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57" r:id="rId3"/>
    <p:sldId id="258" r:id="rId4"/>
    <p:sldId id="271" r:id="rId5"/>
    <p:sldId id="259" r:id="rId6"/>
    <p:sldId id="272" r:id="rId7"/>
    <p:sldId id="275" r:id="rId8"/>
    <p:sldId id="260" r:id="rId9"/>
    <p:sldId id="273" r:id="rId10"/>
    <p:sldId id="274" r:id="rId11"/>
    <p:sldId id="261" r:id="rId12"/>
    <p:sldId id="268" r:id="rId13"/>
    <p:sldId id="262" r:id="rId14"/>
    <p:sldId id="269" r:id="rId15"/>
    <p:sldId id="263" r:id="rId16"/>
    <p:sldId id="270" r:id="rId17"/>
    <p:sldId id="277"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339966"/>
    <a:srgbClr val="0085C2"/>
    <a:srgbClr val="01669A"/>
    <a:srgbClr val="0B6666"/>
    <a:srgbClr val="1A8E94"/>
    <a:srgbClr val="DFEBF8"/>
    <a:srgbClr val="DD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F:\&#4321;&#4304;&#4325;&#4315;&#4308;\TIMSS_2019\For_Report\&#4306;&#4320;&#4304;&#4324;&#4312;&#4313;&#4308;&#4305;&#4312;\Just%20&#4315;&#4317;&#4316;&#4304;&#4330;&#4308;&#4315;&#4308;&#4305;&#431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F:\&#4321;&#4304;&#4325;&#4315;&#4308;\TIMSS_2019\For_Report\&#4306;&#4320;&#4304;&#4324;&#4312;&#4313;&#4308;&#4305;&#4312;\Just%20&#4315;&#4317;&#4316;&#4304;&#4330;&#4308;&#4315;&#4308;&#4305;&#431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2.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F:\&#4321;&#4304;&#4325;&#4315;&#4308;\TIMSS_2019\For_Report\&#4306;&#4320;&#4304;&#4324;&#4312;&#4313;&#4308;&#4305;&#4312;\Just%20&#4315;&#4317;&#4316;&#4304;&#4330;&#4308;&#4315;&#4308;&#4305;&#4312;.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F:\&#4321;&#4304;&#4325;&#4315;&#4308;\TIMSS_2019\For_Report\&#4306;&#4320;&#4304;&#4324;&#4312;&#4313;&#4308;&#4305;&#4312;\Just%20&#4315;&#4317;&#4316;&#4304;&#4330;&#4308;&#4315;&#4308;&#4305;&#4312;.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F:\&#4321;&#4304;&#4325;&#4315;&#4308;\TIMSS_2019\For_Report\&#4306;&#4320;&#4304;&#4324;&#4312;&#4313;&#4308;&#4305;&#4312;\Just%20&#4315;&#4317;&#4316;&#4304;&#4330;&#4308;&#4315;&#4308;&#4305;&#4312;.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F:\&#4321;&#4304;&#4325;&#4315;&#4308;\TIMSS_2019\For_Report\&#4306;&#4320;&#4304;&#4324;&#4312;&#4313;&#4308;&#4305;&#4312;\Just%20&#4315;&#4317;&#4316;&#4304;&#4330;&#4308;&#4315;&#4308;&#4305;&#43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200" dirty="0">
                <a:solidFill>
                  <a:schemeClr val="bg1"/>
                </a:solidFill>
                <a:latin typeface="Calibri" panose="020F0502020204030204" pitchFamily="34" charset="0"/>
                <a:cs typeface="Calibri" panose="020F0502020204030204" pitchFamily="34" charset="0"/>
              </a:rPr>
              <a:t>Mathematics Grade 8</a:t>
            </a:r>
          </a:p>
        </c:rich>
      </c:tx>
      <c:overlay val="0"/>
      <c:spPr>
        <a:solidFill>
          <a:srgbClr val="01669A"/>
        </a:solidFill>
        <a:ln>
          <a:noFill/>
        </a:ln>
        <a:effectLst/>
      </c:spPr>
      <c:txPr>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ka-GE"/>
        </a:p>
      </c:txPr>
    </c:title>
    <c:autoTitleDeleted val="0"/>
    <c:plotArea>
      <c:layout/>
      <c:lineChart>
        <c:grouping val="standard"/>
        <c:varyColors val="0"/>
        <c:ser>
          <c:idx val="0"/>
          <c:order val="0"/>
          <c:tx>
            <c:strRef>
              <c:f>Sheet1!$B$22</c:f>
              <c:strCache>
                <c:ptCount val="1"/>
                <c:pt idx="0">
                  <c:v>public</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Sheet1!$A$23:$A$26</c:f>
              <c:numCache>
                <c:formatCode>General</c:formatCode>
                <c:ptCount val="4"/>
                <c:pt idx="0">
                  <c:v>2007</c:v>
                </c:pt>
                <c:pt idx="1">
                  <c:v>2011</c:v>
                </c:pt>
                <c:pt idx="2">
                  <c:v>2015</c:v>
                </c:pt>
                <c:pt idx="3">
                  <c:v>2019</c:v>
                </c:pt>
              </c:numCache>
            </c:numRef>
          </c:cat>
          <c:val>
            <c:numRef>
              <c:f>Sheet1!$B$23:$B$26</c:f>
              <c:numCache>
                <c:formatCode>General</c:formatCode>
                <c:ptCount val="4"/>
                <c:pt idx="0">
                  <c:v>408</c:v>
                </c:pt>
                <c:pt idx="1">
                  <c:v>427</c:v>
                </c:pt>
                <c:pt idx="2">
                  <c:v>449</c:v>
                </c:pt>
                <c:pt idx="3">
                  <c:v>457</c:v>
                </c:pt>
              </c:numCache>
            </c:numRef>
          </c:val>
          <c:smooth val="0"/>
          <c:extLst>
            <c:ext xmlns:c16="http://schemas.microsoft.com/office/drawing/2014/chart" uri="{C3380CC4-5D6E-409C-BE32-E72D297353CC}">
              <c16:uniqueId val="{00000000-3BAC-42E5-9270-9944F65B1DCB}"/>
            </c:ext>
          </c:extLst>
        </c:ser>
        <c:ser>
          <c:idx val="1"/>
          <c:order val="1"/>
          <c:tx>
            <c:strRef>
              <c:f>Sheet1!$C$22</c:f>
              <c:strCache>
                <c:ptCount val="1"/>
                <c:pt idx="0">
                  <c:v>private</c:v>
                </c:pt>
              </c:strCache>
            </c:strRef>
          </c:tx>
          <c:spPr>
            <a:ln w="28575" cap="rnd">
              <a:solidFill>
                <a:srgbClr val="01669A"/>
              </a:solidFill>
              <a:round/>
            </a:ln>
            <a:effectLst/>
          </c:spPr>
          <c:marker>
            <c:symbol val="circle"/>
            <c:size val="5"/>
            <c:spPr>
              <a:solidFill>
                <a:srgbClr val="01669A"/>
              </a:solidFill>
              <a:ln w="9525">
                <a:solidFill>
                  <a:srgbClr val="01669A"/>
                </a:solidFill>
              </a:ln>
              <a:effectLst/>
            </c:spPr>
          </c:marker>
          <c:dLbls>
            <c:dLbl>
              <c:idx val="0"/>
              <c:layout>
                <c:manualLayout>
                  <c:x val="-8.6842402122539908E-2"/>
                  <c:y val="-5.1776581226151669E-2"/>
                </c:manualLayout>
              </c:layout>
              <c:tx>
                <c:rich>
                  <a:bodyPr/>
                  <a:lstStyle/>
                  <a:p>
                    <a:fld id="{49D6F212-F158-4771-9FC8-302353BE075C}" type="VALUE">
                      <a:rPr lang="en-US"/>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AC-42E5-9270-9944F65B1DCB}"/>
                </c:ext>
              </c:extLst>
            </c:dLbl>
            <c:dLbl>
              <c:idx val="1"/>
              <c:tx>
                <c:rich>
                  <a:bodyPr/>
                  <a:lstStyle/>
                  <a:p>
                    <a:fld id="{F576BBB8-88E4-4B3B-A3C9-898BD526CB54}"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BAC-42E5-9270-9944F65B1DCB}"/>
                </c:ext>
              </c:extLst>
            </c:dLbl>
            <c:dLbl>
              <c:idx val="2"/>
              <c:tx>
                <c:rich>
                  <a:bodyPr/>
                  <a:lstStyle/>
                  <a:p>
                    <a:fld id="{27592C35-5E4D-4058-B43D-9F6906716413}"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BAC-42E5-9270-9944F65B1DCB}"/>
                </c:ext>
              </c:extLst>
            </c:dLbl>
            <c:dLbl>
              <c:idx val="3"/>
              <c:tx>
                <c:rich>
                  <a:bodyPr/>
                  <a:lstStyle/>
                  <a:p>
                    <a:fld id="{4CC77CAD-74E9-441B-91E0-ECE7CF329521}"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BAC-42E5-9270-9944F65B1DC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1669A"/>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Sheet1!$A$23:$A$26</c:f>
              <c:numCache>
                <c:formatCode>General</c:formatCode>
                <c:ptCount val="4"/>
                <c:pt idx="0">
                  <c:v>2007</c:v>
                </c:pt>
                <c:pt idx="1">
                  <c:v>2011</c:v>
                </c:pt>
                <c:pt idx="2">
                  <c:v>2015</c:v>
                </c:pt>
                <c:pt idx="3">
                  <c:v>2019</c:v>
                </c:pt>
              </c:numCache>
            </c:numRef>
          </c:cat>
          <c:val>
            <c:numRef>
              <c:f>Sheet1!$C$23:$C$26</c:f>
              <c:numCache>
                <c:formatCode>General</c:formatCode>
                <c:ptCount val="4"/>
                <c:pt idx="0">
                  <c:v>457</c:v>
                </c:pt>
                <c:pt idx="1">
                  <c:v>525</c:v>
                </c:pt>
                <c:pt idx="2">
                  <c:v>493</c:v>
                </c:pt>
                <c:pt idx="3">
                  <c:v>498</c:v>
                </c:pt>
              </c:numCache>
            </c:numRef>
          </c:val>
          <c:smooth val="0"/>
          <c:extLst>
            <c:ext xmlns:c16="http://schemas.microsoft.com/office/drawing/2014/chart" uri="{C3380CC4-5D6E-409C-BE32-E72D297353CC}">
              <c16:uniqueId val="{00000005-3BAC-42E5-9270-9944F65B1DCB}"/>
            </c:ext>
          </c:extLst>
        </c:ser>
        <c:dLbls>
          <c:dLblPos val="t"/>
          <c:showLegendKey val="0"/>
          <c:showVal val="1"/>
          <c:showCatName val="0"/>
          <c:showSerName val="0"/>
          <c:showPercent val="0"/>
          <c:showBubbleSize val="0"/>
        </c:dLbls>
        <c:marker val="1"/>
        <c:smooth val="0"/>
        <c:axId val="182262784"/>
        <c:axId val="182293248"/>
      </c:lineChart>
      <c:catAx>
        <c:axId val="182262784"/>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182293248"/>
        <c:crosses val="max"/>
        <c:auto val="1"/>
        <c:lblAlgn val="ctr"/>
        <c:lblOffset val="100"/>
        <c:noMultiLvlLbl val="0"/>
      </c:catAx>
      <c:valAx>
        <c:axId val="182293248"/>
        <c:scaling>
          <c:orientation val="minMax"/>
          <c:max val="560"/>
          <c:min val="4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182262784"/>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1200" dirty="0">
                <a:solidFill>
                  <a:schemeClr val="bg1"/>
                </a:solidFill>
                <a:latin typeface="Calibri" panose="020F0502020204030204" pitchFamily="34" charset="0"/>
                <a:cs typeface="Calibri" panose="020F0502020204030204" pitchFamily="34" charset="0"/>
              </a:rPr>
              <a:t>Mathematics Grade 4</a:t>
            </a:r>
          </a:p>
        </c:rich>
      </c:tx>
      <c:overlay val="0"/>
      <c:spPr>
        <a:solidFill>
          <a:srgbClr val="0085C2"/>
        </a:solid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ka-GE"/>
        </a:p>
      </c:txPr>
    </c:title>
    <c:autoTitleDeleted val="0"/>
    <c:plotArea>
      <c:layout/>
      <c:lineChart>
        <c:grouping val="standard"/>
        <c:varyColors val="0"/>
        <c:ser>
          <c:idx val="0"/>
          <c:order val="0"/>
          <c:tx>
            <c:strRef>
              <c:f>Sheet1!$B$4</c:f>
              <c:strCache>
                <c:ptCount val="1"/>
                <c:pt idx="0">
                  <c:v>public</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Sheet1!$A$5:$A$8</c:f>
              <c:numCache>
                <c:formatCode>General</c:formatCode>
                <c:ptCount val="4"/>
                <c:pt idx="0">
                  <c:v>2007</c:v>
                </c:pt>
                <c:pt idx="1">
                  <c:v>2011</c:v>
                </c:pt>
                <c:pt idx="2">
                  <c:v>2015</c:v>
                </c:pt>
                <c:pt idx="3">
                  <c:v>2019</c:v>
                </c:pt>
              </c:numCache>
            </c:numRef>
          </c:cat>
          <c:val>
            <c:numRef>
              <c:f>Sheet1!$B$5:$B$8</c:f>
              <c:numCache>
                <c:formatCode>General</c:formatCode>
                <c:ptCount val="4"/>
                <c:pt idx="0">
                  <c:v>437</c:v>
                </c:pt>
                <c:pt idx="1">
                  <c:v>445</c:v>
                </c:pt>
                <c:pt idx="2">
                  <c:v>456</c:v>
                </c:pt>
                <c:pt idx="3">
                  <c:v>478</c:v>
                </c:pt>
              </c:numCache>
            </c:numRef>
          </c:val>
          <c:smooth val="0"/>
          <c:extLst>
            <c:ext xmlns:c16="http://schemas.microsoft.com/office/drawing/2014/chart" uri="{C3380CC4-5D6E-409C-BE32-E72D297353CC}">
              <c16:uniqueId val="{00000000-8736-4807-BD59-7BACBFF34992}"/>
            </c:ext>
          </c:extLst>
        </c:ser>
        <c:ser>
          <c:idx val="1"/>
          <c:order val="1"/>
          <c:tx>
            <c:strRef>
              <c:f>Sheet1!$C$4</c:f>
              <c:strCache>
                <c:ptCount val="1"/>
                <c:pt idx="0">
                  <c:v>private</c:v>
                </c:pt>
              </c:strCache>
            </c:strRef>
          </c:tx>
          <c:spPr>
            <a:ln w="28575" cap="rnd">
              <a:solidFill>
                <a:srgbClr val="0085C2"/>
              </a:solidFill>
              <a:round/>
            </a:ln>
            <a:effectLst/>
          </c:spPr>
          <c:marker>
            <c:symbol val="circle"/>
            <c:size val="5"/>
            <c:spPr>
              <a:solidFill>
                <a:srgbClr val="0085C2"/>
              </a:solidFill>
              <a:ln w="9525">
                <a:solidFill>
                  <a:srgbClr val="0085C2"/>
                </a:solidFill>
              </a:ln>
              <a:effectLst/>
            </c:spPr>
          </c:marker>
          <c:dLbls>
            <c:dLbl>
              <c:idx val="0"/>
              <c:tx>
                <c:rich>
                  <a:bodyPr/>
                  <a:lstStyle/>
                  <a:p>
                    <a:fld id="{94C36EB8-95D4-443F-84FC-60FE6B0DB105}"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736-4807-BD59-7BACBFF34992}"/>
                </c:ext>
              </c:extLst>
            </c:dLbl>
            <c:dLbl>
              <c:idx val="1"/>
              <c:tx>
                <c:rich>
                  <a:bodyPr/>
                  <a:lstStyle/>
                  <a:p>
                    <a:fld id="{9B61D154-6C1D-4673-A886-D36CF8271595}"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736-4807-BD59-7BACBFF34992}"/>
                </c:ext>
              </c:extLst>
            </c:dLbl>
            <c:dLbl>
              <c:idx val="2"/>
              <c:tx>
                <c:rich>
                  <a:bodyPr/>
                  <a:lstStyle/>
                  <a:p>
                    <a:fld id="{97602F0D-6A8E-445D-92C2-0D749A97DEFC}"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736-4807-BD59-7BACBFF34992}"/>
                </c:ext>
              </c:extLst>
            </c:dLbl>
            <c:dLbl>
              <c:idx val="3"/>
              <c:tx>
                <c:rich>
                  <a:bodyPr/>
                  <a:lstStyle/>
                  <a:p>
                    <a:fld id="{7B0D3C62-5873-4E07-8F82-367278143179}"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736-4807-BD59-7BACBFF34992}"/>
                </c:ext>
              </c:extLst>
            </c:dLbl>
            <c:spPr>
              <a:noFill/>
              <a:ln>
                <a:noFill/>
              </a:ln>
              <a:effectLst/>
            </c:spPr>
            <c:txPr>
              <a:bodyPr rot="0" spcFirstLastPara="1" vertOverflow="ellipsis" vert="horz" wrap="square" anchor="ctr" anchorCtr="1"/>
              <a:lstStyle/>
              <a:p>
                <a:pPr>
                  <a:defRPr sz="1050" b="1" i="0" u="none" strike="noStrike" kern="1200" baseline="0">
                    <a:solidFill>
                      <a:srgbClr val="0085C2"/>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Sheet1!$A$5:$A$8</c:f>
              <c:numCache>
                <c:formatCode>General</c:formatCode>
                <c:ptCount val="4"/>
                <c:pt idx="0">
                  <c:v>2007</c:v>
                </c:pt>
                <c:pt idx="1">
                  <c:v>2011</c:v>
                </c:pt>
                <c:pt idx="2">
                  <c:v>2015</c:v>
                </c:pt>
                <c:pt idx="3">
                  <c:v>2019</c:v>
                </c:pt>
              </c:numCache>
            </c:numRef>
          </c:cat>
          <c:val>
            <c:numRef>
              <c:f>Sheet1!$C$5:$C$8</c:f>
              <c:numCache>
                <c:formatCode>General</c:formatCode>
                <c:ptCount val="4"/>
                <c:pt idx="0">
                  <c:v>471</c:v>
                </c:pt>
                <c:pt idx="1">
                  <c:v>509</c:v>
                </c:pt>
                <c:pt idx="2">
                  <c:v>521</c:v>
                </c:pt>
                <c:pt idx="3">
                  <c:v>515</c:v>
                </c:pt>
              </c:numCache>
            </c:numRef>
          </c:val>
          <c:smooth val="0"/>
          <c:extLst>
            <c:ext xmlns:c16="http://schemas.microsoft.com/office/drawing/2014/chart" uri="{C3380CC4-5D6E-409C-BE32-E72D297353CC}">
              <c16:uniqueId val="{00000005-8736-4807-BD59-7BACBFF34992}"/>
            </c:ext>
          </c:extLst>
        </c:ser>
        <c:dLbls>
          <c:dLblPos val="t"/>
          <c:showLegendKey val="0"/>
          <c:showVal val="1"/>
          <c:showCatName val="0"/>
          <c:showSerName val="0"/>
          <c:showPercent val="0"/>
          <c:showBubbleSize val="0"/>
        </c:dLbls>
        <c:marker val="1"/>
        <c:smooth val="0"/>
        <c:axId val="182344320"/>
        <c:axId val="182362496"/>
      </c:lineChart>
      <c:catAx>
        <c:axId val="182344320"/>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182362496"/>
        <c:crosses val="max"/>
        <c:auto val="1"/>
        <c:lblAlgn val="ctr"/>
        <c:lblOffset val="100"/>
        <c:noMultiLvlLbl val="0"/>
      </c:catAx>
      <c:valAx>
        <c:axId val="182362496"/>
        <c:scaling>
          <c:orientation val="minMax"/>
          <c:max val="560"/>
          <c:min val="4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182344320"/>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a-G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ka-G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2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1200" dirty="0">
                <a:solidFill>
                  <a:schemeClr val="bg1"/>
                </a:solidFill>
                <a:latin typeface="Calibri" panose="020F0502020204030204" pitchFamily="34" charset="0"/>
                <a:cs typeface="Calibri" panose="020F0502020204030204" pitchFamily="34" charset="0"/>
              </a:rPr>
              <a:t>Science Grade 4</a:t>
            </a:r>
          </a:p>
        </c:rich>
      </c:tx>
      <c:overlay val="0"/>
      <c:spPr>
        <a:solidFill>
          <a:srgbClr val="339966"/>
        </a:solidFill>
        <a:ln>
          <a:noFill/>
        </a:ln>
        <a:effectLst/>
      </c:spPr>
      <c:txPr>
        <a:bodyPr rot="0" spcFirstLastPara="1" vertOverflow="ellipsis" vert="horz" wrap="square" anchor="ctr" anchorCtr="1"/>
        <a:lstStyle/>
        <a:p>
          <a:pPr algn="ctr">
            <a:defRPr sz="12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ka-GE"/>
        </a:p>
      </c:txPr>
    </c:title>
    <c:autoTitleDeleted val="0"/>
    <c:plotArea>
      <c:layout>
        <c:manualLayout>
          <c:layoutTarget val="inner"/>
          <c:xMode val="edge"/>
          <c:yMode val="edge"/>
          <c:x val="0.16553238634115458"/>
          <c:y val="0.19482433760025808"/>
          <c:w val="0.83446761365884536"/>
          <c:h val="0.61573556797020479"/>
        </c:manualLayout>
      </c:layout>
      <c:lineChart>
        <c:grouping val="standard"/>
        <c:varyColors val="0"/>
        <c:ser>
          <c:idx val="0"/>
          <c:order val="0"/>
          <c:tx>
            <c:strRef>
              <c:f>Sheet1!$B$12</c:f>
              <c:strCache>
                <c:ptCount val="1"/>
                <c:pt idx="0">
                  <c:v>საჯარო</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Sheet1!$A$13:$A$16</c:f>
              <c:numCache>
                <c:formatCode>General</c:formatCode>
                <c:ptCount val="4"/>
                <c:pt idx="0">
                  <c:v>2007</c:v>
                </c:pt>
                <c:pt idx="1">
                  <c:v>2011</c:v>
                </c:pt>
                <c:pt idx="2">
                  <c:v>2015</c:v>
                </c:pt>
                <c:pt idx="3">
                  <c:v>2019</c:v>
                </c:pt>
              </c:numCache>
            </c:numRef>
          </c:cat>
          <c:val>
            <c:numRef>
              <c:f>Sheet1!$B$13:$B$16</c:f>
              <c:numCache>
                <c:formatCode>General</c:formatCode>
                <c:ptCount val="4"/>
                <c:pt idx="0">
                  <c:v>416</c:v>
                </c:pt>
                <c:pt idx="1">
                  <c:v>450</c:v>
                </c:pt>
                <c:pt idx="2">
                  <c:v>444</c:v>
                </c:pt>
                <c:pt idx="3">
                  <c:v>451</c:v>
                </c:pt>
              </c:numCache>
            </c:numRef>
          </c:val>
          <c:smooth val="0"/>
          <c:extLst>
            <c:ext xmlns:c16="http://schemas.microsoft.com/office/drawing/2014/chart" uri="{C3380CC4-5D6E-409C-BE32-E72D297353CC}">
              <c16:uniqueId val="{00000000-8325-47B4-97F8-CE2C33F91FF8}"/>
            </c:ext>
          </c:extLst>
        </c:ser>
        <c:ser>
          <c:idx val="1"/>
          <c:order val="1"/>
          <c:tx>
            <c:strRef>
              <c:f>Sheet1!$C$12</c:f>
              <c:strCache>
                <c:ptCount val="1"/>
                <c:pt idx="0">
                  <c:v>კერძო</c:v>
                </c:pt>
              </c:strCache>
            </c:strRef>
          </c:tx>
          <c:spPr>
            <a:ln w="28575" cap="rnd">
              <a:solidFill>
                <a:srgbClr val="339966"/>
              </a:solidFill>
              <a:round/>
            </a:ln>
            <a:effectLst/>
          </c:spPr>
          <c:marker>
            <c:symbol val="circle"/>
            <c:size val="5"/>
            <c:spPr>
              <a:solidFill>
                <a:srgbClr val="339966"/>
              </a:solidFill>
              <a:ln w="9525">
                <a:solidFill>
                  <a:srgbClr val="339966"/>
                </a:solidFill>
              </a:ln>
              <a:effectLst/>
            </c:spPr>
          </c:marker>
          <c:dLbls>
            <c:dLbl>
              <c:idx val="0"/>
              <c:tx>
                <c:rich>
                  <a:bodyPr/>
                  <a:lstStyle/>
                  <a:p>
                    <a:fld id="{4B2AF594-C13D-46C1-91C7-180EFCCDCBBA}"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325-47B4-97F8-CE2C33F91FF8}"/>
                </c:ext>
              </c:extLst>
            </c:dLbl>
            <c:dLbl>
              <c:idx val="1"/>
              <c:tx>
                <c:rich>
                  <a:bodyPr/>
                  <a:lstStyle/>
                  <a:p>
                    <a:fld id="{F3EA59AF-6D1D-43E7-8B82-0E754D03EC45}"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325-47B4-97F8-CE2C33F91FF8}"/>
                </c:ext>
              </c:extLst>
            </c:dLbl>
            <c:dLbl>
              <c:idx val="2"/>
              <c:tx>
                <c:rich>
                  <a:bodyPr/>
                  <a:lstStyle/>
                  <a:p>
                    <a:fld id="{763FB314-5269-4D28-B9E7-9A87A2351CB6}"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325-47B4-97F8-CE2C33F91FF8}"/>
                </c:ext>
              </c:extLst>
            </c:dLbl>
            <c:dLbl>
              <c:idx val="3"/>
              <c:tx>
                <c:rich>
                  <a:bodyPr/>
                  <a:lstStyle/>
                  <a:p>
                    <a:fld id="{F6B40036-4044-4370-AE65-7AB55F050F66}"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325-47B4-97F8-CE2C33F91FF8}"/>
                </c:ext>
              </c:extLst>
            </c:dLbl>
            <c:spPr>
              <a:noFill/>
              <a:ln>
                <a:noFill/>
              </a:ln>
              <a:effectLst/>
            </c:spPr>
            <c:txPr>
              <a:bodyPr rot="0" spcFirstLastPara="1" vertOverflow="ellipsis" vert="horz" wrap="square" anchor="ctr" anchorCtr="1"/>
              <a:lstStyle/>
              <a:p>
                <a:pPr>
                  <a:defRPr sz="1050" b="1" i="0" u="none" strike="noStrike" kern="1200" baseline="0">
                    <a:solidFill>
                      <a:srgbClr val="339966"/>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Sheet1!$A$13:$A$16</c:f>
              <c:numCache>
                <c:formatCode>General</c:formatCode>
                <c:ptCount val="4"/>
                <c:pt idx="0">
                  <c:v>2007</c:v>
                </c:pt>
                <c:pt idx="1">
                  <c:v>2011</c:v>
                </c:pt>
                <c:pt idx="2">
                  <c:v>2015</c:v>
                </c:pt>
                <c:pt idx="3">
                  <c:v>2019</c:v>
                </c:pt>
              </c:numCache>
            </c:numRef>
          </c:cat>
          <c:val>
            <c:numRef>
              <c:f>Sheet1!$C$13:$C$16</c:f>
              <c:numCache>
                <c:formatCode>General</c:formatCode>
                <c:ptCount val="4"/>
                <c:pt idx="0">
                  <c:v>454</c:v>
                </c:pt>
                <c:pt idx="1">
                  <c:v>504</c:v>
                </c:pt>
                <c:pt idx="2">
                  <c:v>509</c:v>
                </c:pt>
                <c:pt idx="3">
                  <c:v>483</c:v>
                </c:pt>
              </c:numCache>
            </c:numRef>
          </c:val>
          <c:smooth val="0"/>
          <c:extLst>
            <c:ext xmlns:c16="http://schemas.microsoft.com/office/drawing/2014/chart" uri="{C3380CC4-5D6E-409C-BE32-E72D297353CC}">
              <c16:uniqueId val="{00000005-8325-47B4-97F8-CE2C33F91FF8}"/>
            </c:ext>
          </c:extLst>
        </c:ser>
        <c:dLbls>
          <c:dLblPos val="t"/>
          <c:showLegendKey val="0"/>
          <c:showVal val="1"/>
          <c:showCatName val="0"/>
          <c:showSerName val="0"/>
          <c:showPercent val="0"/>
          <c:showBubbleSize val="0"/>
        </c:dLbls>
        <c:marker val="1"/>
        <c:smooth val="0"/>
        <c:axId val="204480512"/>
        <c:axId val="204482048"/>
      </c:lineChart>
      <c:catAx>
        <c:axId val="204480512"/>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204482048"/>
        <c:crosses val="max"/>
        <c:auto val="1"/>
        <c:lblAlgn val="ctr"/>
        <c:lblOffset val="100"/>
        <c:noMultiLvlLbl val="0"/>
      </c:catAx>
      <c:valAx>
        <c:axId val="204482048"/>
        <c:scaling>
          <c:orientation val="minMax"/>
          <c:max val="560"/>
          <c:min val="4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204480512"/>
        <c:crosses val="autoZero"/>
        <c:crossBetween val="between"/>
        <c:majorUnit val="20"/>
      </c:valAx>
      <c:spPr>
        <a:noFill/>
        <a:ln>
          <a:noFill/>
        </a:ln>
        <a:effectLst/>
      </c:spPr>
    </c:plotArea>
    <c:legend>
      <c:legendPos val="b"/>
      <c:layout>
        <c:manualLayout>
          <c:xMode val="edge"/>
          <c:yMode val="edge"/>
          <c:x val="0.41044655063272129"/>
          <c:y val="0.85958602234207593"/>
          <c:w val="0.47043887135350299"/>
          <c:h val="6.5448270405008127E-2"/>
        </c:manualLayout>
      </c:layout>
      <c:overlay val="0"/>
      <c:spPr>
        <a:noFill/>
        <a:ln>
          <a:noFill/>
        </a:ln>
        <a:effectLst/>
      </c:spPr>
      <c:txPr>
        <a:bodyPr rot="0" spcFirstLastPara="1" vertOverflow="ellipsis" vert="horz" wrap="square" anchor="ctr" anchorCtr="1"/>
        <a:lstStyle/>
        <a:p>
          <a:pPr>
            <a:defRPr sz="1050" b="1" i="0" u="none" strike="noStrike" kern="1200" baseline="0">
              <a:no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200" dirty="0">
                <a:latin typeface="Calibri" panose="020F0502020204030204" pitchFamily="34" charset="0"/>
                <a:cs typeface="Calibri" panose="020F0502020204030204" pitchFamily="34" charset="0"/>
              </a:rPr>
              <a:t>Science Grade 8</a:t>
            </a:r>
          </a:p>
        </c:rich>
      </c:tx>
      <c:layout>
        <c:manualLayout>
          <c:xMode val="edge"/>
          <c:yMode val="edge"/>
          <c:x val="0.38754630940916557"/>
          <c:y val="0.11141005032169758"/>
        </c:manualLayout>
      </c:layout>
      <c:overlay val="0"/>
      <c:spPr>
        <a:solidFill>
          <a:srgbClr val="006666"/>
        </a:solidFill>
        <a:ln>
          <a:noFill/>
        </a:ln>
        <a:effectLst/>
      </c:spPr>
      <c:txPr>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ka-GE"/>
        </a:p>
      </c:txPr>
    </c:title>
    <c:autoTitleDeleted val="0"/>
    <c:plotArea>
      <c:layout>
        <c:manualLayout>
          <c:layoutTarget val="inner"/>
          <c:xMode val="edge"/>
          <c:yMode val="edge"/>
          <c:x val="0.16307405831027877"/>
          <c:y val="0.32995984407168688"/>
          <c:w val="0.83692601543618927"/>
          <c:h val="0.64595006216328221"/>
        </c:manualLayout>
      </c:layout>
      <c:lineChart>
        <c:grouping val="standard"/>
        <c:varyColors val="0"/>
        <c:ser>
          <c:idx val="0"/>
          <c:order val="0"/>
          <c:tx>
            <c:strRef>
              <c:f>Sheet1!$B$32</c:f>
              <c:strCache>
                <c:ptCount val="1"/>
                <c:pt idx="0">
                  <c:v>საჯარო</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Sheet1!$A$33:$A$36</c:f>
              <c:numCache>
                <c:formatCode>General</c:formatCode>
                <c:ptCount val="4"/>
                <c:pt idx="0">
                  <c:v>2007</c:v>
                </c:pt>
                <c:pt idx="1">
                  <c:v>2011</c:v>
                </c:pt>
                <c:pt idx="2">
                  <c:v>2015</c:v>
                </c:pt>
                <c:pt idx="3">
                  <c:v>2019</c:v>
                </c:pt>
              </c:numCache>
            </c:numRef>
          </c:cat>
          <c:val>
            <c:numRef>
              <c:f>Sheet1!$B$33:$B$36</c:f>
              <c:numCache>
                <c:formatCode>General</c:formatCode>
                <c:ptCount val="4"/>
                <c:pt idx="0">
                  <c:v>420</c:v>
                </c:pt>
                <c:pt idx="1">
                  <c:v>417</c:v>
                </c:pt>
                <c:pt idx="2">
                  <c:v>439</c:v>
                </c:pt>
                <c:pt idx="3">
                  <c:v>443</c:v>
                </c:pt>
              </c:numCache>
            </c:numRef>
          </c:val>
          <c:smooth val="0"/>
          <c:extLst>
            <c:ext xmlns:c16="http://schemas.microsoft.com/office/drawing/2014/chart" uri="{C3380CC4-5D6E-409C-BE32-E72D297353CC}">
              <c16:uniqueId val="{00000000-E499-47E5-B291-2931241CC8CE}"/>
            </c:ext>
          </c:extLst>
        </c:ser>
        <c:ser>
          <c:idx val="1"/>
          <c:order val="1"/>
          <c:tx>
            <c:strRef>
              <c:f>Sheet1!$C$32</c:f>
              <c:strCache>
                <c:ptCount val="1"/>
                <c:pt idx="0">
                  <c:v>კერძო</c:v>
                </c:pt>
              </c:strCache>
            </c:strRef>
          </c:tx>
          <c:spPr>
            <a:ln w="28575" cap="rnd">
              <a:solidFill>
                <a:srgbClr val="006666"/>
              </a:solidFill>
              <a:round/>
            </a:ln>
            <a:effectLst/>
          </c:spPr>
          <c:marker>
            <c:symbol val="circle"/>
            <c:size val="5"/>
            <c:spPr>
              <a:solidFill>
                <a:srgbClr val="006666"/>
              </a:solidFill>
              <a:ln w="9525">
                <a:solidFill>
                  <a:srgbClr val="006666"/>
                </a:solidFill>
              </a:ln>
              <a:effectLst/>
            </c:spPr>
          </c:marker>
          <c:dLbls>
            <c:dLbl>
              <c:idx val="0"/>
              <c:tx>
                <c:rich>
                  <a:bodyPr/>
                  <a:lstStyle/>
                  <a:p>
                    <a:fld id="{1FBC7BEB-2AAB-4948-B9FC-6557967411AF}"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499-47E5-B291-2931241CC8CE}"/>
                </c:ext>
              </c:extLst>
            </c:dLbl>
            <c:dLbl>
              <c:idx val="1"/>
              <c:tx>
                <c:rich>
                  <a:bodyPr/>
                  <a:lstStyle/>
                  <a:p>
                    <a:fld id="{36A699E5-AC70-4D29-8126-202686BD1003}"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499-47E5-B291-2931241CC8CE}"/>
                </c:ext>
              </c:extLst>
            </c:dLbl>
            <c:dLbl>
              <c:idx val="2"/>
              <c:tx>
                <c:rich>
                  <a:bodyPr/>
                  <a:lstStyle/>
                  <a:p>
                    <a:fld id="{E8CC5053-9E99-4BA9-88A7-7D96FD642646}"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499-47E5-B291-2931241CC8CE}"/>
                </c:ext>
              </c:extLst>
            </c:dLbl>
            <c:dLbl>
              <c:idx val="3"/>
              <c:tx>
                <c:rich>
                  <a:bodyPr/>
                  <a:lstStyle/>
                  <a:p>
                    <a:fld id="{528C9A9D-569C-4368-AE0D-89EF5EA667E1}"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499-47E5-B291-2931241CC8CE}"/>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06666"/>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Sheet1!$A$33:$A$36</c:f>
              <c:numCache>
                <c:formatCode>General</c:formatCode>
                <c:ptCount val="4"/>
                <c:pt idx="0">
                  <c:v>2007</c:v>
                </c:pt>
                <c:pt idx="1">
                  <c:v>2011</c:v>
                </c:pt>
                <c:pt idx="2">
                  <c:v>2015</c:v>
                </c:pt>
                <c:pt idx="3">
                  <c:v>2019</c:v>
                </c:pt>
              </c:numCache>
            </c:numRef>
          </c:cat>
          <c:val>
            <c:numRef>
              <c:f>Sheet1!$C$33:$C$36</c:f>
              <c:numCache>
                <c:formatCode>General</c:formatCode>
                <c:ptCount val="4"/>
                <c:pt idx="0">
                  <c:v>465</c:v>
                </c:pt>
                <c:pt idx="1">
                  <c:v>481</c:v>
                </c:pt>
                <c:pt idx="2">
                  <c:v>479</c:v>
                </c:pt>
                <c:pt idx="3">
                  <c:v>476</c:v>
                </c:pt>
              </c:numCache>
            </c:numRef>
          </c:val>
          <c:smooth val="0"/>
          <c:extLst>
            <c:ext xmlns:c16="http://schemas.microsoft.com/office/drawing/2014/chart" uri="{C3380CC4-5D6E-409C-BE32-E72D297353CC}">
              <c16:uniqueId val="{00000005-E499-47E5-B291-2931241CC8CE}"/>
            </c:ext>
          </c:extLst>
        </c:ser>
        <c:dLbls>
          <c:dLblPos val="t"/>
          <c:showLegendKey val="0"/>
          <c:showVal val="1"/>
          <c:showCatName val="0"/>
          <c:showSerName val="0"/>
          <c:showPercent val="0"/>
          <c:showBubbleSize val="0"/>
        </c:dLbls>
        <c:marker val="1"/>
        <c:smooth val="0"/>
        <c:axId val="224322304"/>
        <c:axId val="224323840"/>
      </c:lineChart>
      <c:catAx>
        <c:axId val="224322304"/>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224323840"/>
        <c:crosses val="max"/>
        <c:auto val="1"/>
        <c:lblAlgn val="ctr"/>
        <c:lblOffset val="100"/>
        <c:noMultiLvlLbl val="0"/>
      </c:catAx>
      <c:valAx>
        <c:axId val="224323840"/>
        <c:scaling>
          <c:orientation val="minMax"/>
          <c:max val="510"/>
          <c:min val="4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224322304"/>
        <c:crosses val="autoZero"/>
        <c:crossBetween val="between"/>
        <c:majorUnit val="10"/>
      </c:valAx>
      <c:spPr>
        <a:noFill/>
        <a:ln>
          <a:noFill/>
        </a:ln>
        <a:effectLst/>
      </c:spPr>
    </c:plotArea>
    <c:legend>
      <c:legendPos val="t"/>
      <c:layout>
        <c:manualLayout>
          <c:xMode val="edge"/>
          <c:yMode val="edge"/>
          <c:x val="0.54812114279633961"/>
          <c:y val="0.91645008373653558"/>
          <c:w val="0.42439659601608681"/>
          <c:h val="6.1446034954001631E-2"/>
        </c:manualLayout>
      </c:layout>
      <c:overlay val="0"/>
      <c:spPr>
        <a:noFill/>
        <a:ln>
          <a:noFill/>
        </a:ln>
        <a:effectLst/>
      </c:spPr>
      <c:txPr>
        <a:bodyPr rot="0" spcFirstLastPara="1" vertOverflow="ellipsis" vert="horz" wrap="square" anchor="ctr" anchorCtr="1"/>
        <a:lstStyle/>
        <a:p>
          <a:pPr>
            <a:defRPr sz="900" b="1" i="0" u="none" strike="noStrike" kern="1200" baseline="0">
              <a:no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1200" dirty="0">
                <a:solidFill>
                  <a:schemeClr val="bg1"/>
                </a:solidFill>
                <a:latin typeface="Calibri" panose="020F0502020204030204" pitchFamily="34" charset="0"/>
                <a:cs typeface="Calibri" panose="020F0502020204030204" pitchFamily="34" charset="0"/>
              </a:rPr>
              <a:t>Mathematics</a:t>
            </a:r>
            <a:r>
              <a:rPr lang="en-US" sz="1200" baseline="0" dirty="0">
                <a:solidFill>
                  <a:schemeClr val="bg1"/>
                </a:solidFill>
                <a:latin typeface="Calibri" panose="020F0502020204030204" pitchFamily="34" charset="0"/>
                <a:cs typeface="Calibri" panose="020F0502020204030204" pitchFamily="34" charset="0"/>
              </a:rPr>
              <a:t> Grade 4</a:t>
            </a:r>
            <a:endParaRPr lang="en-US" sz="1200" dirty="0">
              <a:solidFill>
                <a:schemeClr val="bg1"/>
              </a:solidFill>
              <a:latin typeface="Calibri" panose="020F0502020204030204" pitchFamily="34" charset="0"/>
              <a:cs typeface="Calibri" panose="020F0502020204030204" pitchFamily="34" charset="0"/>
            </a:endParaRPr>
          </a:p>
        </c:rich>
      </c:tx>
      <c:overlay val="0"/>
      <c:spPr>
        <a:solidFill>
          <a:srgbClr val="0085C2"/>
        </a:solid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ka-GE"/>
        </a:p>
      </c:txPr>
    </c:title>
    <c:autoTitleDeleted val="0"/>
    <c:plotArea>
      <c:layout/>
      <c:lineChart>
        <c:grouping val="standard"/>
        <c:varyColors val="0"/>
        <c:ser>
          <c:idx val="0"/>
          <c:order val="0"/>
          <c:tx>
            <c:strRef>
              <c:f>Sheet1!$E$4</c:f>
              <c:strCache>
                <c:ptCount val="1"/>
                <c:pt idx="0">
                  <c:v>urban</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dLbl>
              <c:idx val="1"/>
              <c:tx>
                <c:rich>
                  <a:bodyPr/>
                  <a:lstStyle/>
                  <a:p>
                    <a:fld id="{A31DC35B-75A5-455D-97EA-993475EF76D8}"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1C0-4117-B213-4875847339E5}"/>
                </c:ext>
              </c:extLst>
            </c:dLbl>
            <c:dLbl>
              <c:idx val="2"/>
              <c:tx>
                <c:rich>
                  <a:bodyPr/>
                  <a:lstStyle/>
                  <a:p>
                    <a:fld id="{DA58BD7C-C778-48D3-B849-27921F3F8CEF}"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1C0-4117-B213-4875847339E5}"/>
                </c:ext>
              </c:extLst>
            </c:dLbl>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Sheet1!$D$5:$D$8</c:f>
              <c:numCache>
                <c:formatCode>General</c:formatCode>
                <c:ptCount val="4"/>
                <c:pt idx="0">
                  <c:v>2007</c:v>
                </c:pt>
                <c:pt idx="1">
                  <c:v>2011</c:v>
                </c:pt>
                <c:pt idx="2">
                  <c:v>2015</c:v>
                </c:pt>
                <c:pt idx="3">
                  <c:v>2019</c:v>
                </c:pt>
              </c:numCache>
            </c:numRef>
          </c:cat>
          <c:val>
            <c:numRef>
              <c:f>Sheet1!$E$5:$E$8</c:f>
              <c:numCache>
                <c:formatCode>General</c:formatCode>
                <c:ptCount val="4"/>
                <c:pt idx="0">
                  <c:v>441</c:v>
                </c:pt>
                <c:pt idx="1">
                  <c:v>460</c:v>
                </c:pt>
                <c:pt idx="2">
                  <c:v>472</c:v>
                </c:pt>
                <c:pt idx="3">
                  <c:v>483</c:v>
                </c:pt>
              </c:numCache>
            </c:numRef>
          </c:val>
          <c:smooth val="0"/>
          <c:extLst>
            <c:ext xmlns:c16="http://schemas.microsoft.com/office/drawing/2014/chart" uri="{C3380CC4-5D6E-409C-BE32-E72D297353CC}">
              <c16:uniqueId val="{00000002-21C0-4117-B213-4875847339E5}"/>
            </c:ext>
          </c:extLst>
        </c:ser>
        <c:ser>
          <c:idx val="1"/>
          <c:order val="1"/>
          <c:tx>
            <c:strRef>
              <c:f>Sheet1!$F$4</c:f>
              <c:strCache>
                <c:ptCount val="1"/>
                <c:pt idx="0">
                  <c:v>rural</c:v>
                </c:pt>
              </c:strCache>
            </c:strRef>
          </c:tx>
          <c:spPr>
            <a:ln w="28575" cap="rnd">
              <a:solidFill>
                <a:srgbClr val="0085C2"/>
              </a:solidFill>
              <a:round/>
            </a:ln>
            <a:effectLst/>
          </c:spPr>
          <c:marker>
            <c:symbol val="circle"/>
            <c:size val="5"/>
            <c:spPr>
              <a:solidFill>
                <a:srgbClr val="0085C2"/>
              </a:solidFill>
              <a:ln w="9525">
                <a:solidFill>
                  <a:srgbClr val="0085C2"/>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rgbClr val="0085C2"/>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Sheet1!$D$5:$D$8</c:f>
              <c:numCache>
                <c:formatCode>General</c:formatCode>
                <c:ptCount val="4"/>
                <c:pt idx="0">
                  <c:v>2007</c:v>
                </c:pt>
                <c:pt idx="1">
                  <c:v>2011</c:v>
                </c:pt>
                <c:pt idx="2">
                  <c:v>2015</c:v>
                </c:pt>
                <c:pt idx="3">
                  <c:v>2019</c:v>
                </c:pt>
              </c:numCache>
            </c:numRef>
          </c:cat>
          <c:val>
            <c:numRef>
              <c:f>Sheet1!$F$5:$F$8</c:f>
              <c:numCache>
                <c:formatCode>General</c:formatCode>
                <c:ptCount val="4"/>
                <c:pt idx="0">
                  <c:v>435</c:v>
                </c:pt>
                <c:pt idx="1">
                  <c:v>432</c:v>
                </c:pt>
                <c:pt idx="2">
                  <c:v>437</c:v>
                </c:pt>
                <c:pt idx="3">
                  <c:v>477</c:v>
                </c:pt>
              </c:numCache>
            </c:numRef>
          </c:val>
          <c:smooth val="0"/>
          <c:extLst>
            <c:ext xmlns:c16="http://schemas.microsoft.com/office/drawing/2014/chart" uri="{C3380CC4-5D6E-409C-BE32-E72D297353CC}">
              <c16:uniqueId val="{00000003-21C0-4117-B213-4875847339E5}"/>
            </c:ext>
          </c:extLst>
        </c:ser>
        <c:dLbls>
          <c:dLblPos val="t"/>
          <c:showLegendKey val="0"/>
          <c:showVal val="1"/>
          <c:showCatName val="0"/>
          <c:showSerName val="0"/>
          <c:showPercent val="0"/>
          <c:showBubbleSize val="0"/>
        </c:dLbls>
        <c:marker val="1"/>
        <c:smooth val="0"/>
        <c:axId val="182401664"/>
        <c:axId val="182436224"/>
      </c:lineChart>
      <c:catAx>
        <c:axId val="182401664"/>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182436224"/>
        <c:crosses val="max"/>
        <c:auto val="1"/>
        <c:lblAlgn val="ctr"/>
        <c:lblOffset val="100"/>
        <c:noMultiLvlLbl val="0"/>
      </c:catAx>
      <c:valAx>
        <c:axId val="182436224"/>
        <c:scaling>
          <c:orientation val="minMax"/>
          <c:max val="510"/>
          <c:min val="41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18240166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200" dirty="0">
                <a:latin typeface="Calibri" panose="020F0502020204030204" pitchFamily="34" charset="0"/>
                <a:cs typeface="Calibri" panose="020F0502020204030204" pitchFamily="34" charset="0"/>
              </a:rPr>
              <a:t>Mathematics</a:t>
            </a:r>
            <a:r>
              <a:rPr lang="en-US" sz="1200" baseline="0" dirty="0">
                <a:latin typeface="Calibri" panose="020F0502020204030204" pitchFamily="34" charset="0"/>
                <a:cs typeface="Calibri" panose="020F0502020204030204" pitchFamily="34" charset="0"/>
              </a:rPr>
              <a:t> Grade 8</a:t>
            </a:r>
            <a:endParaRPr lang="en-US" sz="1200" dirty="0">
              <a:latin typeface="Calibri" panose="020F0502020204030204" pitchFamily="34" charset="0"/>
              <a:cs typeface="Calibri" panose="020F0502020204030204" pitchFamily="34" charset="0"/>
            </a:endParaRPr>
          </a:p>
        </c:rich>
      </c:tx>
      <c:overlay val="0"/>
      <c:spPr>
        <a:solidFill>
          <a:srgbClr val="01669A"/>
        </a:solidFill>
        <a:ln>
          <a:noFill/>
        </a:ln>
        <a:effectLst/>
      </c:spPr>
      <c:txPr>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ka-GE"/>
        </a:p>
      </c:txPr>
    </c:title>
    <c:autoTitleDeleted val="0"/>
    <c:plotArea>
      <c:layout/>
      <c:lineChart>
        <c:grouping val="standard"/>
        <c:varyColors val="0"/>
        <c:ser>
          <c:idx val="0"/>
          <c:order val="0"/>
          <c:tx>
            <c:strRef>
              <c:f>Sheet1!$E$22</c:f>
              <c:strCache>
                <c:ptCount val="1"/>
                <c:pt idx="0">
                  <c:v>urban</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dLbl>
              <c:idx val="1"/>
              <c:tx>
                <c:rich>
                  <a:bodyPr/>
                  <a:lstStyle/>
                  <a:p>
                    <a:r>
                      <a:rPr lang="en-US" dirty="0"/>
                      <a:t>447*</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643-4FBD-80A1-D19185A90146}"/>
                </c:ext>
              </c:extLst>
            </c:dLbl>
            <c:dLbl>
              <c:idx val="2"/>
              <c:tx>
                <c:rich>
                  <a:bodyPr/>
                  <a:lstStyle/>
                  <a:p>
                    <a:r>
                      <a:rPr lang="en-US" dirty="0"/>
                      <a:t>460*</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685-416C-AE30-DE939D397FA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Sheet1!$D$23:$D$26</c:f>
              <c:numCache>
                <c:formatCode>General</c:formatCode>
                <c:ptCount val="4"/>
                <c:pt idx="0">
                  <c:v>2007</c:v>
                </c:pt>
                <c:pt idx="1">
                  <c:v>2011</c:v>
                </c:pt>
                <c:pt idx="2">
                  <c:v>2015</c:v>
                </c:pt>
                <c:pt idx="3">
                  <c:v>2019</c:v>
                </c:pt>
              </c:numCache>
            </c:numRef>
          </c:cat>
          <c:val>
            <c:numRef>
              <c:f>Sheet1!$E$23:$E$26</c:f>
              <c:numCache>
                <c:formatCode>General</c:formatCode>
                <c:ptCount val="4"/>
                <c:pt idx="0">
                  <c:v>412</c:v>
                </c:pt>
                <c:pt idx="1">
                  <c:v>447</c:v>
                </c:pt>
                <c:pt idx="2">
                  <c:v>460</c:v>
                </c:pt>
                <c:pt idx="3">
                  <c:v>465</c:v>
                </c:pt>
              </c:numCache>
            </c:numRef>
          </c:val>
          <c:smooth val="0"/>
          <c:extLst>
            <c:ext xmlns:c16="http://schemas.microsoft.com/office/drawing/2014/chart" uri="{C3380CC4-5D6E-409C-BE32-E72D297353CC}">
              <c16:uniqueId val="{00000000-6685-416C-AE30-DE939D397FA5}"/>
            </c:ext>
          </c:extLst>
        </c:ser>
        <c:ser>
          <c:idx val="1"/>
          <c:order val="1"/>
          <c:tx>
            <c:strRef>
              <c:f>Sheet1!$F$22</c:f>
              <c:strCache>
                <c:ptCount val="1"/>
                <c:pt idx="0">
                  <c:v>rural</c:v>
                </c:pt>
              </c:strCache>
            </c:strRef>
          </c:tx>
          <c:spPr>
            <a:ln w="28575" cap="rnd">
              <a:solidFill>
                <a:srgbClr val="01669A"/>
              </a:solidFill>
              <a:round/>
            </a:ln>
            <a:effectLst/>
          </c:spPr>
          <c:marker>
            <c:symbol val="circle"/>
            <c:size val="5"/>
            <c:spPr>
              <a:solidFill>
                <a:srgbClr val="01669A"/>
              </a:solidFill>
              <a:ln w="9525">
                <a:solidFill>
                  <a:srgbClr val="01669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1669A"/>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Sheet1!$D$23:$D$26</c:f>
              <c:numCache>
                <c:formatCode>General</c:formatCode>
                <c:ptCount val="4"/>
                <c:pt idx="0">
                  <c:v>2007</c:v>
                </c:pt>
                <c:pt idx="1">
                  <c:v>2011</c:v>
                </c:pt>
                <c:pt idx="2">
                  <c:v>2015</c:v>
                </c:pt>
                <c:pt idx="3">
                  <c:v>2019</c:v>
                </c:pt>
              </c:numCache>
            </c:numRef>
          </c:cat>
          <c:val>
            <c:numRef>
              <c:f>Sheet1!$F$23:$F$26</c:f>
              <c:numCache>
                <c:formatCode>General</c:formatCode>
                <c:ptCount val="4"/>
                <c:pt idx="0">
                  <c:v>406</c:v>
                </c:pt>
                <c:pt idx="1">
                  <c:v>410</c:v>
                </c:pt>
                <c:pt idx="2">
                  <c:v>439</c:v>
                </c:pt>
                <c:pt idx="3">
                  <c:v>452</c:v>
                </c:pt>
              </c:numCache>
            </c:numRef>
          </c:val>
          <c:smooth val="0"/>
          <c:extLst>
            <c:ext xmlns:c16="http://schemas.microsoft.com/office/drawing/2014/chart" uri="{C3380CC4-5D6E-409C-BE32-E72D297353CC}">
              <c16:uniqueId val="{00000001-6685-416C-AE30-DE939D397FA5}"/>
            </c:ext>
          </c:extLst>
        </c:ser>
        <c:dLbls>
          <c:dLblPos val="t"/>
          <c:showLegendKey val="0"/>
          <c:showVal val="1"/>
          <c:showCatName val="0"/>
          <c:showSerName val="0"/>
          <c:showPercent val="0"/>
          <c:showBubbleSize val="0"/>
        </c:dLbls>
        <c:marker val="1"/>
        <c:smooth val="0"/>
        <c:axId val="182481280"/>
        <c:axId val="182482816"/>
      </c:lineChart>
      <c:catAx>
        <c:axId val="182481280"/>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182482816"/>
        <c:crosses val="max"/>
        <c:auto val="1"/>
        <c:lblAlgn val="ctr"/>
        <c:lblOffset val="100"/>
        <c:noMultiLvlLbl val="0"/>
      </c:catAx>
      <c:valAx>
        <c:axId val="182482816"/>
        <c:scaling>
          <c:orientation val="minMax"/>
          <c:max val="480"/>
          <c:min val="38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182481280"/>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200" baseline="0" dirty="0">
                <a:solidFill>
                  <a:schemeClr val="bg1"/>
                </a:solidFill>
                <a:latin typeface="Calibri" panose="020F0502020204030204" pitchFamily="34" charset="0"/>
                <a:cs typeface="Calibri" panose="020F0502020204030204" pitchFamily="34" charset="0"/>
              </a:rPr>
              <a:t>Science Grade 4</a:t>
            </a:r>
            <a:endParaRPr lang="en-US" sz="1200" dirty="0">
              <a:solidFill>
                <a:schemeClr val="bg1"/>
              </a:solidFill>
              <a:latin typeface="Calibri" panose="020F0502020204030204" pitchFamily="34" charset="0"/>
              <a:cs typeface="Calibri" panose="020F0502020204030204" pitchFamily="34" charset="0"/>
            </a:endParaRPr>
          </a:p>
        </c:rich>
      </c:tx>
      <c:layout>
        <c:manualLayout>
          <c:xMode val="edge"/>
          <c:yMode val="edge"/>
          <c:x val="0.36108415145686634"/>
          <c:y val="2.815563838288896E-2"/>
        </c:manualLayout>
      </c:layout>
      <c:overlay val="0"/>
      <c:spPr>
        <a:solidFill>
          <a:srgbClr val="339966"/>
        </a:solid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ka-GE"/>
        </a:p>
      </c:txPr>
    </c:title>
    <c:autoTitleDeleted val="0"/>
    <c:plotArea>
      <c:layout/>
      <c:lineChart>
        <c:grouping val="standard"/>
        <c:varyColors val="0"/>
        <c:ser>
          <c:idx val="0"/>
          <c:order val="0"/>
          <c:tx>
            <c:strRef>
              <c:f>Sheet1!$E$12</c:f>
              <c:strCache>
                <c:ptCount val="1"/>
                <c:pt idx="0">
                  <c:v>urban</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dLbl>
              <c:idx val="0"/>
              <c:layout>
                <c:manualLayout>
                  <c:x val="-6.7283897921436242E-2"/>
                  <c:y val="-4.94907572617364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C94-416A-90FB-1E944BE3806A}"/>
                </c:ext>
              </c:extLst>
            </c:dLbl>
            <c:dLbl>
              <c:idx val="1"/>
              <c:tx>
                <c:rich>
                  <a:bodyPr/>
                  <a:lstStyle/>
                  <a:p>
                    <a:fld id="{2AD7393E-E3ED-45DC-B30E-D21BE9C14391}"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E7B-4B3D-A4D9-AB6F03671CDB}"/>
                </c:ext>
              </c:extLst>
            </c:dLbl>
            <c:dLbl>
              <c:idx val="2"/>
              <c:tx>
                <c:rich>
                  <a:bodyPr/>
                  <a:lstStyle/>
                  <a:p>
                    <a:fld id="{3F5AB79B-B745-45BD-8D6A-144607697E92}" type="VALUE">
                      <a:rPr lang="en-US"/>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E7B-4B3D-A4D9-AB6F03671CDB}"/>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E7B-4B3D-A4D9-AB6F03671CDB}"/>
                </c:ext>
              </c:extLst>
            </c:dLbl>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Sheet1!$D$13:$D$16</c:f>
              <c:numCache>
                <c:formatCode>General</c:formatCode>
                <c:ptCount val="4"/>
                <c:pt idx="0">
                  <c:v>2007</c:v>
                </c:pt>
                <c:pt idx="1">
                  <c:v>2011</c:v>
                </c:pt>
                <c:pt idx="2">
                  <c:v>2015</c:v>
                </c:pt>
                <c:pt idx="3">
                  <c:v>2019</c:v>
                </c:pt>
              </c:numCache>
            </c:numRef>
          </c:cat>
          <c:val>
            <c:numRef>
              <c:f>Sheet1!$E$13:$E$16</c:f>
              <c:numCache>
                <c:formatCode>General</c:formatCode>
                <c:ptCount val="4"/>
                <c:pt idx="0">
                  <c:v>421</c:v>
                </c:pt>
                <c:pt idx="1">
                  <c:v>463</c:v>
                </c:pt>
                <c:pt idx="2">
                  <c:v>459</c:v>
                </c:pt>
                <c:pt idx="3">
                  <c:v>453</c:v>
                </c:pt>
              </c:numCache>
            </c:numRef>
          </c:val>
          <c:smooth val="0"/>
          <c:extLst>
            <c:ext xmlns:c16="http://schemas.microsoft.com/office/drawing/2014/chart" uri="{C3380CC4-5D6E-409C-BE32-E72D297353CC}">
              <c16:uniqueId val="{00000003-3E7B-4B3D-A4D9-AB6F03671CDB}"/>
            </c:ext>
          </c:extLst>
        </c:ser>
        <c:ser>
          <c:idx val="1"/>
          <c:order val="1"/>
          <c:tx>
            <c:strRef>
              <c:f>Sheet1!$F$12</c:f>
              <c:strCache>
                <c:ptCount val="1"/>
                <c:pt idx="0">
                  <c:v>rural</c:v>
                </c:pt>
              </c:strCache>
            </c:strRef>
          </c:tx>
          <c:spPr>
            <a:ln w="28575" cap="rnd">
              <a:solidFill>
                <a:srgbClr val="339966"/>
              </a:solidFill>
              <a:round/>
            </a:ln>
            <a:effectLst/>
          </c:spPr>
          <c:marker>
            <c:symbol val="circle"/>
            <c:size val="5"/>
            <c:spPr>
              <a:solidFill>
                <a:srgbClr val="339966"/>
              </a:solidFill>
              <a:ln w="9525">
                <a:solidFill>
                  <a:srgbClr val="339966"/>
                </a:solidFill>
              </a:ln>
              <a:effectLst/>
            </c:spPr>
          </c:marker>
          <c:dLbls>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E7B-4B3D-A4D9-AB6F03671CD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339966"/>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Sheet1!$D$13:$D$16</c:f>
              <c:numCache>
                <c:formatCode>General</c:formatCode>
                <c:ptCount val="4"/>
                <c:pt idx="0">
                  <c:v>2007</c:v>
                </c:pt>
                <c:pt idx="1">
                  <c:v>2011</c:v>
                </c:pt>
                <c:pt idx="2">
                  <c:v>2015</c:v>
                </c:pt>
                <c:pt idx="3">
                  <c:v>2019</c:v>
                </c:pt>
              </c:numCache>
            </c:numRef>
          </c:cat>
          <c:val>
            <c:numRef>
              <c:f>Sheet1!$F$13:$F$16</c:f>
              <c:numCache>
                <c:formatCode>General</c:formatCode>
                <c:ptCount val="4"/>
                <c:pt idx="0">
                  <c:v>412</c:v>
                </c:pt>
                <c:pt idx="1">
                  <c:v>439</c:v>
                </c:pt>
                <c:pt idx="2">
                  <c:v>428</c:v>
                </c:pt>
                <c:pt idx="3">
                  <c:v>457</c:v>
                </c:pt>
              </c:numCache>
            </c:numRef>
          </c:val>
          <c:smooth val="0"/>
          <c:extLst>
            <c:ext xmlns:c16="http://schemas.microsoft.com/office/drawing/2014/chart" uri="{C3380CC4-5D6E-409C-BE32-E72D297353CC}">
              <c16:uniqueId val="{00000005-3E7B-4B3D-A4D9-AB6F03671CDB}"/>
            </c:ext>
          </c:extLst>
        </c:ser>
        <c:dLbls>
          <c:dLblPos val="t"/>
          <c:showLegendKey val="0"/>
          <c:showVal val="1"/>
          <c:showCatName val="0"/>
          <c:showSerName val="0"/>
          <c:showPercent val="0"/>
          <c:showBubbleSize val="0"/>
        </c:dLbls>
        <c:marker val="1"/>
        <c:smooth val="0"/>
        <c:axId val="182559872"/>
        <c:axId val="182561408"/>
      </c:lineChart>
      <c:catAx>
        <c:axId val="182559872"/>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182561408"/>
        <c:crosses val="max"/>
        <c:auto val="1"/>
        <c:lblAlgn val="ctr"/>
        <c:lblOffset val="100"/>
        <c:noMultiLvlLbl val="0"/>
      </c:catAx>
      <c:valAx>
        <c:axId val="182561408"/>
        <c:scaling>
          <c:orientation val="minMax"/>
          <c:max val="490"/>
          <c:min val="39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182559872"/>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200" dirty="0">
                <a:latin typeface="Calibri" panose="020F0502020204030204" pitchFamily="34" charset="0"/>
                <a:cs typeface="Calibri" panose="020F0502020204030204" pitchFamily="34" charset="0"/>
              </a:rPr>
              <a:t>Science</a:t>
            </a:r>
            <a:r>
              <a:rPr lang="en-US" sz="1200" baseline="0" dirty="0">
                <a:latin typeface="Calibri" panose="020F0502020204030204" pitchFamily="34" charset="0"/>
                <a:cs typeface="Calibri" panose="020F0502020204030204" pitchFamily="34" charset="0"/>
              </a:rPr>
              <a:t> Grade 8</a:t>
            </a:r>
            <a:endParaRPr lang="en-US" sz="1200" dirty="0">
              <a:latin typeface="Calibri" panose="020F0502020204030204" pitchFamily="34" charset="0"/>
              <a:cs typeface="Calibri" panose="020F0502020204030204" pitchFamily="34" charset="0"/>
            </a:endParaRPr>
          </a:p>
        </c:rich>
      </c:tx>
      <c:overlay val="0"/>
      <c:spPr>
        <a:solidFill>
          <a:srgbClr val="006666"/>
        </a:solidFill>
        <a:ln>
          <a:noFill/>
        </a:ln>
        <a:effectLst/>
      </c:spPr>
      <c:txPr>
        <a:bodyPr rot="0" spcFirstLastPara="1" vertOverflow="ellipsis" vert="horz" wrap="square" anchor="ctr" anchorCtr="1"/>
        <a:lstStyle/>
        <a:p>
          <a:pPr>
            <a:defRPr sz="12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ka-GE"/>
        </a:p>
      </c:txPr>
    </c:title>
    <c:autoTitleDeleted val="0"/>
    <c:plotArea>
      <c:layout/>
      <c:lineChart>
        <c:grouping val="standard"/>
        <c:varyColors val="0"/>
        <c:ser>
          <c:idx val="0"/>
          <c:order val="0"/>
          <c:tx>
            <c:strRef>
              <c:f>Sheet1!$E$32</c:f>
              <c:strCache>
                <c:ptCount val="1"/>
                <c:pt idx="0">
                  <c:v>urban</c:v>
                </c:pt>
              </c:strCache>
            </c:strRef>
          </c:tx>
          <c:spPr>
            <a:ln w="28575" cap="rnd">
              <a:solidFill>
                <a:schemeClr val="tx1"/>
              </a:solidFill>
              <a:round/>
            </a:ln>
            <a:effectLst/>
          </c:spPr>
          <c:marker>
            <c:symbol val="x"/>
            <c:size val="5"/>
            <c:spPr>
              <a:solidFill>
                <a:schemeClr val="tx1"/>
              </a:solidFill>
              <a:ln w="9525">
                <a:solidFill>
                  <a:schemeClr val="tx1"/>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C3F-44EF-B5CC-0A0D0373D124}"/>
                </c:ext>
              </c:extLst>
            </c:dLbl>
            <c:dLbl>
              <c:idx val="1"/>
              <c:tx>
                <c:rich>
                  <a:bodyPr/>
                  <a:lstStyle/>
                  <a:p>
                    <a:r>
                      <a:rPr lang="en-US" dirty="0"/>
                      <a:t>430*</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624-4EAB-BB6D-6C503FF922EC}"/>
                </c:ext>
              </c:extLst>
            </c:dLbl>
            <c:dLbl>
              <c:idx val="2"/>
              <c:tx>
                <c:rich>
                  <a:bodyPr/>
                  <a:lstStyle/>
                  <a:p>
                    <a:r>
                      <a:rPr lang="en-US" dirty="0"/>
                      <a:t>448*</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624-4EAB-BB6D-6C503FF922E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ka-G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Sheet1!$D$33:$D$36</c:f>
              <c:numCache>
                <c:formatCode>General</c:formatCode>
                <c:ptCount val="4"/>
                <c:pt idx="0">
                  <c:v>2007</c:v>
                </c:pt>
                <c:pt idx="1">
                  <c:v>2011</c:v>
                </c:pt>
                <c:pt idx="2">
                  <c:v>2015</c:v>
                </c:pt>
                <c:pt idx="3">
                  <c:v>2019</c:v>
                </c:pt>
              </c:numCache>
            </c:numRef>
          </c:cat>
          <c:val>
            <c:numRef>
              <c:f>Sheet1!$E$33:$E$36</c:f>
              <c:numCache>
                <c:formatCode>General</c:formatCode>
                <c:ptCount val="4"/>
                <c:pt idx="0">
                  <c:v>420</c:v>
                </c:pt>
                <c:pt idx="1">
                  <c:v>430</c:v>
                </c:pt>
                <c:pt idx="2">
                  <c:v>448</c:v>
                </c:pt>
                <c:pt idx="3">
                  <c:v>448</c:v>
                </c:pt>
              </c:numCache>
            </c:numRef>
          </c:val>
          <c:smooth val="0"/>
          <c:extLst>
            <c:ext xmlns:c16="http://schemas.microsoft.com/office/drawing/2014/chart" uri="{C3380CC4-5D6E-409C-BE32-E72D297353CC}">
              <c16:uniqueId val="{00000001-BC3F-44EF-B5CC-0A0D0373D124}"/>
            </c:ext>
          </c:extLst>
        </c:ser>
        <c:ser>
          <c:idx val="1"/>
          <c:order val="1"/>
          <c:tx>
            <c:strRef>
              <c:f>Sheet1!$F$32</c:f>
              <c:strCache>
                <c:ptCount val="1"/>
                <c:pt idx="0">
                  <c:v>rural</c:v>
                </c:pt>
              </c:strCache>
            </c:strRef>
          </c:tx>
          <c:spPr>
            <a:ln w="28575" cap="rnd">
              <a:solidFill>
                <a:srgbClr val="006666"/>
              </a:solidFill>
              <a:round/>
            </a:ln>
            <a:effectLst/>
          </c:spPr>
          <c:marker>
            <c:symbol val="circle"/>
            <c:size val="5"/>
            <c:spPr>
              <a:solidFill>
                <a:srgbClr val="006666"/>
              </a:solidFill>
              <a:ln w="9525">
                <a:solidFill>
                  <a:srgbClr val="006666"/>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C3F-44EF-B5CC-0A0D0373D124}"/>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06666"/>
                    </a:solidFill>
                    <a:latin typeface="+mn-lt"/>
                    <a:ea typeface="+mn-ea"/>
                    <a:cs typeface="+mn-cs"/>
                  </a:defRPr>
                </a:pPr>
                <a:endParaRPr lang="ka-G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Sheet1!$D$33:$D$36</c:f>
              <c:numCache>
                <c:formatCode>General</c:formatCode>
                <c:ptCount val="4"/>
                <c:pt idx="0">
                  <c:v>2007</c:v>
                </c:pt>
                <c:pt idx="1">
                  <c:v>2011</c:v>
                </c:pt>
                <c:pt idx="2">
                  <c:v>2015</c:v>
                </c:pt>
                <c:pt idx="3">
                  <c:v>2019</c:v>
                </c:pt>
              </c:numCache>
            </c:numRef>
          </c:cat>
          <c:val>
            <c:numRef>
              <c:f>Sheet1!$F$33:$F$36</c:f>
              <c:numCache>
                <c:formatCode>General</c:formatCode>
                <c:ptCount val="4"/>
                <c:pt idx="0">
                  <c:v>421</c:v>
                </c:pt>
                <c:pt idx="1">
                  <c:v>406</c:v>
                </c:pt>
                <c:pt idx="2">
                  <c:v>433</c:v>
                </c:pt>
                <c:pt idx="3">
                  <c:v>443</c:v>
                </c:pt>
              </c:numCache>
            </c:numRef>
          </c:val>
          <c:smooth val="0"/>
          <c:extLst>
            <c:ext xmlns:c16="http://schemas.microsoft.com/office/drawing/2014/chart" uri="{C3380CC4-5D6E-409C-BE32-E72D297353CC}">
              <c16:uniqueId val="{00000003-BC3F-44EF-B5CC-0A0D0373D124}"/>
            </c:ext>
          </c:extLst>
        </c:ser>
        <c:dLbls>
          <c:dLblPos val="t"/>
          <c:showLegendKey val="0"/>
          <c:showVal val="1"/>
          <c:showCatName val="0"/>
          <c:showSerName val="0"/>
          <c:showPercent val="0"/>
          <c:showBubbleSize val="0"/>
        </c:dLbls>
        <c:marker val="1"/>
        <c:smooth val="0"/>
        <c:axId val="182619520"/>
        <c:axId val="182629504"/>
      </c:lineChart>
      <c:catAx>
        <c:axId val="182619520"/>
        <c:scaling>
          <c:orientation val="minMax"/>
        </c:scaling>
        <c:delete val="0"/>
        <c:axPos val="t"/>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crossAx val="182629504"/>
        <c:crosses val="max"/>
        <c:auto val="1"/>
        <c:lblAlgn val="ctr"/>
        <c:lblOffset val="100"/>
        <c:noMultiLvlLbl val="0"/>
      </c:catAx>
      <c:valAx>
        <c:axId val="182629504"/>
        <c:scaling>
          <c:orientation val="minMax"/>
          <c:max val="480"/>
          <c:min val="38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a-GE"/>
          </a:p>
        </c:txPr>
        <c:crossAx val="182619520"/>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ka-GE"/>
        </a:p>
      </c:txPr>
    </c:legend>
    <c:plotVisOnly val="1"/>
    <c:dispBlanksAs val="gap"/>
    <c:showDLblsOverMax val="0"/>
    <c:extLst/>
  </c:chart>
  <c:spPr>
    <a:noFill/>
    <a:ln>
      <a:noFill/>
    </a:ln>
    <a:effectLst/>
  </c:spPr>
  <c:txPr>
    <a:bodyPr/>
    <a:lstStyle/>
    <a:p>
      <a:pPr>
        <a:defRPr b="1"/>
      </a:pPr>
      <a:endParaRPr lang="ka-G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42ABA0-6665-4DD0-B521-181C3367203D}" type="datetimeFigureOut">
              <a:rPr lang="en-US" smtClean="0"/>
              <a:t>1/20/2021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064FDB-2C24-4238-A04F-0203C45D6087}" type="slidenum">
              <a:rPr lang="en-US" smtClean="0"/>
              <a:t>‹#›</a:t>
            </a:fld>
            <a:endParaRPr lang="en-US" dirty="0"/>
          </a:p>
        </p:txBody>
      </p:sp>
    </p:spTree>
    <p:extLst>
      <p:ext uri="{BB962C8B-B14F-4D97-AF65-F5344CB8AC3E}">
        <p14:creationId xmlns:p14="http://schemas.microsoft.com/office/powerpoint/2010/main" val="123724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064FDB-2C24-4238-A04F-0203C45D6087}" type="slidenum">
              <a:rPr lang="en-US" smtClean="0"/>
              <a:t>4</a:t>
            </a:fld>
            <a:endParaRPr lang="en-US" dirty="0"/>
          </a:p>
        </p:txBody>
      </p:sp>
    </p:spTree>
    <p:extLst>
      <p:ext uri="{BB962C8B-B14F-4D97-AF65-F5344CB8AC3E}">
        <p14:creationId xmlns:p14="http://schemas.microsoft.com/office/powerpoint/2010/main" val="342012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064FDB-2C24-4238-A04F-0203C45D6087}" type="slidenum">
              <a:rPr lang="en-US" smtClean="0"/>
              <a:t>11</a:t>
            </a:fld>
            <a:endParaRPr lang="en-US" dirty="0"/>
          </a:p>
        </p:txBody>
      </p:sp>
    </p:spTree>
    <p:extLst>
      <p:ext uri="{BB962C8B-B14F-4D97-AF65-F5344CB8AC3E}">
        <p14:creationId xmlns:p14="http://schemas.microsoft.com/office/powerpoint/2010/main" val="3932215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4125225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3426461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4012797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2331406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4258249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1734198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2921787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337872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10908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2104319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D77AD3-BC8D-4B86-AE15-C90F60C798B7}" type="datetimeFigureOut">
              <a:rPr lang="en-US" smtClean="0"/>
              <a:t>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B58C46-11C5-4A98-9D18-4106E8CF1EF0}" type="slidenum">
              <a:rPr lang="en-US" smtClean="0"/>
              <a:t>‹#›</a:t>
            </a:fld>
            <a:endParaRPr lang="en-US" dirty="0"/>
          </a:p>
        </p:txBody>
      </p:sp>
    </p:spTree>
    <p:extLst>
      <p:ext uri="{BB962C8B-B14F-4D97-AF65-F5344CB8AC3E}">
        <p14:creationId xmlns:p14="http://schemas.microsoft.com/office/powerpoint/2010/main" val="50341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77AD3-BC8D-4B86-AE15-C90F60C798B7}" type="datetimeFigureOut">
              <a:rPr lang="en-US" smtClean="0"/>
              <a:t>1/20/2021</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58C46-11C5-4A98-9D18-4106E8CF1EF0}" type="slidenum">
              <a:rPr lang="en-US" smtClean="0"/>
              <a:t>‹#›</a:t>
            </a:fld>
            <a:endParaRPr lang="en-US" dirty="0"/>
          </a:p>
        </p:txBody>
      </p:sp>
    </p:spTree>
    <p:extLst>
      <p:ext uri="{BB962C8B-B14F-4D97-AF65-F5344CB8AC3E}">
        <p14:creationId xmlns:p14="http://schemas.microsoft.com/office/powerpoint/2010/main" val="37638951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datastudio.google.com/s/okXY6XCXPr8"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FEBF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80077" y="341329"/>
            <a:ext cx="10058400" cy="3056933"/>
          </a:xfrm>
        </p:spPr>
        <p:txBody>
          <a:bodyPr>
            <a:noAutofit/>
          </a:bodyPr>
          <a:lstStyle/>
          <a:p>
            <a:pPr algn="ctr"/>
            <a:r>
              <a:rPr lang="en-US" sz="2800" b="1" dirty="0">
                <a:latin typeface="Calibri" panose="020F0502020204030204" pitchFamily="34" charset="0"/>
                <a:cs typeface="Calibri" panose="020F0502020204030204" pitchFamily="34" charset="0"/>
              </a:rPr>
              <a:t>Trends in International Mathematics and Science Study </a:t>
            </a:r>
            <a:r>
              <a:rPr lang="ka-GE" sz="2800" b="1" dirty="0">
                <a:latin typeface="Calibri" panose="020F0502020204030204" pitchFamily="34" charset="0"/>
                <a:cs typeface="Calibri" panose="020F0502020204030204" pitchFamily="34" charset="0"/>
              </a:rPr>
              <a:t>(</a:t>
            </a:r>
            <a:r>
              <a:rPr lang="en-US" sz="2800" b="1" dirty="0">
                <a:latin typeface="Calibri" panose="020F0502020204030204" pitchFamily="34" charset="0"/>
                <a:cs typeface="Calibri" panose="020F0502020204030204" pitchFamily="34" charset="0"/>
              </a:rPr>
              <a:t>TIMSS)</a:t>
            </a:r>
            <a:br>
              <a:rPr lang="en-US" sz="2800" dirty="0">
                <a:latin typeface="Calibri" panose="020F0502020204030204" pitchFamily="34" charset="0"/>
                <a:cs typeface="Calibri" panose="020F0502020204030204" pitchFamily="34" charset="0"/>
              </a:rPr>
            </a:br>
            <a:br>
              <a:rPr lang="en-US" sz="2800" dirty="0">
                <a:latin typeface="Calibri" panose="020F0502020204030204" pitchFamily="34" charset="0"/>
                <a:cs typeface="Calibri" panose="020F0502020204030204" pitchFamily="34" charset="0"/>
              </a:rPr>
            </a:br>
            <a:br>
              <a:rPr lang="en-US" sz="2800" dirty="0">
                <a:latin typeface="Calibri" panose="020F0502020204030204" pitchFamily="34" charset="0"/>
                <a:cs typeface="Calibri" panose="020F0502020204030204" pitchFamily="34" charset="0"/>
              </a:rPr>
            </a:br>
            <a:r>
              <a:rPr lang="en-US" sz="2800" b="1" dirty="0">
                <a:solidFill>
                  <a:srgbClr val="1A8E94"/>
                </a:solidFill>
                <a:latin typeface="Calibri" panose="020F0502020204030204" pitchFamily="34" charset="0"/>
                <a:cs typeface="Calibri" panose="020F0502020204030204" pitchFamily="34" charset="0"/>
              </a:rPr>
              <a:t>Results of Georgia</a:t>
            </a:r>
            <a:r>
              <a:rPr lang="ka-GE" sz="2800" b="1" dirty="0">
                <a:solidFill>
                  <a:srgbClr val="1A8E94"/>
                </a:solidFill>
                <a:latin typeface="Calibri" panose="020F0502020204030204" pitchFamily="34" charset="0"/>
                <a:cs typeface="Calibri" panose="020F0502020204030204" pitchFamily="34" charset="0"/>
              </a:rPr>
              <a:t> 2019</a:t>
            </a:r>
            <a:br>
              <a:rPr lang="ka-GE" sz="3200" dirty="0">
                <a:solidFill>
                  <a:srgbClr val="1A8E94"/>
                </a:solidFill>
                <a:latin typeface="Arial GEO" panose="020B0604020202020204" pitchFamily="34" charset="0"/>
              </a:rPr>
            </a:br>
            <a:endParaRPr lang="en-US" sz="3200" dirty="0">
              <a:solidFill>
                <a:srgbClr val="1A8E94"/>
              </a:solidFill>
              <a:latin typeface="Arial GEO" panose="020B0604020202020204" pitchFamily="34" charset="0"/>
            </a:endParaRPr>
          </a:p>
        </p:txBody>
      </p:sp>
      <p:sp>
        <p:nvSpPr>
          <p:cNvPr id="3" name="Subtitle 2"/>
          <p:cNvSpPr>
            <a:spLocks noGrp="1"/>
          </p:cNvSpPr>
          <p:nvPr>
            <p:ph type="subTitle" idx="1"/>
          </p:nvPr>
        </p:nvSpPr>
        <p:spPr>
          <a:xfrm>
            <a:off x="1080077" y="3836784"/>
            <a:ext cx="10058400" cy="1143000"/>
          </a:xfrm>
        </p:spPr>
        <p:txBody>
          <a:bodyPr>
            <a:normAutofit/>
          </a:bodyPr>
          <a:lstStyle/>
          <a:p>
            <a:r>
              <a:rPr lang="en-US" b="1" dirty="0">
                <a:solidFill>
                  <a:schemeClr val="tx1">
                    <a:lumMod val="50000"/>
                    <a:lumOff val="50000"/>
                  </a:schemeClr>
                </a:solidFill>
                <a:latin typeface="Calibri" panose="020F0502020204030204" pitchFamily="34" charset="0"/>
                <a:cs typeface="Calibri" panose="020F0502020204030204" pitchFamily="34" charset="0"/>
              </a:rPr>
              <a:t>National Assessment and Examinations Center </a:t>
            </a:r>
          </a:p>
          <a:p>
            <a:r>
              <a:rPr lang="en-US" b="1" dirty="0">
                <a:solidFill>
                  <a:schemeClr val="tx1">
                    <a:lumMod val="50000"/>
                    <a:lumOff val="50000"/>
                  </a:schemeClr>
                </a:solidFill>
                <a:latin typeface="Calibri" panose="020F0502020204030204" pitchFamily="34" charset="0"/>
                <a:cs typeface="Calibri" panose="020F0502020204030204" pitchFamily="34" charset="0"/>
              </a:rPr>
              <a:t>Tbilisi, 2020</a:t>
            </a:r>
            <a:endParaRPr lang="ka-GE" b="1" dirty="0">
              <a:solidFill>
                <a:schemeClr val="tx1">
                  <a:lumMod val="50000"/>
                  <a:lumOff val="50000"/>
                </a:schemeClr>
              </a:solidFill>
              <a:latin typeface="Calibri" panose="020F0502020204030204" pitchFamily="34" charset="0"/>
              <a:cs typeface="Calibri" panose="020F0502020204030204" pitchFamily="34" charset="0"/>
            </a:endParaRPr>
          </a:p>
          <a:p>
            <a:endParaRPr lang="en-US" dirty="0">
              <a:solidFill>
                <a:srgbClr val="1A8E94"/>
              </a:solidFill>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5791777" y="5625261"/>
            <a:ext cx="1699260" cy="551180"/>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7711552" y="5418306"/>
            <a:ext cx="819264" cy="731380"/>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8723402" y="5571288"/>
            <a:ext cx="2194560" cy="605155"/>
          </a:xfrm>
          <a:prstGeom prst="rect">
            <a:avLst/>
          </a:prstGeom>
        </p:spPr>
      </p:pic>
      <p:pic>
        <p:nvPicPr>
          <p:cNvPr id="7" name="Picture 6"/>
          <p:cNvPicPr/>
          <p:nvPr/>
        </p:nvPicPr>
        <p:blipFill>
          <a:blip r:embed="rId5" cstate="print">
            <a:extLst>
              <a:ext uri="{28A0092B-C50C-407E-A947-70E740481C1C}">
                <a14:useLocalDpi xmlns:a14="http://schemas.microsoft.com/office/drawing/2010/main" val="0"/>
              </a:ext>
            </a:extLst>
          </a:blip>
          <a:stretch>
            <a:fillRect/>
          </a:stretch>
        </p:blipFill>
        <p:spPr>
          <a:xfrm>
            <a:off x="11138477" y="5502706"/>
            <a:ext cx="693420" cy="673735"/>
          </a:xfrm>
          <a:prstGeom prst="rect">
            <a:avLst/>
          </a:prstGeom>
        </p:spPr>
      </p:pic>
    </p:spTree>
    <p:extLst>
      <p:ext uri="{BB962C8B-B14F-4D97-AF65-F5344CB8AC3E}">
        <p14:creationId xmlns:p14="http://schemas.microsoft.com/office/powerpoint/2010/main" val="1032336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098" y="157297"/>
            <a:ext cx="10058400" cy="794051"/>
          </a:xfrm>
        </p:spPr>
        <p:txBody>
          <a:bodyPr>
            <a:normAutofit/>
          </a:bodyPr>
          <a:lstStyle/>
          <a:p>
            <a:pPr algn="ctr"/>
            <a:r>
              <a:rPr lang="en-US" sz="2800" b="1" dirty="0">
                <a:latin typeface="Calibri" panose="020F0502020204030204" pitchFamily="34" charset="0"/>
                <a:cs typeface="Calibri" panose="020F0502020204030204" pitchFamily="34" charset="0"/>
              </a:rPr>
              <a:t>The Goal and Participants of TIMSS</a:t>
            </a:r>
          </a:p>
        </p:txBody>
      </p:sp>
      <p:sp>
        <p:nvSpPr>
          <p:cNvPr id="3" name="Content Placeholder 2"/>
          <p:cNvSpPr>
            <a:spLocks noGrp="1"/>
          </p:cNvSpPr>
          <p:nvPr>
            <p:ph idx="1"/>
          </p:nvPr>
        </p:nvSpPr>
        <p:spPr>
          <a:xfrm>
            <a:off x="443345" y="1027134"/>
            <a:ext cx="11139055" cy="5558393"/>
          </a:xfrm>
        </p:spPr>
        <p:txBody>
          <a:bodyPr>
            <a:normAutofit fontScale="77500" lnSpcReduction="20000"/>
          </a:bodyPr>
          <a:lstStyle/>
          <a:p>
            <a:pPr algn="just">
              <a:lnSpc>
                <a:spcPct val="120000"/>
              </a:lnSpc>
              <a:spcBef>
                <a:spcPts val="0"/>
              </a:spcBef>
            </a:pPr>
            <a:r>
              <a:rPr lang="en-US" dirty="0">
                <a:latin typeface="Calibri" panose="020F0502020204030204" pitchFamily="34" charset="0"/>
                <a:cs typeface="Calibri" panose="020F0502020204030204" pitchFamily="34" charset="0"/>
              </a:rPr>
              <a:t>The main purpose of TIMSS is to contribute to teaching and learning of mathematics and science, as well as to assist participating countries in improving education policies and practices in this direction;</a:t>
            </a:r>
          </a:p>
          <a:p>
            <a:pPr algn="just">
              <a:lnSpc>
                <a:spcPct val="120000"/>
              </a:lnSpc>
              <a:spcBef>
                <a:spcPts val="0"/>
              </a:spcBef>
            </a:pPr>
            <a:endParaRPr lang="ka-GE" dirty="0">
              <a:latin typeface="Calibri" panose="020F0502020204030204" pitchFamily="34" charset="0"/>
              <a:cs typeface="Calibri" panose="020F0502020204030204" pitchFamily="34" charset="0"/>
            </a:endParaRPr>
          </a:p>
          <a:p>
            <a:pPr algn="just">
              <a:lnSpc>
                <a:spcPct val="120000"/>
              </a:lnSpc>
              <a:spcBef>
                <a:spcPts val="0"/>
              </a:spcBef>
            </a:pPr>
            <a:r>
              <a:rPr lang="en-US" dirty="0">
                <a:latin typeface="Calibri" panose="020F0502020204030204" pitchFamily="34" charset="0"/>
                <a:cs typeface="Calibri" panose="020F0502020204030204" pitchFamily="34" charset="0"/>
              </a:rPr>
              <a:t>TIMSS is conducted by the International Association for the Evaluation of Educational Achievement (IEA) in various countries around the world every 4 years since 1995;</a:t>
            </a:r>
          </a:p>
          <a:p>
            <a:pPr marL="0" indent="0" algn="just">
              <a:lnSpc>
                <a:spcPct val="120000"/>
              </a:lnSpc>
              <a:spcBef>
                <a:spcPts val="0"/>
              </a:spcBef>
              <a:buNone/>
            </a:pPr>
            <a:endParaRPr lang="ka-GE" dirty="0">
              <a:latin typeface="Calibri" panose="020F0502020204030204" pitchFamily="34" charset="0"/>
              <a:cs typeface="Calibri" panose="020F0502020204030204" pitchFamily="34" charset="0"/>
            </a:endParaRPr>
          </a:p>
          <a:p>
            <a:pPr algn="just">
              <a:lnSpc>
                <a:spcPct val="120000"/>
              </a:lnSpc>
              <a:spcBef>
                <a:spcPts val="0"/>
              </a:spcBef>
            </a:pPr>
            <a:r>
              <a:rPr lang="en-US" dirty="0">
                <a:latin typeface="Calibri" panose="020F0502020204030204" pitchFamily="34" charset="0"/>
                <a:cs typeface="Calibri" panose="020F0502020204030204" pitchFamily="34" charset="0"/>
              </a:rPr>
              <a:t>Georgia first participated in the survey in 2007 and has since participated in 2011, 2015 and 2019 cycles;</a:t>
            </a:r>
          </a:p>
          <a:p>
            <a:pPr marL="0" indent="0" algn="just">
              <a:lnSpc>
                <a:spcPct val="120000"/>
              </a:lnSpc>
              <a:spcBef>
                <a:spcPts val="0"/>
              </a:spcBef>
              <a:buNone/>
            </a:pPr>
            <a:endParaRPr lang="ka-GE" dirty="0">
              <a:latin typeface="Calibri" panose="020F0502020204030204" pitchFamily="34" charset="0"/>
              <a:cs typeface="Calibri" panose="020F0502020204030204" pitchFamily="34" charset="0"/>
            </a:endParaRPr>
          </a:p>
          <a:p>
            <a:pPr algn="just">
              <a:lnSpc>
                <a:spcPct val="120000"/>
              </a:lnSpc>
              <a:spcBef>
                <a:spcPts val="0"/>
              </a:spcBef>
            </a:pPr>
            <a:r>
              <a:rPr lang="ka-GE"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Georgia was represented by both 4</a:t>
            </a:r>
            <a:r>
              <a:rPr lang="en-US" baseline="30000" dirty="0">
                <a:latin typeface="Calibri" panose="020F0502020204030204" pitchFamily="34" charset="0"/>
                <a:cs typeface="Calibri" panose="020F0502020204030204" pitchFamily="34" charset="0"/>
              </a:rPr>
              <a:t>th</a:t>
            </a:r>
            <a:r>
              <a:rPr lang="en-US" dirty="0">
                <a:latin typeface="Calibri" panose="020F0502020204030204" pitchFamily="34" charset="0"/>
                <a:cs typeface="Calibri" panose="020F0502020204030204" pitchFamily="34" charset="0"/>
              </a:rPr>
              <a:t> and 8</a:t>
            </a:r>
            <a:r>
              <a:rPr lang="en-US" baseline="30000" dirty="0">
                <a:latin typeface="Calibri" panose="020F0502020204030204" pitchFamily="34" charset="0"/>
                <a:cs typeface="Calibri" panose="020F0502020204030204" pitchFamily="34" charset="0"/>
              </a:rPr>
              <a:t>th</a:t>
            </a:r>
            <a:r>
              <a:rPr lang="en-US" dirty="0">
                <a:latin typeface="Calibri" panose="020F0502020204030204" pitchFamily="34" charset="0"/>
                <a:cs typeface="Calibri" panose="020F0502020204030204" pitchFamily="34" charset="0"/>
              </a:rPr>
              <a:t> grades in each research cycle;</a:t>
            </a:r>
            <a:r>
              <a:rPr lang="ka-GE" dirty="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pPr marL="0" indent="0" algn="just">
              <a:lnSpc>
                <a:spcPct val="120000"/>
              </a:lnSpc>
              <a:spcBef>
                <a:spcPts val="0"/>
              </a:spcBef>
              <a:buNone/>
            </a:pPr>
            <a:endParaRPr lang="en-US" dirty="0">
              <a:latin typeface="Calibri" panose="020F0502020204030204" pitchFamily="34" charset="0"/>
              <a:cs typeface="Calibri" panose="020F0502020204030204" pitchFamily="34" charset="0"/>
            </a:endParaRPr>
          </a:p>
          <a:p>
            <a:pPr algn="just">
              <a:lnSpc>
                <a:spcPct val="120000"/>
              </a:lnSpc>
              <a:spcBef>
                <a:spcPts val="0"/>
              </a:spcBef>
            </a:pP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From 2019, TIMSS switched to electronic assessment (e-TIMSS);</a:t>
            </a:r>
          </a:p>
          <a:p>
            <a:pPr marL="0" indent="0" algn="just">
              <a:lnSpc>
                <a:spcPct val="120000"/>
              </a:lnSpc>
              <a:spcBef>
                <a:spcPts val="0"/>
              </a:spcBef>
              <a:buNone/>
            </a:pPr>
            <a:endParaRPr lang="ka-GE" dirty="0">
              <a:latin typeface="Calibri" panose="020F0502020204030204" pitchFamily="34" charset="0"/>
              <a:cs typeface="Calibri" panose="020F0502020204030204" pitchFamily="34" charset="0"/>
            </a:endParaRPr>
          </a:p>
          <a:p>
            <a:pPr algn="just">
              <a:lnSpc>
                <a:spcPct val="120000"/>
              </a:lnSpc>
              <a:spcBef>
                <a:spcPts val="0"/>
              </a:spcBef>
            </a:pPr>
            <a:r>
              <a:rPr lang="en-US" dirty="0">
                <a:latin typeface="Calibri" panose="020F0502020204030204" pitchFamily="34" charset="0"/>
                <a:cs typeface="Calibri" panose="020F0502020204030204" pitchFamily="34" charset="0"/>
              </a:rPr>
              <a:t>64 countries participated in TIMSS 2019. 58 countries and 6 regions participated in the fourth grade assessment, and 39 countries and 7 regions participated in the eighth grade assessment.</a:t>
            </a:r>
            <a:endParaRPr lang="ka-GE" dirty="0">
              <a:solidFill>
                <a:srgbClr val="1A8E94"/>
              </a:solidFill>
              <a:latin typeface="Calibri" panose="020F0502020204030204" pitchFamily="34" charset="0"/>
              <a:cs typeface="Calibri" panose="020F0502020204030204" pitchFamily="34" charset="0"/>
            </a:endParaRPr>
          </a:p>
          <a:p>
            <a:pPr algn="just">
              <a:buFont typeface="Arial" panose="020B0604020202020204" pitchFamily="34" charset="0"/>
              <a:buChar char="•"/>
            </a:pPr>
            <a:endParaRPr lang="ka-GE" dirty="0">
              <a:solidFill>
                <a:srgbClr val="1A8E94"/>
              </a:solidFill>
              <a:latin typeface="Calibri" panose="020F0502020204030204" pitchFamily="34" charset="0"/>
              <a:cs typeface="Calibri" panose="020F0502020204030204" pitchFamily="34" charset="0"/>
            </a:endParaRPr>
          </a:p>
          <a:p>
            <a:pPr algn="just">
              <a:buFont typeface="Arial" panose="020B0604020202020204" pitchFamily="34" charset="0"/>
              <a:buChar char="•"/>
            </a:pPr>
            <a:endParaRPr lang="en-US" dirty="0">
              <a:solidFill>
                <a:srgbClr val="1A8E9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3112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397164" y="314902"/>
            <a:ext cx="5589973" cy="5840268"/>
          </a:xfrm>
        </p:spPr>
        <p:txBody>
          <a:bodyPr>
            <a:normAutofit/>
          </a:bodyPr>
          <a:lstStyle/>
          <a:p>
            <a:pPr algn="ctr"/>
            <a:r>
              <a:rPr lang="en-US" sz="2000" b="1" dirty="0">
                <a:solidFill>
                  <a:schemeClr val="tx1"/>
                </a:solidFill>
                <a:latin typeface="Calibri" panose="020F0502020204030204" pitchFamily="34" charset="0"/>
                <a:cs typeface="Calibri" panose="020F0502020204030204" pitchFamily="34" charset="0"/>
              </a:rPr>
              <a:t>TIMSS Participants from Georgia:</a:t>
            </a:r>
            <a:endParaRPr lang="ka-GE" sz="2000" b="1" dirty="0">
              <a:solidFill>
                <a:schemeClr val="tx1"/>
              </a:solidFill>
              <a:latin typeface="Calibri" panose="020F0502020204030204" pitchFamily="34" charset="0"/>
              <a:cs typeface="Calibri" panose="020F0502020204030204" pitchFamily="34" charset="0"/>
            </a:endParaRPr>
          </a:p>
          <a:p>
            <a:pPr algn="ctr"/>
            <a:endParaRPr lang="ka-GE" sz="2000" b="1" dirty="0">
              <a:solidFill>
                <a:srgbClr val="1A8E94"/>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226 schools;</a:t>
            </a: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154 fourth and 145 eighth grade;</a:t>
            </a: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6 002 fourth graders;</a:t>
            </a: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5,698 eighth graders;</a:t>
            </a: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214 School Principal;</a:t>
            </a: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1,716 teachers;</a:t>
            </a:r>
          </a:p>
          <a:p>
            <a:pPr marL="342900" indent="-34290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Parent / guardian of 5 931 fourth graders.</a:t>
            </a:r>
            <a:endParaRPr lang="ka-GE" sz="2000" b="1" dirty="0">
              <a:solidFill>
                <a:srgbClr val="1A8E94"/>
              </a:solidFill>
              <a:latin typeface="Calibri" panose="020F0502020204030204" pitchFamily="34" charset="0"/>
              <a:cs typeface="Calibri" panose="020F0502020204030204" pitchFamily="34" charset="0"/>
            </a:endParaRPr>
          </a:p>
          <a:p>
            <a:endParaRPr lang="en-US" sz="1800" b="1" i="1" dirty="0">
              <a:solidFill>
                <a:srgbClr val="1A8E94"/>
              </a:solidFill>
              <a:latin typeface="Calibri" panose="020F0502020204030204" pitchFamily="34" charset="0"/>
              <a:cs typeface="Calibri" panose="020F0502020204030204" pitchFamily="34" charset="0"/>
            </a:endParaRPr>
          </a:p>
          <a:p>
            <a:r>
              <a:rPr lang="en-US" sz="1800" b="1" i="1" dirty="0">
                <a:solidFill>
                  <a:srgbClr val="1A8E94"/>
                </a:solidFill>
                <a:latin typeface="Calibri" panose="020F0502020204030204" pitchFamily="34" charset="0"/>
                <a:cs typeface="Calibri" panose="020F0502020204030204" pitchFamily="34" charset="0"/>
              </a:rPr>
              <a:t>Georgia conducted a Bridge Study in order to switch to e-assessment</a:t>
            </a:r>
            <a:r>
              <a:rPr lang="ka-GE" sz="1800" b="1" i="1" dirty="0">
                <a:solidFill>
                  <a:srgbClr val="1A8E94"/>
                </a:solidFill>
                <a:latin typeface="Calibri" panose="020F0502020204030204" pitchFamily="34" charset="0"/>
                <a:cs typeface="Calibri" panose="020F0502020204030204" pitchFamily="34" charset="0"/>
              </a:rPr>
              <a:t>.</a:t>
            </a:r>
            <a:endParaRPr lang="en-US" sz="1800" b="1" i="1" dirty="0">
              <a:solidFill>
                <a:srgbClr val="1A8E94"/>
              </a:solidFill>
              <a:latin typeface="Calibri" panose="020F0502020204030204" pitchFamily="34" charset="0"/>
              <a:cs typeface="Calibri" panose="020F0502020204030204" pitchFamily="34" charset="0"/>
            </a:endParaRPr>
          </a:p>
          <a:p>
            <a:endParaRPr lang="ka-GE" sz="1800" b="1" i="1" dirty="0">
              <a:solidFill>
                <a:srgbClr val="1A8E94"/>
              </a:solidFill>
              <a:latin typeface="Calibri" panose="020F0502020204030204" pitchFamily="34" charset="0"/>
              <a:cs typeface="Calibri" panose="020F0502020204030204" pitchFamily="34" charset="0"/>
            </a:endParaRPr>
          </a:p>
          <a:p>
            <a:r>
              <a:rPr lang="en-US" sz="1800" b="1" i="1" dirty="0">
                <a:solidFill>
                  <a:srgbClr val="1A8E94"/>
                </a:solidFill>
                <a:latin typeface="Calibri" panose="020F0502020204030204" pitchFamily="34" charset="0"/>
                <a:cs typeface="Calibri" panose="020F0502020204030204" pitchFamily="34" charset="0"/>
              </a:rPr>
              <a:t>School principals, teachers, students, and parents completed questionnaires specially designed for them.</a:t>
            </a:r>
            <a:endParaRPr lang="ka-GE" sz="1800" b="1" i="1" dirty="0">
              <a:solidFill>
                <a:srgbClr val="1A8E94"/>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1941" y="369915"/>
            <a:ext cx="5778530" cy="2172869"/>
          </a:xfrm>
          <a:prstGeom prst="rect">
            <a:avLst/>
          </a:prstGeom>
        </p:spPr>
      </p:pic>
      <p:sp>
        <p:nvSpPr>
          <p:cNvPr id="3" name="TextBox 2"/>
          <p:cNvSpPr txBox="1"/>
          <p:nvPr/>
        </p:nvSpPr>
        <p:spPr>
          <a:xfrm>
            <a:off x="5711941" y="2680570"/>
            <a:ext cx="5778531" cy="3970318"/>
          </a:xfrm>
          <a:prstGeom prst="rect">
            <a:avLst/>
          </a:prstGeom>
          <a:noFill/>
        </p:spPr>
        <p:txBody>
          <a:bodyPr wrap="square" numCol="5" spcCol="91440" rtlCol="0">
            <a:spAutoFit/>
          </a:bodyPr>
          <a:lstStyle/>
          <a:p>
            <a:r>
              <a:rPr lang="en-US" sz="1400" b="1" i="1" dirty="0">
                <a:solidFill>
                  <a:srgbClr val="1A8E94"/>
                </a:solidFill>
                <a:latin typeface="Calibri" panose="020F0502020204030204" pitchFamily="34" charset="0"/>
                <a:cs typeface="Calibri" panose="020F0502020204030204" pitchFamily="34" charset="0"/>
              </a:rPr>
              <a:t>TIMSS 2019 Participants:</a:t>
            </a:r>
          </a:p>
          <a:p>
            <a:endParaRPr lang="en-US" sz="1400" dirty="0"/>
          </a:p>
          <a:p>
            <a:r>
              <a:rPr lang="en-US" sz="1400" dirty="0"/>
              <a:t>Albania, Australia, Armenia, Austria, Azerbaijan, Bahrain, Belgium (Flemish), Bosnia and Herzegovina, Bulgaria, Canada (with Ontario and Quebec as benchmarking systems), Chile, Chinese Taipei, Croatia, Cyprus, Czech Republic, Denmark, Egypt, England, Finland, France, Georgia, Germany, Hong Kong SAR, Hungary, Islamic Republic of Iran, Ireland, Israel, Italy, Japan, Jordan, Kazakhstan, Republic of Korea, Kosovo, Kuwait, Latvia, Lebanon, Lithuania, Republic of North Macedonia, Malaysia, Malta, Montenegro, Morocco, Netherlands, New Zealand, Northern Ireland, Norway, Oman, Pakistan, Philippines, Poland, Portugal, Qatar, Romania, Russian Federation (with Moscow as a benchmarking system), Saudi Arabia, Serbia, Singapore, Slovak Republic, South Africa, Spain (with Madrid as a benchmarking system), Sweden, Turkey, United Arab Emirates (with Abu Dhabi and Dubai as benchmarking systems), United States.</a:t>
            </a:r>
          </a:p>
        </p:txBody>
      </p:sp>
    </p:spTree>
    <p:extLst>
      <p:ext uri="{BB962C8B-B14F-4D97-AF65-F5344CB8AC3E}">
        <p14:creationId xmlns:p14="http://schemas.microsoft.com/office/powerpoint/2010/main" val="3410097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122" y="-60529"/>
            <a:ext cx="10515600" cy="870705"/>
          </a:xfrm>
        </p:spPr>
        <p:txBody>
          <a:bodyPr>
            <a:normAutofit/>
          </a:bodyPr>
          <a:lstStyle/>
          <a:p>
            <a:pPr algn="ctr"/>
            <a:r>
              <a:rPr lang="en-US" sz="2800" b="1" dirty="0">
                <a:latin typeface="Calibri" panose="020F0502020204030204" pitchFamily="34" charset="0"/>
                <a:cs typeface="Calibri" panose="020F0502020204030204" pitchFamily="34" charset="0"/>
              </a:rPr>
              <a:t>TIMSS 2019: Achievements of Georgia</a:t>
            </a:r>
          </a:p>
        </p:txBody>
      </p:sp>
      <p:sp>
        <p:nvSpPr>
          <p:cNvPr id="3" name="TextBox 2">
            <a:extLst>
              <a:ext uri="{FF2B5EF4-FFF2-40B4-BE49-F238E27FC236}">
                <a16:creationId xmlns:a16="http://schemas.microsoft.com/office/drawing/2014/main" id="{CDE7BB3E-CE60-4EAB-81AA-4558A0C60949}"/>
              </a:ext>
            </a:extLst>
          </p:cNvPr>
          <p:cNvSpPr txBox="1"/>
          <p:nvPr/>
        </p:nvSpPr>
        <p:spPr>
          <a:xfrm>
            <a:off x="1895917" y="1553592"/>
            <a:ext cx="2849732" cy="707886"/>
          </a:xfrm>
          <a:prstGeom prst="rect">
            <a:avLst/>
          </a:prstGeom>
          <a:noFill/>
        </p:spPr>
        <p:txBody>
          <a:bodyPr wrap="square" rtlCol="0">
            <a:spAutoFit/>
          </a:bodyPr>
          <a:lstStyle/>
          <a:p>
            <a:pPr algn="ctr"/>
            <a:r>
              <a:rPr lang="en-US" sz="2000" b="1" dirty="0">
                <a:solidFill>
                  <a:srgbClr val="0085C2"/>
                </a:solidFill>
              </a:rPr>
              <a:t>Mathematics</a:t>
            </a:r>
            <a:r>
              <a:rPr lang="ka-GE" sz="2000" b="1" dirty="0">
                <a:solidFill>
                  <a:srgbClr val="0085C2"/>
                </a:solidFill>
              </a:rPr>
              <a:t> </a:t>
            </a:r>
            <a:br>
              <a:rPr lang="ka-GE" sz="2000" b="1" dirty="0">
                <a:solidFill>
                  <a:srgbClr val="0085C2"/>
                </a:solidFill>
              </a:rPr>
            </a:br>
            <a:r>
              <a:rPr lang="en-US" sz="2000" b="1" dirty="0">
                <a:solidFill>
                  <a:srgbClr val="0085C2"/>
                </a:solidFill>
              </a:rPr>
              <a:t>4</a:t>
            </a:r>
            <a:r>
              <a:rPr lang="en-US" sz="2000" b="1" baseline="30000" dirty="0">
                <a:solidFill>
                  <a:srgbClr val="0085C2"/>
                </a:solidFill>
              </a:rPr>
              <a:t>th</a:t>
            </a:r>
            <a:r>
              <a:rPr lang="en-US" sz="2000" b="1" dirty="0">
                <a:solidFill>
                  <a:srgbClr val="0085C2"/>
                </a:solidFill>
              </a:rPr>
              <a:t> Grade</a:t>
            </a:r>
            <a:endParaRPr lang="ka-GE" sz="2000" b="1" dirty="0">
              <a:solidFill>
                <a:srgbClr val="0085C2"/>
              </a:solidFill>
            </a:endParaRPr>
          </a:p>
        </p:txBody>
      </p:sp>
      <p:sp>
        <p:nvSpPr>
          <p:cNvPr id="4" name="TextBox 3">
            <a:extLst>
              <a:ext uri="{FF2B5EF4-FFF2-40B4-BE49-F238E27FC236}">
                <a16:creationId xmlns:a16="http://schemas.microsoft.com/office/drawing/2014/main" id="{1102086D-BFB4-4865-A6CB-4967B01FC298}"/>
              </a:ext>
            </a:extLst>
          </p:cNvPr>
          <p:cNvSpPr txBox="1"/>
          <p:nvPr/>
        </p:nvSpPr>
        <p:spPr>
          <a:xfrm>
            <a:off x="1895917" y="3847600"/>
            <a:ext cx="2849732" cy="707886"/>
          </a:xfrm>
          <a:prstGeom prst="rect">
            <a:avLst/>
          </a:prstGeom>
          <a:noFill/>
        </p:spPr>
        <p:txBody>
          <a:bodyPr wrap="square" rtlCol="0">
            <a:spAutoFit/>
          </a:bodyPr>
          <a:lstStyle/>
          <a:p>
            <a:pPr algn="ctr"/>
            <a:r>
              <a:rPr lang="en-US" sz="2000" b="1" dirty="0">
                <a:solidFill>
                  <a:srgbClr val="01669A"/>
                </a:solidFill>
              </a:rPr>
              <a:t>Mathematics</a:t>
            </a:r>
            <a:r>
              <a:rPr lang="ka-GE" sz="2000" b="1" dirty="0">
                <a:solidFill>
                  <a:srgbClr val="01669A"/>
                </a:solidFill>
              </a:rPr>
              <a:t> </a:t>
            </a:r>
            <a:br>
              <a:rPr lang="ka-GE" sz="2000" b="1" dirty="0">
                <a:solidFill>
                  <a:srgbClr val="01669A"/>
                </a:solidFill>
              </a:rPr>
            </a:br>
            <a:r>
              <a:rPr lang="en-US" sz="2000" b="1" dirty="0">
                <a:solidFill>
                  <a:srgbClr val="01669A"/>
                </a:solidFill>
              </a:rPr>
              <a:t>8</a:t>
            </a:r>
            <a:r>
              <a:rPr lang="en-US" sz="2000" b="1" baseline="30000" dirty="0">
                <a:solidFill>
                  <a:srgbClr val="01669A"/>
                </a:solidFill>
              </a:rPr>
              <a:t>th</a:t>
            </a:r>
            <a:r>
              <a:rPr lang="en-US" sz="2000" b="1" dirty="0">
                <a:solidFill>
                  <a:srgbClr val="01669A"/>
                </a:solidFill>
              </a:rPr>
              <a:t> Grade</a:t>
            </a:r>
            <a:endParaRPr lang="ka-GE" sz="2000" b="1" dirty="0">
              <a:solidFill>
                <a:srgbClr val="01669A"/>
              </a:solidFill>
            </a:endParaRPr>
          </a:p>
        </p:txBody>
      </p:sp>
      <p:sp>
        <p:nvSpPr>
          <p:cNvPr id="5" name="TextBox 4">
            <a:extLst>
              <a:ext uri="{FF2B5EF4-FFF2-40B4-BE49-F238E27FC236}">
                <a16:creationId xmlns:a16="http://schemas.microsoft.com/office/drawing/2014/main" id="{BA5D8F4C-5985-43D5-A4DC-5879805CB577}"/>
              </a:ext>
            </a:extLst>
          </p:cNvPr>
          <p:cNvSpPr txBox="1"/>
          <p:nvPr/>
        </p:nvSpPr>
        <p:spPr>
          <a:xfrm>
            <a:off x="6131750" y="3854389"/>
            <a:ext cx="4616388" cy="707886"/>
          </a:xfrm>
          <a:prstGeom prst="rect">
            <a:avLst/>
          </a:prstGeom>
          <a:noFill/>
        </p:spPr>
        <p:txBody>
          <a:bodyPr wrap="square" rtlCol="0">
            <a:spAutoFit/>
          </a:bodyPr>
          <a:lstStyle/>
          <a:p>
            <a:pPr algn="ctr"/>
            <a:r>
              <a:rPr lang="en-US" sz="2000" b="1" dirty="0">
                <a:solidFill>
                  <a:srgbClr val="006666"/>
                </a:solidFill>
              </a:rPr>
              <a:t>Science</a:t>
            </a:r>
            <a:br>
              <a:rPr lang="ka-GE" sz="2000" b="1" dirty="0">
                <a:solidFill>
                  <a:srgbClr val="006666"/>
                </a:solidFill>
              </a:rPr>
            </a:br>
            <a:r>
              <a:rPr lang="ka-GE" sz="2000" b="1" dirty="0">
                <a:solidFill>
                  <a:srgbClr val="006666"/>
                </a:solidFill>
              </a:rPr>
              <a:t>8</a:t>
            </a:r>
            <a:r>
              <a:rPr lang="en-US" sz="2000" b="1" baseline="30000" dirty="0">
                <a:solidFill>
                  <a:srgbClr val="006666"/>
                </a:solidFill>
              </a:rPr>
              <a:t>th</a:t>
            </a:r>
            <a:r>
              <a:rPr lang="en-US" sz="2000" b="1" dirty="0">
                <a:solidFill>
                  <a:srgbClr val="006666"/>
                </a:solidFill>
              </a:rPr>
              <a:t>  Grade</a:t>
            </a:r>
            <a:endParaRPr lang="ka-GE" sz="2000" b="1" dirty="0">
              <a:solidFill>
                <a:srgbClr val="006666"/>
              </a:solidFill>
            </a:endParaRPr>
          </a:p>
        </p:txBody>
      </p:sp>
      <p:sp>
        <p:nvSpPr>
          <p:cNvPr id="6" name="TextBox 5">
            <a:extLst>
              <a:ext uri="{FF2B5EF4-FFF2-40B4-BE49-F238E27FC236}">
                <a16:creationId xmlns:a16="http://schemas.microsoft.com/office/drawing/2014/main" id="{0724135E-AA2C-4C9B-8C73-289F8010F7F6}"/>
              </a:ext>
            </a:extLst>
          </p:cNvPr>
          <p:cNvSpPr txBox="1"/>
          <p:nvPr/>
        </p:nvSpPr>
        <p:spPr>
          <a:xfrm>
            <a:off x="7014841" y="1562470"/>
            <a:ext cx="2849732" cy="707886"/>
          </a:xfrm>
          <a:prstGeom prst="rect">
            <a:avLst/>
          </a:prstGeom>
          <a:noFill/>
        </p:spPr>
        <p:txBody>
          <a:bodyPr wrap="square" rtlCol="0">
            <a:spAutoFit/>
          </a:bodyPr>
          <a:lstStyle/>
          <a:p>
            <a:pPr algn="ctr"/>
            <a:r>
              <a:rPr lang="en-US" sz="2000" b="1" dirty="0">
                <a:solidFill>
                  <a:srgbClr val="339966"/>
                </a:solidFill>
              </a:rPr>
              <a:t>Natural Sciences</a:t>
            </a:r>
            <a:r>
              <a:rPr lang="ka-GE" sz="2000" b="1" dirty="0">
                <a:solidFill>
                  <a:srgbClr val="339966"/>
                </a:solidFill>
              </a:rPr>
              <a:t> </a:t>
            </a:r>
            <a:br>
              <a:rPr lang="ka-GE" sz="2000" b="1" dirty="0">
                <a:solidFill>
                  <a:srgbClr val="339966"/>
                </a:solidFill>
              </a:rPr>
            </a:br>
            <a:r>
              <a:rPr lang="en-US" sz="2000" b="1" dirty="0">
                <a:solidFill>
                  <a:srgbClr val="339966"/>
                </a:solidFill>
              </a:rPr>
              <a:t>4</a:t>
            </a:r>
            <a:r>
              <a:rPr lang="en-US" sz="2000" b="1" baseline="30000" dirty="0">
                <a:solidFill>
                  <a:srgbClr val="339966"/>
                </a:solidFill>
              </a:rPr>
              <a:t>th</a:t>
            </a:r>
            <a:r>
              <a:rPr lang="en-US" sz="2000" b="1" dirty="0">
                <a:solidFill>
                  <a:srgbClr val="339966"/>
                </a:solidFill>
              </a:rPr>
              <a:t> Grade</a:t>
            </a:r>
            <a:endParaRPr lang="ka-GE" sz="2000" b="1" dirty="0">
              <a:solidFill>
                <a:srgbClr val="339966"/>
              </a:solidFill>
            </a:endParaRPr>
          </a:p>
        </p:txBody>
      </p:sp>
      <p:sp>
        <p:nvSpPr>
          <p:cNvPr id="7" name="TextBox 6">
            <a:extLst>
              <a:ext uri="{FF2B5EF4-FFF2-40B4-BE49-F238E27FC236}">
                <a16:creationId xmlns:a16="http://schemas.microsoft.com/office/drawing/2014/main" id="{79EE12E1-53AE-48F8-8177-5AFD5BA0D09B}"/>
              </a:ext>
            </a:extLst>
          </p:cNvPr>
          <p:cNvSpPr txBox="1"/>
          <p:nvPr/>
        </p:nvSpPr>
        <p:spPr>
          <a:xfrm>
            <a:off x="2490720" y="2728348"/>
            <a:ext cx="2566466" cy="584775"/>
          </a:xfrm>
          <a:prstGeom prst="rect">
            <a:avLst/>
          </a:prstGeom>
          <a:noFill/>
        </p:spPr>
        <p:txBody>
          <a:bodyPr wrap="square" rtlCol="0">
            <a:spAutoFit/>
          </a:bodyPr>
          <a:lstStyle/>
          <a:p>
            <a:r>
              <a:rPr lang="en-US" sz="3200" b="1" dirty="0">
                <a:solidFill>
                  <a:srgbClr val="0085C2"/>
                </a:solidFill>
              </a:rPr>
              <a:t>482 </a:t>
            </a:r>
            <a:r>
              <a:rPr lang="en-US" b="1" dirty="0">
                <a:solidFill>
                  <a:srgbClr val="0085C2"/>
                </a:solidFill>
              </a:rPr>
              <a:t>Points</a:t>
            </a:r>
            <a:endParaRPr lang="ka-GE" sz="2400" b="1" dirty="0">
              <a:solidFill>
                <a:srgbClr val="0085C2"/>
              </a:solidFill>
            </a:endParaRPr>
          </a:p>
        </p:txBody>
      </p:sp>
      <p:sp>
        <p:nvSpPr>
          <p:cNvPr id="9" name="TextBox 8">
            <a:extLst>
              <a:ext uri="{FF2B5EF4-FFF2-40B4-BE49-F238E27FC236}">
                <a16:creationId xmlns:a16="http://schemas.microsoft.com/office/drawing/2014/main" id="{25E7A8E4-033B-47F6-9385-940C2E5346D9}"/>
              </a:ext>
            </a:extLst>
          </p:cNvPr>
          <p:cNvSpPr txBox="1"/>
          <p:nvPr/>
        </p:nvSpPr>
        <p:spPr>
          <a:xfrm>
            <a:off x="7665868" y="2734322"/>
            <a:ext cx="2576314" cy="584775"/>
          </a:xfrm>
          <a:prstGeom prst="rect">
            <a:avLst/>
          </a:prstGeom>
          <a:noFill/>
        </p:spPr>
        <p:txBody>
          <a:bodyPr wrap="square" rtlCol="0">
            <a:spAutoFit/>
          </a:bodyPr>
          <a:lstStyle>
            <a:defPPr>
              <a:defRPr lang="en-US"/>
            </a:defPPr>
          </a:lstStyle>
          <a:p>
            <a:r>
              <a:rPr lang="ka-GE" sz="3200" b="1" dirty="0">
                <a:solidFill>
                  <a:srgbClr val="339966"/>
                </a:solidFill>
                <a:latin typeface="Calibri" panose="020F0502020204030204" pitchFamily="34" charset="0"/>
                <a:cs typeface="Calibri" panose="020F0502020204030204" pitchFamily="34" charset="0"/>
              </a:rPr>
              <a:t>454</a:t>
            </a:r>
            <a:r>
              <a:rPr lang="en-US" sz="3200" b="1" dirty="0">
                <a:solidFill>
                  <a:srgbClr val="339966"/>
                </a:solidFill>
              </a:rPr>
              <a:t> </a:t>
            </a:r>
            <a:r>
              <a:rPr lang="en-US" b="1" dirty="0">
                <a:solidFill>
                  <a:srgbClr val="339966"/>
                </a:solidFill>
              </a:rPr>
              <a:t>Points</a:t>
            </a:r>
            <a:endParaRPr lang="ka-GE" b="1" dirty="0">
              <a:solidFill>
                <a:srgbClr val="339966"/>
              </a:solidFill>
            </a:endParaRPr>
          </a:p>
        </p:txBody>
      </p:sp>
      <p:sp>
        <p:nvSpPr>
          <p:cNvPr id="10" name="TextBox 9">
            <a:extLst>
              <a:ext uri="{FF2B5EF4-FFF2-40B4-BE49-F238E27FC236}">
                <a16:creationId xmlns:a16="http://schemas.microsoft.com/office/drawing/2014/main" id="{639D1D8C-9BD6-4509-8FFA-37983AA9EF50}"/>
              </a:ext>
            </a:extLst>
          </p:cNvPr>
          <p:cNvSpPr txBox="1"/>
          <p:nvPr/>
        </p:nvSpPr>
        <p:spPr>
          <a:xfrm>
            <a:off x="7637874" y="4926198"/>
            <a:ext cx="2397261" cy="584775"/>
          </a:xfrm>
          <a:prstGeom prst="rect">
            <a:avLst/>
          </a:prstGeom>
          <a:noFill/>
        </p:spPr>
        <p:txBody>
          <a:bodyPr wrap="square" rtlCol="0">
            <a:spAutoFit/>
          </a:bodyPr>
          <a:lstStyle/>
          <a:p>
            <a:r>
              <a:rPr lang="en-US" sz="3200" b="1" dirty="0">
                <a:solidFill>
                  <a:srgbClr val="006666"/>
                </a:solidFill>
              </a:rPr>
              <a:t>447 </a:t>
            </a:r>
            <a:r>
              <a:rPr lang="en-US" b="1" dirty="0">
                <a:solidFill>
                  <a:srgbClr val="006666"/>
                </a:solidFill>
              </a:rPr>
              <a:t>Points</a:t>
            </a:r>
            <a:endParaRPr lang="ka-GE" b="1" dirty="0">
              <a:solidFill>
                <a:srgbClr val="006666"/>
              </a:solidFill>
            </a:endParaRPr>
          </a:p>
        </p:txBody>
      </p:sp>
      <p:sp>
        <p:nvSpPr>
          <p:cNvPr id="11" name="TextBox 10">
            <a:extLst>
              <a:ext uri="{FF2B5EF4-FFF2-40B4-BE49-F238E27FC236}">
                <a16:creationId xmlns:a16="http://schemas.microsoft.com/office/drawing/2014/main" id="{BFE42DE1-49DB-4A0F-9F47-C52FD1D9AE8F}"/>
              </a:ext>
            </a:extLst>
          </p:cNvPr>
          <p:cNvSpPr txBox="1"/>
          <p:nvPr/>
        </p:nvSpPr>
        <p:spPr>
          <a:xfrm>
            <a:off x="2490720" y="4926198"/>
            <a:ext cx="2497890" cy="584775"/>
          </a:xfrm>
          <a:prstGeom prst="rect">
            <a:avLst/>
          </a:prstGeom>
          <a:noFill/>
        </p:spPr>
        <p:txBody>
          <a:bodyPr wrap="square" rtlCol="0">
            <a:spAutoFit/>
          </a:bodyPr>
          <a:lstStyle/>
          <a:p>
            <a:r>
              <a:rPr lang="en-US" sz="3200" b="1" dirty="0">
                <a:solidFill>
                  <a:srgbClr val="01669A"/>
                </a:solidFill>
              </a:rPr>
              <a:t>461 </a:t>
            </a:r>
            <a:r>
              <a:rPr lang="en-US" b="1" dirty="0">
                <a:solidFill>
                  <a:srgbClr val="01669A"/>
                </a:solidFill>
              </a:rPr>
              <a:t>Points</a:t>
            </a:r>
            <a:endParaRPr lang="ka-GE" b="1" dirty="0">
              <a:solidFill>
                <a:srgbClr val="01669A"/>
              </a:solidFill>
            </a:endParaRPr>
          </a:p>
        </p:txBody>
      </p:sp>
      <p:cxnSp>
        <p:nvCxnSpPr>
          <p:cNvPr id="14" name="Straight Connector 13">
            <a:extLst>
              <a:ext uri="{FF2B5EF4-FFF2-40B4-BE49-F238E27FC236}">
                <a16:creationId xmlns:a16="http://schemas.microsoft.com/office/drawing/2014/main" id="{C8BE953A-C431-4DF3-921B-2F65303C0ECB}"/>
              </a:ext>
            </a:extLst>
          </p:cNvPr>
          <p:cNvCxnSpPr/>
          <p:nvPr/>
        </p:nvCxnSpPr>
        <p:spPr>
          <a:xfrm>
            <a:off x="5970655" y="1553592"/>
            <a:ext cx="0" cy="4438835"/>
          </a:xfrm>
          <a:prstGeom prst="line">
            <a:avLst/>
          </a:prstGeom>
          <a:ln>
            <a:solidFill>
              <a:srgbClr val="1A8E9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68DB24C-4EFC-4AF1-B037-275C329C675D}"/>
              </a:ext>
            </a:extLst>
          </p:cNvPr>
          <p:cNvCxnSpPr/>
          <p:nvPr/>
        </p:nvCxnSpPr>
        <p:spPr>
          <a:xfrm>
            <a:off x="924122" y="3524435"/>
            <a:ext cx="10022045" cy="0"/>
          </a:xfrm>
          <a:prstGeom prst="line">
            <a:avLst/>
          </a:prstGeom>
          <a:ln>
            <a:solidFill>
              <a:srgbClr val="1A8E94"/>
            </a:solidFill>
          </a:ln>
        </p:spPr>
        <p:style>
          <a:lnRef idx="1">
            <a:schemeClr val="accent1"/>
          </a:lnRef>
          <a:fillRef idx="0">
            <a:schemeClr val="accent1"/>
          </a:fillRef>
          <a:effectRef idx="0">
            <a:schemeClr val="accent1"/>
          </a:effectRef>
          <a:fontRef idx="minor">
            <a:schemeClr val="tx1"/>
          </a:fontRef>
        </p:style>
      </p:cxnSp>
      <p:pic>
        <p:nvPicPr>
          <p:cNvPr id="18" name="Picture 17" descr="Icon&#10;&#10;Description automatically generated">
            <a:extLst>
              <a:ext uri="{FF2B5EF4-FFF2-40B4-BE49-F238E27FC236}">
                <a16:creationId xmlns:a16="http://schemas.microsoft.com/office/drawing/2014/main" id="{2E526656-422F-4F4D-BA76-0D8D9FC9DC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176" y="1615756"/>
            <a:ext cx="1550014" cy="1537967"/>
          </a:xfrm>
          <a:prstGeom prst="rect">
            <a:avLst/>
          </a:prstGeom>
        </p:spPr>
      </p:pic>
      <p:pic>
        <p:nvPicPr>
          <p:cNvPr id="20" name="Picture 19" descr="A picture containing text, blackboard&#10;&#10;Description automatically generated">
            <a:extLst>
              <a:ext uri="{FF2B5EF4-FFF2-40B4-BE49-F238E27FC236}">
                <a16:creationId xmlns:a16="http://schemas.microsoft.com/office/drawing/2014/main" id="{7E936103-CE2F-440C-B183-63767A11D5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1160" y="1615755"/>
            <a:ext cx="1550014" cy="1537967"/>
          </a:xfrm>
          <a:prstGeom prst="rect">
            <a:avLst/>
          </a:prstGeom>
        </p:spPr>
      </p:pic>
      <p:pic>
        <p:nvPicPr>
          <p:cNvPr id="22" name="Picture 21" descr="Text, logo&#10;&#10;Description automatically generated">
            <a:extLst>
              <a:ext uri="{FF2B5EF4-FFF2-40B4-BE49-F238E27FC236}">
                <a16:creationId xmlns:a16="http://schemas.microsoft.com/office/drawing/2014/main" id="{4FD38872-2683-4D81-BAE0-59304A84A5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473" y="3895148"/>
            <a:ext cx="1660124" cy="1647221"/>
          </a:xfrm>
          <a:prstGeom prst="rect">
            <a:avLst/>
          </a:prstGeom>
        </p:spPr>
      </p:pic>
      <p:pic>
        <p:nvPicPr>
          <p:cNvPr id="24" name="Picture 23" descr="A picture containing text, blackboard, vector graphics&#10;&#10;Description automatically generated">
            <a:extLst>
              <a:ext uri="{FF2B5EF4-FFF2-40B4-BE49-F238E27FC236}">
                <a16:creationId xmlns:a16="http://schemas.microsoft.com/office/drawing/2014/main" id="{EFDCCFE2-CAEA-44E8-9E66-4F207C0AB2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0242182" y="3976500"/>
            <a:ext cx="1576112" cy="1563862"/>
          </a:xfrm>
          <a:prstGeom prst="rect">
            <a:avLst/>
          </a:prstGeom>
        </p:spPr>
      </p:pic>
      <p:sp>
        <p:nvSpPr>
          <p:cNvPr id="8" name="TextBox 7"/>
          <p:cNvSpPr txBox="1"/>
          <p:nvPr/>
        </p:nvSpPr>
        <p:spPr>
          <a:xfrm>
            <a:off x="3997885" y="971466"/>
            <a:ext cx="3944192" cy="369332"/>
          </a:xfrm>
          <a:prstGeom prst="rect">
            <a:avLst/>
          </a:prstGeom>
          <a:noFill/>
        </p:spPr>
        <p:txBody>
          <a:bodyPr wrap="square" rtlCol="0">
            <a:spAutoFit/>
          </a:bodyPr>
          <a:lstStyle/>
          <a:p>
            <a:r>
              <a:rPr lang="en-US" b="1" dirty="0">
                <a:solidFill>
                  <a:srgbClr val="1A8E94"/>
                </a:solidFill>
              </a:rPr>
              <a:t>International Average</a:t>
            </a:r>
            <a:r>
              <a:rPr lang="ka-GE" b="1" dirty="0">
                <a:solidFill>
                  <a:srgbClr val="1A8E94"/>
                </a:solidFill>
              </a:rPr>
              <a:t> 500 </a:t>
            </a:r>
            <a:r>
              <a:rPr lang="en-US" b="1" dirty="0">
                <a:solidFill>
                  <a:srgbClr val="1A8E94"/>
                </a:solidFill>
              </a:rPr>
              <a:t>Points</a:t>
            </a:r>
          </a:p>
        </p:txBody>
      </p:sp>
    </p:spTree>
    <p:extLst>
      <p:ext uri="{BB962C8B-B14F-4D97-AF65-F5344CB8AC3E}">
        <p14:creationId xmlns:p14="http://schemas.microsoft.com/office/powerpoint/2010/main" val="950213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086" y="157018"/>
            <a:ext cx="10515600" cy="635100"/>
          </a:xfrm>
        </p:spPr>
        <p:txBody>
          <a:bodyPr>
            <a:normAutofit/>
          </a:bodyPr>
          <a:lstStyle/>
          <a:p>
            <a:pPr algn="ctr"/>
            <a:r>
              <a:rPr lang="en-US" sz="2800" b="1" dirty="0">
                <a:solidFill>
                  <a:srgbClr val="0085C2"/>
                </a:solidFill>
                <a:latin typeface="Calibri" panose="020F0502020204030204" pitchFamily="34" charset="0"/>
                <a:cs typeface="Calibri" panose="020F0502020204030204" pitchFamily="34" charset="0"/>
              </a:rPr>
              <a:t>TIMSS 2019: Achievements in Mathematics Grade 4</a:t>
            </a:r>
          </a:p>
        </p:txBody>
      </p:sp>
      <p:graphicFrame>
        <p:nvGraphicFramePr>
          <p:cNvPr id="5" name="Table 6">
            <a:extLst>
              <a:ext uri="{FF2B5EF4-FFF2-40B4-BE49-F238E27FC236}">
                <a16:creationId xmlns:a16="http://schemas.microsoft.com/office/drawing/2014/main" id="{45FE7E2E-9F05-4DD4-9B88-ED9B94606DC1}"/>
              </a:ext>
            </a:extLst>
          </p:cNvPr>
          <p:cNvGraphicFramePr>
            <a:graphicFrameLocks noGrp="1"/>
          </p:cNvGraphicFramePr>
          <p:nvPr>
            <p:extLst>
              <p:ext uri="{D42A27DB-BD31-4B8C-83A1-F6EECF244321}">
                <p14:modId xmlns:p14="http://schemas.microsoft.com/office/powerpoint/2010/main" val="3999701242"/>
              </p:ext>
            </p:extLst>
          </p:nvPr>
        </p:nvGraphicFramePr>
        <p:xfrm>
          <a:off x="955919" y="977662"/>
          <a:ext cx="10515600" cy="5081282"/>
        </p:xfrm>
        <a:graphic>
          <a:graphicData uri="http://schemas.openxmlformats.org/drawingml/2006/table">
            <a:tbl>
              <a:tblPr firstRow="1" bandRow="1">
                <a:tableStyleId>{2D5ABB26-0587-4C30-8999-92F81FD0307C}</a:tableStyleId>
              </a:tblPr>
              <a:tblGrid>
                <a:gridCol w="2551369">
                  <a:extLst>
                    <a:ext uri="{9D8B030D-6E8A-4147-A177-3AD203B41FA5}">
                      <a16:colId xmlns:a16="http://schemas.microsoft.com/office/drawing/2014/main" val="4092574533"/>
                    </a:ext>
                  </a:extLst>
                </a:gridCol>
                <a:gridCol w="953831">
                  <a:extLst>
                    <a:ext uri="{9D8B030D-6E8A-4147-A177-3AD203B41FA5}">
                      <a16:colId xmlns:a16="http://schemas.microsoft.com/office/drawing/2014/main" val="3234541557"/>
                    </a:ext>
                  </a:extLst>
                </a:gridCol>
                <a:gridCol w="2596628">
                  <a:extLst>
                    <a:ext uri="{9D8B030D-6E8A-4147-A177-3AD203B41FA5}">
                      <a16:colId xmlns:a16="http://schemas.microsoft.com/office/drawing/2014/main" val="265789631"/>
                    </a:ext>
                  </a:extLst>
                </a:gridCol>
                <a:gridCol w="958911">
                  <a:extLst>
                    <a:ext uri="{9D8B030D-6E8A-4147-A177-3AD203B41FA5}">
                      <a16:colId xmlns:a16="http://schemas.microsoft.com/office/drawing/2014/main" val="2727524921"/>
                    </a:ext>
                  </a:extLst>
                </a:gridCol>
                <a:gridCol w="2480153">
                  <a:extLst>
                    <a:ext uri="{9D8B030D-6E8A-4147-A177-3AD203B41FA5}">
                      <a16:colId xmlns:a16="http://schemas.microsoft.com/office/drawing/2014/main" val="2842441717"/>
                    </a:ext>
                  </a:extLst>
                </a:gridCol>
                <a:gridCol w="974708">
                  <a:extLst>
                    <a:ext uri="{9D8B030D-6E8A-4147-A177-3AD203B41FA5}">
                      <a16:colId xmlns:a16="http://schemas.microsoft.com/office/drawing/2014/main" val="2961925099"/>
                    </a:ext>
                  </a:extLst>
                </a:gridCol>
              </a:tblGrid>
              <a:tr h="219191">
                <a:tc>
                  <a:txBody>
                    <a:bodyPr/>
                    <a:lstStyle/>
                    <a:p>
                      <a:pPr algn="ctr"/>
                      <a:r>
                        <a:rPr lang="en-US" sz="1100" b="1" dirty="0">
                          <a:solidFill>
                            <a:schemeClr val="tx1"/>
                          </a:solidFill>
                        </a:rPr>
                        <a:t>Country</a:t>
                      </a:r>
                      <a:endParaRPr lang="ka-GE" sz="1100" b="1" dirty="0">
                        <a:solidFill>
                          <a:schemeClr val="tx1"/>
                        </a:solidFill>
                      </a:endParaRPr>
                    </a:p>
                  </a:txBody>
                  <a:tcPr>
                    <a:lnB w="12700" cap="flat" cmpd="sng" algn="ctr">
                      <a:solidFill>
                        <a:srgbClr val="0085C2"/>
                      </a:solidFill>
                      <a:prstDash val="solid"/>
                      <a:round/>
                      <a:headEnd type="none" w="med" len="med"/>
                      <a:tailEnd type="none" w="med" len="med"/>
                    </a:lnB>
                  </a:tcPr>
                </a:tc>
                <a:tc>
                  <a:txBody>
                    <a:bodyPr/>
                    <a:lstStyle/>
                    <a:p>
                      <a:pPr algn="ctr"/>
                      <a:r>
                        <a:rPr lang="en-US" sz="1100" b="1" dirty="0">
                          <a:solidFill>
                            <a:schemeClr val="tx1"/>
                          </a:solidFill>
                        </a:rPr>
                        <a:t>Achievement</a:t>
                      </a:r>
                      <a:endParaRPr lang="ka-GE" sz="1100" b="1" dirty="0">
                        <a:solidFill>
                          <a:schemeClr val="tx1"/>
                        </a:solidFill>
                      </a:endParaRPr>
                    </a:p>
                  </a:txBody>
                  <a:tcPr>
                    <a:lnB w="12700" cap="flat" cmpd="sng" algn="ctr">
                      <a:solidFill>
                        <a:srgbClr val="0085C2"/>
                      </a:solidFill>
                      <a:prstDash val="solid"/>
                      <a:round/>
                      <a:headEnd type="none" w="med" len="med"/>
                      <a:tailEnd type="none" w="med" len="med"/>
                    </a:lnB>
                  </a:tcPr>
                </a:tc>
                <a:tc>
                  <a:txBody>
                    <a:bodyPr/>
                    <a:lstStyle/>
                    <a:p>
                      <a:pPr algn="ctr"/>
                      <a:r>
                        <a:rPr lang="en-US" sz="1100" b="1" dirty="0">
                          <a:solidFill>
                            <a:schemeClr val="tx1"/>
                          </a:solidFill>
                        </a:rPr>
                        <a:t>Country</a:t>
                      </a:r>
                      <a:endParaRPr lang="ka-GE" sz="1100" b="1" dirty="0">
                        <a:solidFill>
                          <a:schemeClr val="tx1"/>
                        </a:solidFill>
                      </a:endParaRPr>
                    </a:p>
                  </a:txBody>
                  <a:tcPr>
                    <a:lnB w="12700" cap="flat" cmpd="sng" algn="ctr">
                      <a:solidFill>
                        <a:srgbClr val="0085C2"/>
                      </a:solidFill>
                      <a:prstDash val="solid"/>
                      <a:round/>
                      <a:headEnd type="none" w="med" len="med"/>
                      <a:tailEnd type="none" w="med" len="med"/>
                    </a:lnB>
                  </a:tcPr>
                </a:tc>
                <a:tc>
                  <a:txBody>
                    <a:bodyPr/>
                    <a:lstStyle/>
                    <a:p>
                      <a:pPr algn="ctr"/>
                      <a:r>
                        <a:rPr lang="en-US" sz="1100" b="1" dirty="0">
                          <a:solidFill>
                            <a:schemeClr val="tx1"/>
                          </a:solidFill>
                        </a:rPr>
                        <a:t>Achievement</a:t>
                      </a:r>
                      <a:endParaRPr lang="ka-GE" sz="1100" b="1" dirty="0">
                        <a:solidFill>
                          <a:schemeClr val="tx1"/>
                        </a:solidFill>
                      </a:endParaRPr>
                    </a:p>
                  </a:txBody>
                  <a:tcPr>
                    <a:lnB w="12700" cap="flat" cmpd="sng" algn="ctr">
                      <a:solidFill>
                        <a:srgbClr val="0085C2"/>
                      </a:solidFill>
                      <a:prstDash val="solid"/>
                      <a:round/>
                      <a:headEnd type="none" w="med" len="med"/>
                      <a:tailEnd type="none" w="med" len="med"/>
                    </a:lnB>
                  </a:tcPr>
                </a:tc>
                <a:tc>
                  <a:txBody>
                    <a:bodyPr/>
                    <a:lstStyle/>
                    <a:p>
                      <a:pPr algn="ctr"/>
                      <a:r>
                        <a:rPr lang="en-US" sz="1100" b="1" dirty="0">
                          <a:solidFill>
                            <a:schemeClr val="tx1"/>
                          </a:solidFill>
                        </a:rPr>
                        <a:t>Country</a:t>
                      </a:r>
                      <a:endParaRPr lang="ka-GE" sz="1100" b="1" dirty="0">
                        <a:solidFill>
                          <a:schemeClr val="tx1"/>
                        </a:solidFill>
                      </a:endParaRPr>
                    </a:p>
                  </a:txBody>
                  <a:tcPr>
                    <a:lnB w="12700" cap="flat" cmpd="sng" algn="ctr">
                      <a:solidFill>
                        <a:srgbClr val="0085C2"/>
                      </a:solidFill>
                      <a:prstDash val="solid"/>
                      <a:round/>
                      <a:headEnd type="none" w="med" len="med"/>
                      <a:tailEnd type="none" w="med" len="med"/>
                    </a:lnB>
                  </a:tcPr>
                </a:tc>
                <a:tc>
                  <a:txBody>
                    <a:bodyPr/>
                    <a:lstStyle/>
                    <a:p>
                      <a:pPr algn="ctr"/>
                      <a:r>
                        <a:rPr lang="en-US" sz="1100" b="1" dirty="0">
                          <a:solidFill>
                            <a:schemeClr val="tx1"/>
                          </a:solidFill>
                        </a:rPr>
                        <a:t>Achievement</a:t>
                      </a:r>
                      <a:endParaRPr lang="ka-GE" sz="1100" b="1" dirty="0">
                        <a:solidFill>
                          <a:schemeClr val="tx1"/>
                        </a:solidFill>
                      </a:endParaRPr>
                    </a:p>
                  </a:txBody>
                  <a:tcPr>
                    <a:lnB w="12700" cap="flat" cmpd="sng" algn="ctr">
                      <a:solidFill>
                        <a:srgbClr val="0085C2"/>
                      </a:solidFill>
                      <a:prstDash val="solid"/>
                      <a:round/>
                      <a:headEnd type="none" w="med" len="med"/>
                      <a:tailEnd type="none" w="med" len="med"/>
                    </a:lnB>
                  </a:tcPr>
                </a:tc>
                <a:extLst>
                  <a:ext uri="{0D108BD9-81ED-4DB2-BD59-A6C34878D82A}">
                    <a16:rowId xmlns:a16="http://schemas.microsoft.com/office/drawing/2014/main" val="1254810661"/>
                  </a:ext>
                </a:extLst>
              </a:tr>
              <a:tr h="219191">
                <a:tc>
                  <a:txBody>
                    <a:bodyPr/>
                    <a:lstStyle/>
                    <a:p>
                      <a:pPr algn="l" fontAlgn="ctr"/>
                      <a:r>
                        <a:rPr lang="en-US" sz="1200" b="0" i="0" u="none" strike="noStrike" dirty="0">
                          <a:solidFill>
                            <a:schemeClr val="tx1"/>
                          </a:solidFill>
                          <a:effectLst/>
                          <a:latin typeface="+mn-lt"/>
                        </a:rPr>
                        <a:t>Singapore</a:t>
                      </a:r>
                      <a:endParaRPr lang="ka-GE" sz="1200" b="0" i="0" u="none" strike="noStrike" dirty="0">
                        <a:solidFill>
                          <a:schemeClr val="tx1"/>
                        </a:solidFill>
                        <a:effectLst/>
                        <a:latin typeface="Arial Nova" panose="020B0504020202020204" pitchFamily="34" charset="0"/>
                      </a:endParaRPr>
                    </a:p>
                  </a:txBody>
                  <a:tcPr marL="9525" marR="9525" marT="9525" marB="0" anchor="ctr">
                    <a:lnT w="12700" cap="flat" cmpd="sng" algn="ctr">
                      <a:solidFill>
                        <a:srgbClr val="0085C2"/>
                      </a:solidFill>
                      <a:prstDash val="solid"/>
                      <a:round/>
                      <a:headEnd type="none" w="med" len="med"/>
                      <a:tailEnd type="none" w="med" len="med"/>
                    </a:lnT>
                  </a:tcPr>
                </a:tc>
                <a:tc>
                  <a:txBody>
                    <a:bodyPr/>
                    <a:lstStyle/>
                    <a:p>
                      <a:pPr algn="ctr" fontAlgn="ctr"/>
                      <a:r>
                        <a:rPr lang="ka-GE" sz="1200" b="0" u="none" strike="noStrike" dirty="0">
                          <a:solidFill>
                            <a:schemeClr val="tx1"/>
                          </a:solidFill>
                          <a:effectLst/>
                        </a:rPr>
                        <a:t>625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olid"/>
                      <a:round/>
                      <a:headEnd type="none" w="med" len="med"/>
                      <a:tailEnd type="none" w="med" len="med"/>
                    </a:lnT>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Turkey</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olid"/>
                      <a:round/>
                      <a:headEnd type="none" w="med" len="med"/>
                      <a:tailEnd type="none" w="med" len="med"/>
                    </a:lnT>
                  </a:tcPr>
                </a:tc>
                <a:tc>
                  <a:txBody>
                    <a:bodyPr/>
                    <a:lstStyle/>
                    <a:p>
                      <a:pPr algn="ctr" fontAlgn="ctr"/>
                      <a:r>
                        <a:rPr lang="ka-GE" sz="1200" b="0" u="none" strike="noStrike" dirty="0">
                          <a:solidFill>
                            <a:schemeClr val="tx1"/>
                          </a:solidFill>
                          <a:effectLst/>
                        </a:rPr>
                        <a:t>523</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olid"/>
                      <a:round/>
                      <a:headEnd type="none" w="med" len="med"/>
                      <a:tailEnd type="none" w="med" len="med"/>
                    </a:lnT>
                  </a:tcPr>
                </a:tc>
                <a:tc>
                  <a:txBody>
                    <a:bodyPr/>
                    <a:lstStyle/>
                    <a:p>
                      <a:pPr algn="l" fontAlgn="ctr"/>
                      <a:r>
                        <a:rPr lang="en-US" sz="1200" b="0" i="0" u="none" strike="noStrike" dirty="0">
                          <a:solidFill>
                            <a:schemeClr val="tx1"/>
                          </a:solidFill>
                          <a:effectLst/>
                          <a:latin typeface="+mn-lt"/>
                        </a:rPr>
                        <a:t>Bahrain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olid"/>
                      <a:round/>
                      <a:headEnd type="none" w="med" len="med"/>
                      <a:tailEnd type="none" w="med" len="med"/>
                    </a:lnT>
                  </a:tcPr>
                </a:tc>
                <a:tc>
                  <a:txBody>
                    <a:bodyPr/>
                    <a:lstStyle/>
                    <a:p>
                      <a:pPr algn="ctr" fontAlgn="ctr"/>
                      <a:r>
                        <a:rPr lang="ka-GE" sz="1200" b="0" u="none" strike="noStrike" dirty="0">
                          <a:solidFill>
                            <a:schemeClr val="tx1"/>
                          </a:solidFill>
                          <a:effectLst/>
                        </a:rPr>
                        <a:t>480</a:t>
                      </a:r>
                      <a:endParaRPr lang="ka-GE" sz="1200" b="0" i="0" u="none" strike="noStrike" dirty="0">
                        <a:solidFill>
                          <a:schemeClr val="tx1"/>
                        </a:solidFill>
                        <a:effectLst/>
                        <a:latin typeface="Arial Nova" panose="020B0504020202020204" pitchFamily="34" charset="0"/>
                      </a:endParaRPr>
                    </a:p>
                  </a:txBody>
                  <a:tcPr marL="9525" marR="9525" marT="9525" marB="0" anchor="ctr">
                    <a:lnT w="12700" cap="flat" cmpd="sng" algn="ctr">
                      <a:solidFill>
                        <a:srgbClr val="0085C2"/>
                      </a:solidFill>
                      <a:prstDash val="solid"/>
                      <a:round/>
                      <a:headEnd type="none" w="med" len="med"/>
                      <a:tailEnd type="none" w="med" len="med"/>
                    </a:lnT>
                  </a:tcPr>
                </a:tc>
                <a:extLst>
                  <a:ext uri="{0D108BD9-81ED-4DB2-BD59-A6C34878D82A}">
                    <a16:rowId xmlns:a16="http://schemas.microsoft.com/office/drawing/2014/main" val="4066156627"/>
                  </a:ext>
                </a:extLst>
              </a:tr>
              <a:tr h="219191">
                <a:tc>
                  <a:txBody>
                    <a:bodyPr/>
                    <a:lstStyle/>
                    <a:p>
                      <a:pPr algn="l" fontAlgn="ctr"/>
                      <a:r>
                        <a:rPr lang="en-US" sz="1200" b="0" i="0" u="none" strike="noStrike" dirty="0">
                          <a:solidFill>
                            <a:schemeClr val="tx1"/>
                          </a:solidFill>
                          <a:effectLst/>
                          <a:latin typeface="+mn-lt"/>
                        </a:rPr>
                        <a:t>Hong</a:t>
                      </a:r>
                      <a:r>
                        <a:rPr lang="en-US" sz="1200" b="0" i="0" u="none" strike="noStrike" baseline="0" dirty="0">
                          <a:solidFill>
                            <a:schemeClr val="tx1"/>
                          </a:solidFill>
                          <a:effectLst/>
                          <a:latin typeface="+mn-lt"/>
                        </a:rPr>
                        <a:t> Kong</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602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Sweden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521</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Northern</a:t>
                      </a:r>
                      <a:r>
                        <a:rPr lang="en-US" sz="1200" b="0" i="0" u="none" strike="noStrike" baseline="0" dirty="0">
                          <a:solidFill>
                            <a:schemeClr val="tx1"/>
                          </a:solidFill>
                          <a:effectLst/>
                          <a:latin typeface="+mn-lt"/>
                        </a:rPr>
                        <a:t> Macedonia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085C2"/>
                      </a:solidFill>
                      <a:prstDash val="lgDash"/>
                      <a:round/>
                      <a:headEnd type="none" w="med" len="med"/>
                      <a:tailEnd type="none" w="med" len="med"/>
                    </a:lnB>
                  </a:tcPr>
                </a:tc>
                <a:tc>
                  <a:txBody>
                    <a:bodyPr/>
                    <a:lstStyle/>
                    <a:p>
                      <a:pPr algn="ctr" fontAlgn="ctr"/>
                      <a:r>
                        <a:rPr lang="ka-GE" sz="1200" b="0" u="none" strike="noStrike" dirty="0">
                          <a:solidFill>
                            <a:schemeClr val="tx1"/>
                          </a:solidFill>
                          <a:effectLst/>
                        </a:rPr>
                        <a:t>472</a:t>
                      </a:r>
                      <a:endParaRPr lang="ka-GE" sz="1200" b="0" i="0" u="none" strike="noStrike" dirty="0">
                        <a:solidFill>
                          <a:schemeClr val="tx1"/>
                        </a:solidFill>
                        <a:effectLst/>
                        <a:latin typeface="Arial Nova" panose="020B0504020202020204" pitchFamily="34" charset="0"/>
                      </a:endParaRPr>
                    </a:p>
                  </a:txBody>
                  <a:tcPr marL="9525" marR="9525" marT="9525" marB="0" anchor="ctr">
                    <a:lnB w="12700" cap="flat" cmpd="sng" algn="ctr">
                      <a:solidFill>
                        <a:srgbClr val="0085C2"/>
                      </a:solidFill>
                      <a:prstDash val="lgDash"/>
                      <a:round/>
                      <a:headEnd type="none" w="med" len="med"/>
                      <a:tailEnd type="none" w="med" len="med"/>
                    </a:lnB>
                  </a:tcPr>
                </a:tc>
                <a:extLst>
                  <a:ext uri="{0D108BD9-81ED-4DB2-BD59-A6C34878D82A}">
                    <a16:rowId xmlns:a16="http://schemas.microsoft.com/office/drawing/2014/main" val="1858342652"/>
                  </a:ext>
                </a:extLst>
              </a:tr>
              <a:tr h="219191">
                <a:tc>
                  <a:txBody>
                    <a:bodyPr/>
                    <a:lstStyle/>
                    <a:p>
                      <a:pPr algn="l" fontAlgn="ctr"/>
                      <a:r>
                        <a:rPr lang="en-US" sz="1200" b="0" i="0" u="none" strike="noStrike" dirty="0">
                          <a:solidFill>
                            <a:schemeClr val="tx1"/>
                          </a:solidFill>
                          <a:effectLst/>
                          <a:latin typeface="+mn-lt"/>
                        </a:rPr>
                        <a:t>South</a:t>
                      </a:r>
                      <a:r>
                        <a:rPr lang="en-US" sz="1200" b="0" i="0" u="none" strike="noStrike" baseline="0" dirty="0">
                          <a:solidFill>
                            <a:schemeClr val="tx1"/>
                          </a:solidFill>
                          <a:effectLst/>
                          <a:latin typeface="+mn-lt"/>
                        </a:rPr>
                        <a:t> Korea</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600</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Germany</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521</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Montenegro</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lgDash"/>
                      <a:round/>
                      <a:headEnd type="none" w="med" len="med"/>
                      <a:tailEnd type="none" w="med" len="med"/>
                    </a:lnT>
                  </a:tcPr>
                </a:tc>
                <a:tc>
                  <a:txBody>
                    <a:bodyPr/>
                    <a:lstStyle/>
                    <a:p>
                      <a:pPr algn="ctr" fontAlgn="ctr"/>
                      <a:r>
                        <a:rPr lang="ka-GE" sz="1200" b="0" u="none" strike="noStrike" dirty="0">
                          <a:solidFill>
                            <a:schemeClr val="tx1"/>
                          </a:solidFill>
                          <a:effectLst/>
                        </a:rPr>
                        <a:t>453</a:t>
                      </a:r>
                      <a:endParaRPr lang="ka-GE" sz="1200" b="0" i="0" u="none" strike="noStrike" dirty="0">
                        <a:solidFill>
                          <a:schemeClr val="tx1"/>
                        </a:solidFill>
                        <a:effectLst/>
                        <a:latin typeface="Arial Nova" panose="020B0504020202020204" pitchFamily="34" charset="0"/>
                      </a:endParaRPr>
                    </a:p>
                  </a:txBody>
                  <a:tcPr marL="9525" marR="9525" marT="9525" marB="0" anchor="ctr">
                    <a:lnT w="12700" cap="flat" cmpd="sng" algn="ctr">
                      <a:solidFill>
                        <a:srgbClr val="0085C2"/>
                      </a:solidFill>
                      <a:prstDash val="lgDash"/>
                      <a:round/>
                      <a:headEnd type="none" w="med" len="med"/>
                      <a:tailEnd type="none" w="med" len="med"/>
                    </a:lnT>
                  </a:tcPr>
                </a:tc>
                <a:extLst>
                  <a:ext uri="{0D108BD9-81ED-4DB2-BD59-A6C34878D82A}">
                    <a16:rowId xmlns:a16="http://schemas.microsoft.com/office/drawing/2014/main" val="1528357338"/>
                  </a:ext>
                </a:extLst>
              </a:tr>
              <a:tr h="219191">
                <a:tc>
                  <a:txBody>
                    <a:bodyPr/>
                    <a:lstStyle/>
                    <a:p>
                      <a:pPr algn="l" fontAlgn="ctr"/>
                      <a:r>
                        <a:rPr lang="en-US" sz="1200" b="0" i="0" u="none" strike="noStrike" dirty="0">
                          <a:solidFill>
                            <a:schemeClr val="tx1"/>
                          </a:solidFill>
                          <a:effectLst/>
                          <a:latin typeface="+mn-lt"/>
                        </a:rPr>
                        <a:t>Taiwan</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599</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 Poland</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520</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Bosnia</a:t>
                      </a:r>
                      <a:r>
                        <a:rPr lang="en-US" sz="1200" b="0" i="0" u="none" strike="noStrike" baseline="0" dirty="0">
                          <a:solidFill>
                            <a:schemeClr val="tx1"/>
                          </a:solidFill>
                          <a:effectLst/>
                          <a:latin typeface="+mn-lt"/>
                        </a:rPr>
                        <a:t> and Herzegovina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452</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806990377"/>
                  </a:ext>
                </a:extLst>
              </a:tr>
              <a:tr h="219191">
                <a:tc>
                  <a:txBody>
                    <a:bodyPr/>
                    <a:lstStyle/>
                    <a:p>
                      <a:pPr algn="l" fontAlgn="ctr"/>
                      <a:r>
                        <a:rPr lang="en-US" sz="1200" b="0" i="0" u="none" strike="noStrike" dirty="0">
                          <a:solidFill>
                            <a:schemeClr val="tx1"/>
                          </a:solidFill>
                          <a:effectLst/>
                          <a:latin typeface="+mn-lt"/>
                        </a:rPr>
                        <a:t>Japan</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593</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Australia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516</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Qatar</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449</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1494176962"/>
                  </a:ext>
                </a:extLst>
              </a:tr>
              <a:tr h="219191">
                <a:tc>
                  <a:txBody>
                    <a:bodyPr/>
                    <a:lstStyle/>
                    <a:p>
                      <a:pPr algn="l" fontAlgn="ctr"/>
                      <a:r>
                        <a:rPr lang="en-US" sz="1200" b="0" i="0" u="none" strike="noStrike" dirty="0">
                          <a:solidFill>
                            <a:schemeClr val="tx1"/>
                          </a:solidFill>
                          <a:effectLst/>
                          <a:latin typeface="+mn-lt"/>
                        </a:rPr>
                        <a:t>Russia</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567</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Azerbaijan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Kosovo</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444</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3596350651"/>
                  </a:ext>
                </a:extLst>
              </a:tr>
              <a:tr h="219191">
                <a:tc>
                  <a:txBody>
                    <a:bodyPr/>
                    <a:lstStyle/>
                    <a:p>
                      <a:pPr algn="l" fontAlgn="ctr"/>
                      <a:r>
                        <a:rPr lang="en-US" sz="1200" b="0" i="0" u="none" strike="noStrike" dirty="0">
                          <a:solidFill>
                            <a:schemeClr val="tx1"/>
                          </a:solidFill>
                          <a:effectLst/>
                          <a:latin typeface="+mn-lt"/>
                        </a:rPr>
                        <a:t>Northern</a:t>
                      </a:r>
                      <a:r>
                        <a:rPr lang="en-US" sz="1200" b="0" i="0" u="none" strike="noStrike" baseline="0" dirty="0">
                          <a:solidFill>
                            <a:schemeClr val="tx1"/>
                          </a:solidFill>
                          <a:effectLst/>
                          <a:latin typeface="+mn-lt"/>
                        </a:rPr>
                        <a:t> Ireland</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566</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Bulgaria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Islamic</a:t>
                      </a:r>
                      <a:r>
                        <a:rPr lang="en-US" sz="1200" b="0" u="none" strike="noStrike" baseline="0" dirty="0">
                          <a:solidFill>
                            <a:schemeClr val="tx1"/>
                          </a:solidFill>
                          <a:effectLst/>
                        </a:rPr>
                        <a:t> Republic of Iran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443</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994770428"/>
                  </a:ext>
                </a:extLst>
              </a:tr>
              <a:tr h="219191">
                <a:tc>
                  <a:txBody>
                    <a:bodyPr/>
                    <a:lstStyle/>
                    <a:p>
                      <a:pPr algn="l" fontAlgn="ctr"/>
                      <a:r>
                        <a:rPr lang="en-US" sz="1200" b="0" i="0" u="none" strike="noStrike" dirty="0">
                          <a:solidFill>
                            <a:schemeClr val="tx1"/>
                          </a:solidFill>
                          <a:effectLst/>
                          <a:latin typeface="+mn-lt"/>
                        </a:rPr>
                        <a:t>England</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556</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Italy</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Chile</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441</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2994413125"/>
                  </a:ext>
                </a:extLst>
              </a:tr>
              <a:tr h="219191">
                <a:tc>
                  <a:txBody>
                    <a:bodyPr/>
                    <a:lstStyle/>
                    <a:p>
                      <a:pPr algn="l" fontAlgn="ctr"/>
                      <a:r>
                        <a:rPr lang="en-US" sz="1200" b="0" i="0" u="none" strike="noStrike" dirty="0">
                          <a:solidFill>
                            <a:schemeClr val="tx1"/>
                          </a:solidFill>
                          <a:effectLst/>
                          <a:latin typeface="+mn-lt"/>
                        </a:rPr>
                        <a:t>Ireland</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548</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Kazakhstan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Oman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431</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2025049346"/>
                  </a:ext>
                </a:extLst>
              </a:tr>
              <a:tr h="219191">
                <a:tc>
                  <a:txBody>
                    <a:bodyPr/>
                    <a:lstStyle/>
                    <a:p>
                      <a:pPr algn="l" fontAlgn="ctr"/>
                      <a:r>
                        <a:rPr lang="en-US" sz="1200" b="0" i="0" u="none" strike="noStrike" dirty="0">
                          <a:solidFill>
                            <a:schemeClr val="tx1"/>
                          </a:solidFill>
                          <a:effectLst/>
                          <a:latin typeface="+mn-lt"/>
                        </a:rPr>
                        <a:t>Latvia</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546</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Canada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Saudi</a:t>
                      </a:r>
                      <a:r>
                        <a:rPr lang="en-US" sz="1200" b="0" u="none" strike="noStrike" baseline="0" dirty="0">
                          <a:solidFill>
                            <a:schemeClr val="tx1"/>
                          </a:solidFill>
                          <a:effectLst/>
                        </a:rPr>
                        <a:t> Arabia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398</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195011183"/>
                  </a:ext>
                </a:extLst>
              </a:tr>
              <a:tr h="219191">
                <a:tc>
                  <a:txBody>
                    <a:bodyPr/>
                    <a:lstStyle/>
                    <a:p>
                      <a:pPr algn="l" fontAlgn="ctr"/>
                      <a:r>
                        <a:rPr lang="en-US" sz="1200" b="0" i="0" u="none" strike="noStrike" dirty="0">
                          <a:solidFill>
                            <a:schemeClr val="tx1"/>
                          </a:solidFill>
                          <a:effectLst/>
                          <a:latin typeface="+mn-lt"/>
                        </a:rPr>
                        <a:t>Norway</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543</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Slovakia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510</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Morocco</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383</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714785718"/>
                  </a:ext>
                </a:extLst>
              </a:tr>
              <a:tr h="219191">
                <a:tc>
                  <a:txBody>
                    <a:bodyPr/>
                    <a:lstStyle/>
                    <a:p>
                      <a:pPr algn="l" fontAlgn="ctr"/>
                      <a:r>
                        <a:rPr lang="en-US" sz="1200" b="0" i="0" u="none" strike="noStrike" dirty="0">
                          <a:solidFill>
                            <a:schemeClr val="tx1"/>
                          </a:solidFill>
                          <a:effectLst/>
                          <a:latin typeface="+mn-lt"/>
                        </a:rPr>
                        <a:t>Lithuania</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542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Croatia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509</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Kuwait</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383</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831907854"/>
                  </a:ext>
                </a:extLst>
              </a:tr>
              <a:tr h="219191">
                <a:tc>
                  <a:txBody>
                    <a:bodyPr/>
                    <a:lstStyle/>
                    <a:p>
                      <a:pPr algn="l" fontAlgn="ctr"/>
                      <a:r>
                        <a:rPr lang="en-US" sz="1200" b="0" i="0" u="none" strike="noStrike" dirty="0">
                          <a:solidFill>
                            <a:schemeClr val="tx1"/>
                          </a:solidFill>
                          <a:effectLst/>
                          <a:latin typeface="+mn-lt"/>
                        </a:rPr>
                        <a:t>Austria</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539</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Malta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509</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u="none" strike="noStrike" dirty="0">
                          <a:solidFill>
                            <a:schemeClr val="tx1"/>
                          </a:solidFill>
                          <a:effectLst/>
                        </a:rPr>
                        <a:t>South</a:t>
                      </a:r>
                      <a:r>
                        <a:rPr lang="en-US" sz="1200" b="0" u="none" strike="noStrike" baseline="0" dirty="0">
                          <a:solidFill>
                            <a:schemeClr val="tx1"/>
                          </a:solidFill>
                          <a:effectLst/>
                        </a:rPr>
                        <a:t> Africa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374</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104970253"/>
                  </a:ext>
                </a:extLst>
              </a:tr>
              <a:tr h="219191">
                <a:tc>
                  <a:txBody>
                    <a:bodyPr/>
                    <a:lstStyle/>
                    <a:p>
                      <a:pPr algn="l" fontAlgn="ctr"/>
                      <a:r>
                        <a:rPr lang="en-US" sz="1200" b="0" i="0" u="none" strike="noStrike" dirty="0">
                          <a:solidFill>
                            <a:schemeClr val="tx1"/>
                          </a:solidFill>
                          <a:effectLst/>
                          <a:latin typeface="+mn-lt"/>
                        </a:rPr>
                        <a:t>Netherlands</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538</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rowSpan="2">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Serbia</a:t>
                      </a:r>
                      <a:endParaRPr lang="ka-GE" sz="1200" b="0" i="0" u="none" strike="noStrike" dirty="0">
                        <a:solidFill>
                          <a:schemeClr val="tx1"/>
                        </a:solidFill>
                        <a:effectLst/>
                        <a:latin typeface="Arial Nova" panose="020B0504020202020204" pitchFamily="34" charset="0"/>
                      </a:endParaRPr>
                    </a:p>
                    <a:p>
                      <a:pPr algn="l" fontAlgn="ctr"/>
                      <a:r>
                        <a:rPr lang="ka-GE" sz="1200" b="0" u="none" strike="noStrike" dirty="0">
                          <a:solidFill>
                            <a:schemeClr val="tx1"/>
                          </a:solidFill>
                          <a:effectLst/>
                        </a:rPr>
                        <a:t> </a:t>
                      </a:r>
                      <a:r>
                        <a:rPr lang="en-US" sz="1200" b="0" u="none" strike="noStrike" dirty="0">
                          <a:solidFill>
                            <a:schemeClr val="tx1"/>
                          </a:solidFill>
                          <a:effectLst/>
                        </a:rPr>
                        <a:t>Spain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085C2"/>
                      </a:solidFill>
                      <a:prstDash val="sysDot"/>
                      <a:round/>
                      <a:headEnd type="none" w="med" len="med"/>
                      <a:tailEnd type="none" w="med" len="med"/>
                    </a:lnB>
                  </a:tcPr>
                </a:tc>
                <a:tc rowSpan="2">
                  <a:txBody>
                    <a:bodyPr/>
                    <a:lstStyle/>
                    <a:p>
                      <a:pPr algn="ctr" fontAlgn="ctr"/>
                      <a:r>
                        <a:rPr lang="ka-GE" sz="1200" b="0" u="none" strike="noStrike" dirty="0">
                          <a:solidFill>
                            <a:schemeClr val="tx1"/>
                          </a:solidFill>
                          <a:effectLst/>
                        </a:rPr>
                        <a:t>508</a:t>
                      </a:r>
                      <a:endParaRPr lang="ka-GE" sz="1200" b="0" i="0" u="none" strike="noStrike" dirty="0">
                        <a:solidFill>
                          <a:schemeClr val="tx1"/>
                        </a:solidFill>
                        <a:effectLst/>
                        <a:latin typeface="Arial Nova" panose="020B0504020202020204" pitchFamily="34" charset="0"/>
                      </a:endParaRPr>
                    </a:p>
                    <a:p>
                      <a:pPr algn="ctr" fontAlgn="ctr"/>
                      <a:r>
                        <a:rPr lang="ka-GE" sz="1200" b="0" u="none" strike="noStrike" dirty="0">
                          <a:solidFill>
                            <a:schemeClr val="tx1"/>
                          </a:solidFill>
                          <a:effectLst/>
                        </a:rPr>
                        <a:t>502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B w="12700" cap="flat" cmpd="sng" algn="ctr">
                      <a:solidFill>
                        <a:srgbClr val="0085C2"/>
                      </a:solidFill>
                      <a:prstDash val="sysDot"/>
                      <a:round/>
                      <a:headEnd type="none" w="med" len="med"/>
                      <a:tailEnd type="none" w="med" len="med"/>
                    </a:lnB>
                  </a:tcPr>
                </a:tc>
                <a:tc>
                  <a:txBody>
                    <a:bodyPr/>
                    <a:lstStyle/>
                    <a:p>
                      <a:pPr algn="l" fontAlgn="ctr"/>
                      <a:r>
                        <a:rPr lang="en-US" sz="1200" b="0" u="none" strike="noStrike" dirty="0">
                          <a:solidFill>
                            <a:schemeClr val="tx1"/>
                          </a:solidFill>
                          <a:effectLst/>
                        </a:rPr>
                        <a:t>Pakistan</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328</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188930678"/>
                  </a:ext>
                </a:extLst>
              </a:tr>
              <a:tr h="219191">
                <a:tc>
                  <a:txBody>
                    <a:bodyPr/>
                    <a:lstStyle/>
                    <a:p>
                      <a:pPr algn="l" fontAlgn="ctr"/>
                      <a:r>
                        <a:rPr lang="en-US" sz="1200" b="0" i="0" u="none" strike="noStrike" dirty="0">
                          <a:solidFill>
                            <a:schemeClr val="tx1"/>
                          </a:solidFill>
                          <a:effectLst/>
                          <a:latin typeface="+mn-lt"/>
                        </a:rPr>
                        <a:t>USA</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vMerge="1">
                  <a:txBody>
                    <a:bodyPr/>
                    <a:lstStyle/>
                    <a:p>
                      <a:pPr algn="l" fontAlgn="ctr"/>
                      <a:endParaRPr lang="ka-GE" sz="1200" b="0" i="0" u="none" strike="noStrike" dirty="0">
                        <a:solidFill>
                          <a:srgbClr val="0085C2"/>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R>
                      <a:noFill/>
                    </a:lnR>
                    <a:lnT w="12700" cap="flat" cmpd="sng" algn="ctr">
                      <a:solidFill>
                        <a:srgbClr val="0085C2"/>
                      </a:solidFill>
                      <a:prstDash val="lgDash"/>
                      <a:round/>
                      <a:headEnd type="none" w="med" len="med"/>
                      <a:tailEnd type="none" w="med" len="med"/>
                    </a:lnT>
                  </a:tcPr>
                </a:tc>
                <a:tc vMerge="1">
                  <a:txBody>
                    <a:bodyPr/>
                    <a:lstStyle/>
                    <a:p>
                      <a:pPr algn="ctr" fontAlgn="ctr"/>
                      <a:endParaRPr lang="ka-GE" sz="1200" b="0" i="0" u="none" strike="noStrike" dirty="0">
                        <a:solidFill>
                          <a:srgbClr val="0085C2"/>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lgDash"/>
                      <a:round/>
                      <a:headEnd type="none" w="med" len="med"/>
                      <a:tailEnd type="none" w="med" len="med"/>
                    </a:lnT>
                  </a:tcPr>
                </a:tc>
                <a:tc>
                  <a:txBody>
                    <a:bodyPr/>
                    <a:lstStyle/>
                    <a:p>
                      <a:pPr algn="l" fontAlgn="ctr"/>
                      <a:r>
                        <a:rPr lang="en-US" sz="1200" b="0" u="none" strike="noStrike" dirty="0">
                          <a:solidFill>
                            <a:schemeClr val="tx1"/>
                          </a:solidFill>
                          <a:effectLst/>
                        </a:rPr>
                        <a:t>Philippines</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085C2"/>
                      </a:solidFill>
                      <a:prstDash val="sysDot"/>
                      <a:round/>
                      <a:headEnd type="none" w="med" len="med"/>
                      <a:tailEnd type="none" w="med" len="med"/>
                    </a:lnB>
                  </a:tcPr>
                </a:tc>
                <a:tc>
                  <a:txBody>
                    <a:bodyPr/>
                    <a:lstStyle/>
                    <a:p>
                      <a:pPr algn="ctr" fontAlgn="ctr"/>
                      <a:r>
                        <a:rPr lang="ka-GE" sz="1200" b="0" u="none" strike="noStrike" dirty="0">
                          <a:solidFill>
                            <a:schemeClr val="tx1"/>
                          </a:solidFill>
                          <a:effectLst/>
                        </a:rPr>
                        <a:t>297</a:t>
                      </a:r>
                      <a:endParaRPr lang="ka-GE" sz="1200" b="0" i="0" u="none" strike="noStrike" dirty="0">
                        <a:solidFill>
                          <a:schemeClr val="tx1"/>
                        </a:solidFill>
                        <a:effectLst/>
                        <a:latin typeface="Arial Nova" panose="020B0504020202020204" pitchFamily="34" charset="0"/>
                      </a:endParaRPr>
                    </a:p>
                  </a:txBody>
                  <a:tcPr marL="9525" marR="9525" marT="9525" marB="0" anchor="ctr">
                    <a:lnB w="12700" cap="flat" cmpd="sng" algn="ctr">
                      <a:solidFill>
                        <a:srgbClr val="0085C2"/>
                      </a:solidFill>
                      <a:prstDash val="sysDot"/>
                      <a:round/>
                      <a:headEnd type="none" w="med" len="med"/>
                      <a:tailEnd type="none" w="med" len="med"/>
                    </a:lnB>
                  </a:tcPr>
                </a:tc>
                <a:extLst>
                  <a:ext uri="{0D108BD9-81ED-4DB2-BD59-A6C34878D82A}">
                    <a16:rowId xmlns:a16="http://schemas.microsoft.com/office/drawing/2014/main" val="47119711"/>
                  </a:ext>
                </a:extLst>
              </a:tr>
              <a:tr h="219191">
                <a:tc>
                  <a:txBody>
                    <a:bodyPr/>
                    <a:lstStyle/>
                    <a:p>
                      <a:pPr algn="l" fontAlgn="ctr"/>
                      <a:r>
                        <a:rPr lang="en-US" sz="1200" b="0" i="0" u="none" strike="noStrike" dirty="0">
                          <a:solidFill>
                            <a:schemeClr val="tx1"/>
                          </a:solidFill>
                          <a:effectLst/>
                          <a:latin typeface="+mn-lt"/>
                        </a:rPr>
                        <a:t>Czech</a:t>
                      </a:r>
                      <a:r>
                        <a:rPr lang="en-US" sz="1200" b="0" i="0" u="none" strike="noStrike" baseline="0" dirty="0">
                          <a:solidFill>
                            <a:schemeClr val="tx1"/>
                          </a:solidFill>
                          <a:effectLst/>
                          <a:latin typeface="+mn-lt"/>
                        </a:rPr>
                        <a:t> Republic</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533</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1" u="none" strike="noStrike" dirty="0">
                          <a:solidFill>
                            <a:schemeClr val="tx1"/>
                          </a:solidFill>
                          <a:effectLst/>
                        </a:rPr>
                        <a:t> </a:t>
                      </a:r>
                      <a:r>
                        <a:rPr lang="en-US" sz="1200" b="1" u="none" strike="noStrike" dirty="0">
                          <a:solidFill>
                            <a:schemeClr val="tx1"/>
                          </a:solidFill>
                          <a:effectLst/>
                        </a:rPr>
                        <a:t>International</a:t>
                      </a:r>
                      <a:r>
                        <a:rPr lang="en-US" sz="1200" b="1" u="none" strike="noStrike" baseline="0" dirty="0">
                          <a:solidFill>
                            <a:schemeClr val="tx1"/>
                          </a:solidFill>
                          <a:effectLst/>
                        </a:rPr>
                        <a:t> Average</a:t>
                      </a:r>
                      <a:endParaRPr lang="ka-GE" sz="1200" b="1"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ysDot"/>
                      <a:round/>
                      <a:headEnd type="none" w="med" len="med"/>
                      <a:tailEnd type="none" w="med" len="med"/>
                    </a:lnT>
                    <a:lnB w="12700" cap="flat" cmpd="sng" algn="ctr">
                      <a:solidFill>
                        <a:srgbClr val="0085C2"/>
                      </a:solidFill>
                      <a:prstDash val="sysDot"/>
                      <a:round/>
                      <a:headEnd type="none" w="med" len="med"/>
                      <a:tailEnd type="none" w="med" len="med"/>
                    </a:lnB>
                  </a:tcPr>
                </a:tc>
                <a:tc>
                  <a:txBody>
                    <a:bodyPr/>
                    <a:lstStyle/>
                    <a:p>
                      <a:pPr algn="ctr" fontAlgn="ctr"/>
                      <a:r>
                        <a:rPr lang="ka-GE" sz="1200" b="1" u="none" strike="noStrike" dirty="0">
                          <a:solidFill>
                            <a:schemeClr val="tx1"/>
                          </a:solidFill>
                          <a:effectLst/>
                        </a:rPr>
                        <a:t>500</a:t>
                      </a:r>
                      <a:endParaRPr lang="ka-GE" sz="1200" b="1"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ysDot"/>
                      <a:round/>
                      <a:headEnd type="none" w="med" len="med"/>
                      <a:tailEnd type="none" w="med" len="med"/>
                    </a:lnT>
                    <a:lnB w="12700" cap="flat" cmpd="sng" algn="ctr">
                      <a:solidFill>
                        <a:srgbClr val="0085C2"/>
                      </a:solidFill>
                      <a:prstDash val="sysDot"/>
                      <a:round/>
                      <a:headEnd type="none" w="med" len="med"/>
                      <a:tailEnd type="none" w="med" len="med"/>
                    </a:lnB>
                  </a:tcPr>
                </a:tc>
                <a:tc>
                  <a:txBody>
                    <a:bodyPr/>
                    <a:lstStyle/>
                    <a:p>
                      <a:pPr algn="l" fontAlgn="ctr"/>
                      <a:r>
                        <a:rPr lang="en-US" sz="1200" b="1" i="0" u="none" strike="noStrike" dirty="0">
                          <a:solidFill>
                            <a:schemeClr val="tx1"/>
                          </a:solidFill>
                          <a:effectLst/>
                          <a:latin typeface="+mn-lt"/>
                        </a:rPr>
                        <a:t>Benchmarking Participants</a:t>
                      </a:r>
                      <a:endParaRPr lang="ka-GE" sz="1200" b="1"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ysDot"/>
                      <a:round/>
                      <a:headEnd type="none" w="med" len="med"/>
                      <a:tailEnd type="none" w="med" len="med"/>
                    </a:lnT>
                    <a:lnB w="12700" cap="flat" cmpd="sng" algn="ctr">
                      <a:solidFill>
                        <a:srgbClr val="0085C2"/>
                      </a:solidFill>
                      <a:prstDash val="sysDot"/>
                      <a:round/>
                      <a:headEnd type="none" w="med" len="med"/>
                      <a:tailEnd type="none" w="med" len="med"/>
                    </a:lnB>
                  </a:tcPr>
                </a:tc>
                <a:tc>
                  <a:txBody>
                    <a:bodyPr/>
                    <a:lstStyle/>
                    <a:p>
                      <a:pPr algn="ctr" fontAlgn="ctr"/>
                      <a:r>
                        <a:rPr lang="ka-GE" sz="1200" b="1" u="none" strike="noStrike" dirty="0">
                          <a:solidFill>
                            <a:schemeClr val="tx1"/>
                          </a:solidFill>
                          <a:effectLst/>
                        </a:rPr>
                        <a:t> </a:t>
                      </a:r>
                      <a:endParaRPr lang="ka-GE" sz="1200" b="1" i="0" u="none" strike="noStrike" dirty="0">
                        <a:solidFill>
                          <a:schemeClr val="tx1"/>
                        </a:solidFill>
                        <a:effectLst/>
                        <a:latin typeface="Arial Nova" panose="020B0504020202020204" pitchFamily="34" charset="0"/>
                      </a:endParaRPr>
                    </a:p>
                  </a:txBody>
                  <a:tcPr marL="9525" marR="9525" marT="9525" marB="0" anchor="ctr">
                    <a:lnT w="12700" cap="flat" cmpd="sng" algn="ctr">
                      <a:solidFill>
                        <a:srgbClr val="0085C2"/>
                      </a:solidFill>
                      <a:prstDash val="sysDot"/>
                      <a:round/>
                      <a:headEnd type="none" w="med" len="med"/>
                      <a:tailEnd type="none" w="med" len="med"/>
                    </a:lnT>
                    <a:lnB w="12700" cap="flat" cmpd="sng" algn="ctr">
                      <a:solidFill>
                        <a:srgbClr val="0085C2"/>
                      </a:solidFill>
                      <a:prstDash val="sysDot"/>
                      <a:round/>
                      <a:headEnd type="none" w="med" len="med"/>
                      <a:tailEnd type="none" w="med" len="med"/>
                    </a:lnB>
                  </a:tcPr>
                </a:tc>
                <a:extLst>
                  <a:ext uri="{0D108BD9-81ED-4DB2-BD59-A6C34878D82A}">
                    <a16:rowId xmlns:a16="http://schemas.microsoft.com/office/drawing/2014/main" val="1998300218"/>
                  </a:ext>
                </a:extLst>
              </a:tr>
              <a:tr h="219191">
                <a:tc>
                  <a:txBody>
                    <a:bodyPr/>
                    <a:lstStyle/>
                    <a:p>
                      <a:pPr algn="l" fontAlgn="ctr"/>
                      <a:r>
                        <a:rPr lang="en-US" sz="1200" b="0" i="0" u="none" strike="noStrike" dirty="0">
                          <a:solidFill>
                            <a:schemeClr val="tx1"/>
                          </a:solidFill>
                          <a:effectLst/>
                          <a:latin typeface="+mn-lt"/>
                        </a:rPr>
                        <a:t>Belgium</a:t>
                      </a:r>
                      <a:r>
                        <a:rPr lang="en-US" sz="1200" b="0" i="0" u="none" strike="noStrike" baseline="0" dirty="0">
                          <a:solidFill>
                            <a:schemeClr val="tx1"/>
                          </a:solidFill>
                          <a:effectLst/>
                          <a:latin typeface="+mn-lt"/>
                        </a:rPr>
                        <a:t> (Flemish)</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Armenia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ysDot"/>
                      <a:round/>
                      <a:headEnd type="none" w="med" len="med"/>
                      <a:tailEnd type="none" w="med" len="med"/>
                    </a:lnT>
                  </a:tcPr>
                </a:tc>
                <a:tc>
                  <a:txBody>
                    <a:bodyPr/>
                    <a:lstStyle/>
                    <a:p>
                      <a:pPr algn="ctr" fontAlgn="ctr"/>
                      <a:r>
                        <a:rPr lang="ka-GE" sz="1200" b="0" u="none" strike="noStrike" dirty="0">
                          <a:solidFill>
                            <a:schemeClr val="tx1"/>
                          </a:solidFill>
                          <a:effectLst/>
                        </a:rPr>
                        <a:t>498</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ysDot"/>
                      <a:round/>
                      <a:headEnd type="none" w="med" len="med"/>
                      <a:tailEnd type="none" w="med" len="med"/>
                    </a:lnT>
                  </a:tcPr>
                </a:tc>
                <a:tc>
                  <a:txBody>
                    <a:bodyPr/>
                    <a:lstStyle/>
                    <a:p>
                      <a:pPr algn="l" fontAlgn="ctr"/>
                      <a:r>
                        <a:rPr lang="en-US" sz="1200" b="0" i="0" u="none" strike="noStrike" dirty="0">
                          <a:solidFill>
                            <a:schemeClr val="tx1"/>
                          </a:solidFill>
                          <a:effectLst/>
                          <a:latin typeface="+mn-lt"/>
                        </a:rPr>
                        <a:t>Moscow</a:t>
                      </a:r>
                      <a:r>
                        <a:rPr lang="en-US" sz="1200" b="0" i="0" u="none" strike="noStrike" baseline="0" dirty="0">
                          <a:solidFill>
                            <a:schemeClr val="tx1"/>
                          </a:solidFill>
                          <a:effectLst/>
                          <a:latin typeface="+mn-lt"/>
                        </a:rPr>
                        <a:t> (Russia)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ysDot"/>
                      <a:round/>
                      <a:headEnd type="none" w="med" len="med"/>
                      <a:tailEnd type="none" w="med" len="med"/>
                    </a:lnT>
                  </a:tcPr>
                </a:tc>
                <a:tc>
                  <a:txBody>
                    <a:bodyPr/>
                    <a:lstStyle/>
                    <a:p>
                      <a:pPr algn="ctr" fontAlgn="ctr"/>
                      <a:r>
                        <a:rPr lang="ka-GE" sz="1200" b="0" u="none" strike="noStrike" dirty="0">
                          <a:solidFill>
                            <a:schemeClr val="tx1"/>
                          </a:solidFill>
                          <a:effectLst/>
                        </a:rPr>
                        <a:t>593</a:t>
                      </a:r>
                      <a:endParaRPr lang="ka-GE" sz="1200" b="0" i="0" u="none" strike="noStrike" dirty="0">
                        <a:solidFill>
                          <a:schemeClr val="tx1"/>
                        </a:solidFill>
                        <a:effectLst/>
                        <a:latin typeface="Arial Nova" panose="020B0504020202020204" pitchFamily="34" charset="0"/>
                      </a:endParaRPr>
                    </a:p>
                  </a:txBody>
                  <a:tcPr marL="9525" marR="9525" marT="9525" marB="0" anchor="ctr">
                    <a:lnT w="12700" cap="flat" cmpd="sng" algn="ctr">
                      <a:solidFill>
                        <a:srgbClr val="0085C2"/>
                      </a:solidFill>
                      <a:prstDash val="sysDot"/>
                      <a:round/>
                      <a:headEnd type="none" w="med" len="med"/>
                      <a:tailEnd type="none" w="med" len="med"/>
                    </a:lnT>
                  </a:tcPr>
                </a:tc>
                <a:extLst>
                  <a:ext uri="{0D108BD9-81ED-4DB2-BD59-A6C34878D82A}">
                    <a16:rowId xmlns:a16="http://schemas.microsoft.com/office/drawing/2014/main" val="1323476732"/>
                  </a:ext>
                </a:extLst>
              </a:tr>
              <a:tr h="219191">
                <a:tc>
                  <a:txBody>
                    <a:bodyPr/>
                    <a:lstStyle/>
                    <a:p>
                      <a:pPr algn="l" fontAlgn="ctr"/>
                      <a:r>
                        <a:rPr lang="en-US" sz="1200" b="0" i="0" u="none" strike="noStrike" dirty="0">
                          <a:solidFill>
                            <a:schemeClr val="tx1"/>
                          </a:solidFill>
                          <a:effectLst/>
                          <a:latin typeface="+mn-lt"/>
                        </a:rPr>
                        <a:t>Cyprus</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Albania</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085C2"/>
                      </a:solidFill>
                      <a:prstDash val="lgDash"/>
                      <a:round/>
                      <a:headEnd type="none" w="med" len="med"/>
                      <a:tailEnd type="none" w="med" len="med"/>
                    </a:lnB>
                  </a:tcPr>
                </a:tc>
                <a:tc>
                  <a:txBody>
                    <a:bodyPr/>
                    <a:lstStyle/>
                    <a:p>
                      <a:pPr algn="ctr" fontAlgn="ctr"/>
                      <a:r>
                        <a:rPr lang="ka-GE" sz="1200" b="0" u="none" strike="noStrike" dirty="0">
                          <a:solidFill>
                            <a:schemeClr val="tx1"/>
                          </a:solidFill>
                          <a:effectLst/>
                        </a:rPr>
                        <a:t>494</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B w="12700" cap="flat" cmpd="sng" algn="ctr">
                      <a:solidFill>
                        <a:srgbClr val="0085C2"/>
                      </a:solidFill>
                      <a:prstDash val="lgDash"/>
                      <a:round/>
                      <a:headEnd type="none" w="med" len="med"/>
                      <a:tailEnd type="none" w="med" len="med"/>
                    </a:lnB>
                  </a:tcPr>
                </a:tc>
                <a:tc>
                  <a:txBody>
                    <a:bodyPr/>
                    <a:lstStyle/>
                    <a:p>
                      <a:pPr algn="l" fontAlgn="ctr"/>
                      <a:r>
                        <a:rPr lang="en-US" sz="1200" b="0" u="none" strike="noStrike" dirty="0">
                          <a:solidFill>
                            <a:schemeClr val="tx1"/>
                          </a:solidFill>
                          <a:effectLst/>
                        </a:rPr>
                        <a:t>Dubai</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544</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2637821457"/>
                  </a:ext>
                </a:extLst>
              </a:tr>
              <a:tr h="219191">
                <a:tc>
                  <a:txBody>
                    <a:bodyPr/>
                    <a:lstStyle/>
                    <a:p>
                      <a:pPr algn="l" fontAlgn="ctr"/>
                      <a:r>
                        <a:rPr lang="en-US" sz="1200" b="0" i="0" u="none" strike="noStrike" dirty="0">
                          <a:solidFill>
                            <a:schemeClr val="tx1"/>
                          </a:solidFill>
                          <a:effectLst/>
                          <a:latin typeface="+mn-lt"/>
                        </a:rPr>
                        <a:t>Finland</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532</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New</a:t>
                      </a:r>
                      <a:r>
                        <a:rPr lang="en-US" sz="1200" b="0" u="none" strike="noStrike" baseline="0" dirty="0">
                          <a:solidFill>
                            <a:schemeClr val="tx1"/>
                          </a:solidFill>
                          <a:effectLst/>
                        </a:rPr>
                        <a:t> Zealand</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lgDash"/>
                      <a:round/>
                      <a:headEnd type="none" w="med" len="med"/>
                      <a:tailEnd type="none" w="med" len="med"/>
                    </a:lnT>
                  </a:tcPr>
                </a:tc>
                <a:tc>
                  <a:txBody>
                    <a:bodyPr/>
                    <a:lstStyle/>
                    <a:p>
                      <a:pPr algn="ctr" fontAlgn="ctr"/>
                      <a:r>
                        <a:rPr lang="ka-GE" sz="1200" b="0" u="none" strike="noStrike" dirty="0">
                          <a:solidFill>
                            <a:schemeClr val="tx1"/>
                          </a:solidFill>
                          <a:effectLst/>
                        </a:rPr>
                        <a:t>487</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lgDash"/>
                      <a:round/>
                      <a:headEnd type="none" w="med" len="med"/>
                      <a:tailEnd type="none" w="med" len="med"/>
                    </a:lnT>
                  </a:tcPr>
                </a:tc>
                <a:tc>
                  <a:txBody>
                    <a:bodyPr/>
                    <a:lstStyle/>
                    <a:p>
                      <a:pPr algn="l" fontAlgn="ctr"/>
                      <a:r>
                        <a:rPr lang="en-US" sz="1200" b="0" u="none" strike="noStrike" dirty="0">
                          <a:solidFill>
                            <a:schemeClr val="tx1"/>
                          </a:solidFill>
                          <a:effectLst/>
                        </a:rPr>
                        <a:t>Quebec</a:t>
                      </a:r>
                      <a:r>
                        <a:rPr lang="en-US" sz="1200" b="0" u="none" strike="noStrike" baseline="0" dirty="0">
                          <a:solidFill>
                            <a:schemeClr val="tx1"/>
                          </a:solidFill>
                          <a:effectLst/>
                        </a:rPr>
                        <a:t> </a:t>
                      </a:r>
                      <a:r>
                        <a:rPr lang="ka-GE" sz="1200" b="0" u="none" strike="noStrike" dirty="0">
                          <a:solidFill>
                            <a:schemeClr val="tx1"/>
                          </a:solidFill>
                          <a:effectLst/>
                        </a:rPr>
                        <a:t>(</a:t>
                      </a:r>
                      <a:r>
                        <a:rPr lang="en-US" sz="1200" b="0" u="none" strike="noStrike" dirty="0">
                          <a:solidFill>
                            <a:schemeClr val="tx1"/>
                          </a:solidFill>
                          <a:effectLst/>
                        </a:rPr>
                        <a:t>Canada</a:t>
                      </a:r>
                      <a:r>
                        <a:rPr lang="ka-GE" sz="1200" b="0" u="none" strike="noStrike" dirty="0">
                          <a:solidFill>
                            <a:schemeClr val="tx1"/>
                          </a:solidFill>
                          <a:effectLst/>
                        </a:rPr>
                        <a:t>)</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532</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3508733581"/>
                  </a:ext>
                </a:extLst>
              </a:tr>
              <a:tr h="219191">
                <a:tc>
                  <a:txBody>
                    <a:bodyPr/>
                    <a:lstStyle/>
                    <a:p>
                      <a:pPr algn="l" fontAlgn="ctr"/>
                      <a:r>
                        <a:rPr lang="en-US" sz="1200" b="0" i="0" u="none" strike="noStrike" dirty="0">
                          <a:solidFill>
                            <a:schemeClr val="tx1"/>
                          </a:solidFill>
                          <a:effectLst/>
                          <a:latin typeface="+mn-lt"/>
                        </a:rPr>
                        <a:t>Portugal</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525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France</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chemeClr val="bg1"/>
                      </a:solidFill>
                      <a:prstDash val="lgDash"/>
                      <a:round/>
                      <a:headEnd type="none" w="med" len="med"/>
                      <a:tailEnd type="none" w="med" len="med"/>
                    </a:lnB>
                  </a:tcPr>
                </a:tc>
                <a:tc>
                  <a:txBody>
                    <a:bodyPr/>
                    <a:lstStyle/>
                    <a:p>
                      <a:pPr algn="ctr" fontAlgn="ctr"/>
                      <a:r>
                        <a:rPr lang="ka-GE" sz="1200" b="0" u="none" strike="noStrike" dirty="0">
                          <a:solidFill>
                            <a:schemeClr val="tx1"/>
                          </a:solidFill>
                          <a:effectLst/>
                        </a:rPr>
                        <a:t>485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B w="12700" cap="flat" cmpd="sng" algn="ctr">
                      <a:solidFill>
                        <a:schemeClr val="bg1"/>
                      </a:solidFill>
                      <a:prstDash val="lgDash"/>
                      <a:round/>
                      <a:headEnd type="none" w="med" len="med"/>
                      <a:tailEnd type="none" w="med" len="med"/>
                    </a:lnB>
                  </a:tcPr>
                </a:tc>
                <a:tc>
                  <a:txBody>
                    <a:bodyPr/>
                    <a:lstStyle/>
                    <a:p>
                      <a:pPr algn="l" fontAlgn="ctr"/>
                      <a:r>
                        <a:rPr lang="en-US" sz="1200" b="0" u="none" strike="noStrike" dirty="0">
                          <a:solidFill>
                            <a:schemeClr val="tx1"/>
                          </a:solidFill>
                          <a:effectLst/>
                        </a:rPr>
                        <a:t>Madrid</a:t>
                      </a:r>
                      <a:r>
                        <a:rPr lang="ka-GE" sz="1200" b="0" u="none" strike="noStrike" dirty="0">
                          <a:solidFill>
                            <a:schemeClr val="tx1"/>
                          </a:solidFill>
                          <a:effectLst/>
                        </a:rPr>
                        <a:t> (</a:t>
                      </a:r>
                      <a:r>
                        <a:rPr lang="en-US" sz="1200" b="0" u="none" strike="noStrike" dirty="0">
                          <a:solidFill>
                            <a:schemeClr val="tx1"/>
                          </a:solidFill>
                          <a:effectLst/>
                        </a:rPr>
                        <a:t>Spain</a:t>
                      </a:r>
                      <a:r>
                        <a:rPr lang="ka-GE" sz="1200" b="0" u="none" strike="noStrike" dirty="0">
                          <a:solidFill>
                            <a:schemeClr val="tx1"/>
                          </a:solidFill>
                          <a:effectLst/>
                        </a:rPr>
                        <a:t>)</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518</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2061298961"/>
                  </a:ext>
                </a:extLst>
              </a:tr>
              <a:tr h="219191">
                <a:tc>
                  <a:txBody>
                    <a:bodyPr/>
                    <a:lstStyle/>
                    <a:p>
                      <a:pPr algn="l" fontAlgn="ctr"/>
                      <a:r>
                        <a:rPr lang="en-US" sz="1200" b="0" i="0" u="none" strike="noStrike" dirty="0">
                          <a:solidFill>
                            <a:schemeClr val="tx1"/>
                          </a:solidFill>
                          <a:effectLst/>
                          <a:latin typeface="+mn-lt"/>
                        </a:rPr>
                        <a:t>Denmark</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525</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1" u="none" strike="noStrike" dirty="0">
                          <a:solidFill>
                            <a:srgbClr val="C00000"/>
                          </a:solidFill>
                          <a:effectLst/>
                        </a:rPr>
                        <a:t> </a:t>
                      </a:r>
                      <a:r>
                        <a:rPr lang="en-US" sz="1200" b="1" u="none" strike="noStrike" dirty="0">
                          <a:solidFill>
                            <a:srgbClr val="C00000"/>
                          </a:solidFill>
                          <a:effectLst/>
                        </a:rPr>
                        <a:t>Georgia</a:t>
                      </a:r>
                      <a:endParaRPr lang="ka-GE" sz="1200" b="1" i="0" u="none" strike="noStrike" dirty="0">
                        <a:solidFill>
                          <a:srgbClr val="C00000"/>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chemeClr val="bg1"/>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algn="ctr" fontAlgn="ctr"/>
                      <a:r>
                        <a:rPr lang="ka-GE" sz="1200" b="1" u="none" strike="noStrike" dirty="0">
                          <a:solidFill>
                            <a:srgbClr val="C00000"/>
                          </a:solidFill>
                          <a:effectLst/>
                        </a:rPr>
                        <a:t>482</a:t>
                      </a:r>
                      <a:endParaRPr lang="ka-GE" sz="1200" b="1" i="0" u="none" strike="noStrike" dirty="0">
                        <a:solidFill>
                          <a:srgbClr val="C00000"/>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chemeClr val="bg1"/>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algn="l" fontAlgn="ctr"/>
                      <a:r>
                        <a:rPr lang="en-US" sz="1200" b="0" u="none" strike="noStrike" dirty="0">
                          <a:solidFill>
                            <a:schemeClr val="tx1"/>
                          </a:solidFill>
                          <a:effectLst/>
                        </a:rPr>
                        <a:t>Ontario</a:t>
                      </a:r>
                      <a:r>
                        <a:rPr lang="ka-GE" sz="1200" b="0" u="none" strike="noStrike" dirty="0">
                          <a:solidFill>
                            <a:schemeClr val="tx1"/>
                          </a:solidFill>
                          <a:effectLst/>
                        </a:rPr>
                        <a:t> (</a:t>
                      </a:r>
                      <a:r>
                        <a:rPr lang="en-US" sz="1200" b="0" u="none" strike="noStrike" dirty="0">
                          <a:solidFill>
                            <a:schemeClr val="tx1"/>
                          </a:solidFill>
                          <a:effectLst/>
                        </a:rPr>
                        <a:t>Canada</a:t>
                      </a:r>
                      <a:r>
                        <a:rPr lang="ka-GE" sz="1200" b="0" u="none" strike="noStrike" dirty="0">
                          <a:solidFill>
                            <a:schemeClr val="tx1"/>
                          </a:solidFill>
                          <a:effectLst/>
                        </a:rPr>
                        <a:t>)</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512</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1318656657"/>
                  </a:ext>
                </a:extLst>
              </a:tr>
              <a:tr h="219191">
                <a:tc>
                  <a:txBody>
                    <a:bodyPr/>
                    <a:lstStyle/>
                    <a:p>
                      <a:pPr algn="l" fontAlgn="ctr"/>
                      <a:r>
                        <a:rPr lang="en-US" sz="1200" b="0" i="0" u="none" strike="noStrike" dirty="0">
                          <a:solidFill>
                            <a:schemeClr val="tx1"/>
                          </a:solidFill>
                          <a:effectLst/>
                          <a:latin typeface="+mn-lt"/>
                        </a:rPr>
                        <a:t>Hungary</a:t>
                      </a:r>
                      <a:endParaRPr lang="ka-GE" sz="1200" b="0" i="0" u="none" strike="noStrike" dirty="0">
                        <a:solidFill>
                          <a:schemeClr val="tx1"/>
                        </a:solidFill>
                        <a:effectLst/>
                        <a:latin typeface="Arial Nova" panose="020B0504020202020204" pitchFamily="34" charset="0"/>
                      </a:endParaRPr>
                    </a:p>
                  </a:txBody>
                  <a:tcPr marL="9525" marR="9525" marT="9525" marB="0" anchor="ctr"/>
                </a:tc>
                <a:tc>
                  <a:txBody>
                    <a:bodyPr/>
                    <a:lstStyle/>
                    <a:p>
                      <a:pPr algn="ctr" fontAlgn="ctr"/>
                      <a:r>
                        <a:rPr lang="ka-GE" sz="1200" b="0" u="none" strike="noStrike" dirty="0">
                          <a:solidFill>
                            <a:schemeClr val="tx1"/>
                          </a:solidFill>
                          <a:effectLst/>
                        </a:rPr>
                        <a:t>523</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United Arab</a:t>
                      </a:r>
                      <a:r>
                        <a:rPr lang="en-US" sz="1200" b="0" u="none" strike="noStrike" baseline="0" dirty="0">
                          <a:solidFill>
                            <a:schemeClr val="tx1"/>
                          </a:solidFill>
                          <a:effectLst/>
                        </a:rPr>
                        <a:t> Emirates</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chemeClr val="bg1"/>
                      </a:solidFill>
                      <a:prstDash val="lgDash"/>
                      <a:round/>
                      <a:headEnd type="none" w="med" len="med"/>
                      <a:tailEnd type="none" w="med" len="med"/>
                    </a:lnT>
                  </a:tcPr>
                </a:tc>
                <a:tc>
                  <a:txBody>
                    <a:bodyPr/>
                    <a:lstStyle/>
                    <a:p>
                      <a:pPr algn="ctr" fontAlgn="ctr"/>
                      <a:r>
                        <a:rPr lang="ka-GE" sz="1200" b="0" u="none" strike="noStrike" dirty="0">
                          <a:solidFill>
                            <a:schemeClr val="tx1"/>
                          </a:solidFill>
                          <a:effectLst/>
                        </a:rPr>
                        <a:t>481</a:t>
                      </a:r>
                      <a:endParaRPr lang="ka-GE" sz="1200" b="0" i="0" u="none" strike="noStrike" dirty="0">
                        <a:solidFill>
                          <a:schemeClr val="tx1"/>
                        </a:solidFill>
                        <a:effectLst/>
                        <a:latin typeface="Arial Nova" panose="020B0504020202020204" pitchFamily="34" charset="0"/>
                      </a:endParaRPr>
                    </a:p>
                  </a:txBody>
                  <a:tcPr marL="9525" marR="9525" marT="9525" marB="0" anchor="ctr">
                    <a:lnR w="12700" cap="flat" cmpd="sng" algn="ctr">
                      <a:solidFill>
                        <a:srgbClr val="0085C2"/>
                      </a:solidFill>
                      <a:prstDash val="solid"/>
                      <a:round/>
                      <a:headEnd type="none" w="med" len="med"/>
                      <a:tailEnd type="none" w="med" len="med"/>
                    </a:lnR>
                    <a:lnT w="12700" cap="flat" cmpd="sng" algn="ctr">
                      <a:solidFill>
                        <a:schemeClr val="bg1"/>
                      </a:solidFill>
                      <a:prstDash val="lgDash"/>
                      <a:round/>
                      <a:headEnd type="none" w="med" len="med"/>
                      <a:tailEnd type="none" w="med" len="med"/>
                    </a:lnT>
                  </a:tcPr>
                </a:tc>
                <a:tc>
                  <a:txBody>
                    <a:bodyPr/>
                    <a:lstStyle/>
                    <a:p>
                      <a:pPr algn="l" fontAlgn="ctr"/>
                      <a:r>
                        <a:rPr lang="ka-GE" sz="1200" b="0" u="none" strike="noStrike" dirty="0">
                          <a:solidFill>
                            <a:schemeClr val="tx1"/>
                          </a:solidFill>
                          <a:effectLst/>
                        </a:rPr>
                        <a:t> </a:t>
                      </a:r>
                      <a:r>
                        <a:rPr lang="en-US" sz="1200" b="0" u="none" strike="noStrike" dirty="0">
                          <a:solidFill>
                            <a:schemeClr val="tx1"/>
                          </a:solidFill>
                          <a:effectLst/>
                        </a:rPr>
                        <a:t>Abu</a:t>
                      </a:r>
                      <a:r>
                        <a:rPr lang="en-US" sz="1200" b="0" u="none" strike="noStrike" baseline="0" dirty="0">
                          <a:solidFill>
                            <a:schemeClr val="tx1"/>
                          </a:solidFill>
                          <a:effectLst/>
                        </a:rPr>
                        <a:t> Dhabi</a:t>
                      </a:r>
                      <a:endParaRPr lang="ka-GE" sz="1200" b="0" i="0" u="none" strike="noStrike" dirty="0">
                        <a:solidFill>
                          <a:schemeClr val="tx1"/>
                        </a:solidFill>
                        <a:effectLst/>
                        <a:latin typeface="Arial Nova" panose="020B0504020202020204" pitchFamily="34" charset="0"/>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algn="ctr" fontAlgn="ctr"/>
                      <a:r>
                        <a:rPr lang="ka-GE" sz="1200" b="0" u="none" strike="noStrike" dirty="0">
                          <a:solidFill>
                            <a:schemeClr val="tx1"/>
                          </a:solidFill>
                          <a:effectLst/>
                        </a:rPr>
                        <a:t>441</a:t>
                      </a:r>
                      <a:endParaRPr lang="ka-GE" sz="1200" b="0" i="0" u="none" strike="noStrike" dirty="0">
                        <a:solidFill>
                          <a:schemeClr val="tx1"/>
                        </a:solidFill>
                        <a:effectLst/>
                        <a:latin typeface="Arial Nova" panose="020B0504020202020204" pitchFamily="34" charset="0"/>
                      </a:endParaRPr>
                    </a:p>
                  </a:txBody>
                  <a:tcPr marL="9525" marR="9525" marT="9525" marB="0" anchor="ctr"/>
                </a:tc>
                <a:extLst>
                  <a:ext uri="{0D108BD9-81ED-4DB2-BD59-A6C34878D82A}">
                    <a16:rowId xmlns:a16="http://schemas.microsoft.com/office/drawing/2014/main" val="4008606581"/>
                  </a:ext>
                </a:extLst>
              </a:tr>
            </a:tbl>
          </a:graphicData>
        </a:graphic>
      </p:graphicFrame>
    </p:spTree>
    <p:extLst>
      <p:ext uri="{BB962C8B-B14F-4D97-AF65-F5344CB8AC3E}">
        <p14:creationId xmlns:p14="http://schemas.microsoft.com/office/powerpoint/2010/main" val="42992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5001"/>
            <a:ext cx="10515600" cy="587829"/>
          </a:xfrm>
        </p:spPr>
        <p:txBody>
          <a:bodyPr>
            <a:normAutofit/>
          </a:bodyPr>
          <a:lstStyle/>
          <a:p>
            <a:pPr algn="ctr"/>
            <a:r>
              <a:rPr lang="en-US" sz="2800" b="1" dirty="0">
                <a:solidFill>
                  <a:srgbClr val="01669A"/>
                </a:solidFill>
                <a:latin typeface="Calibri" panose="020F0502020204030204" pitchFamily="34" charset="0"/>
                <a:cs typeface="Calibri" panose="020F0502020204030204" pitchFamily="34" charset="0"/>
              </a:rPr>
              <a:t>TIMSS 2019: Achievements in Mathematics Grade 8</a:t>
            </a:r>
          </a:p>
        </p:txBody>
      </p:sp>
      <p:graphicFrame>
        <p:nvGraphicFramePr>
          <p:cNvPr id="9" name="Table 8">
            <a:extLst>
              <a:ext uri="{FF2B5EF4-FFF2-40B4-BE49-F238E27FC236}">
                <a16:creationId xmlns:a16="http://schemas.microsoft.com/office/drawing/2014/main" id="{BA0A52A2-082A-412B-8362-01016E867C8F}"/>
              </a:ext>
            </a:extLst>
          </p:cNvPr>
          <p:cNvGraphicFramePr>
            <a:graphicFrameLocks noGrp="1"/>
          </p:cNvGraphicFramePr>
          <p:nvPr>
            <p:extLst>
              <p:ext uri="{D42A27DB-BD31-4B8C-83A1-F6EECF244321}">
                <p14:modId xmlns:p14="http://schemas.microsoft.com/office/powerpoint/2010/main" val="1160224955"/>
              </p:ext>
            </p:extLst>
          </p:nvPr>
        </p:nvGraphicFramePr>
        <p:xfrm>
          <a:off x="955919" y="1429880"/>
          <a:ext cx="10515600" cy="4476576"/>
        </p:xfrm>
        <a:graphic>
          <a:graphicData uri="http://schemas.openxmlformats.org/drawingml/2006/table">
            <a:tbl>
              <a:tblPr firstRow="1" bandRow="1">
                <a:tableStyleId>{2D5ABB26-0587-4C30-8999-92F81FD0307C}</a:tableStyleId>
              </a:tblPr>
              <a:tblGrid>
                <a:gridCol w="2438634">
                  <a:extLst>
                    <a:ext uri="{9D8B030D-6E8A-4147-A177-3AD203B41FA5}">
                      <a16:colId xmlns:a16="http://schemas.microsoft.com/office/drawing/2014/main" val="2073968943"/>
                    </a:ext>
                  </a:extLst>
                </a:gridCol>
                <a:gridCol w="1066566">
                  <a:extLst>
                    <a:ext uri="{9D8B030D-6E8A-4147-A177-3AD203B41FA5}">
                      <a16:colId xmlns:a16="http://schemas.microsoft.com/office/drawing/2014/main" val="620084218"/>
                    </a:ext>
                  </a:extLst>
                </a:gridCol>
                <a:gridCol w="2591034">
                  <a:extLst>
                    <a:ext uri="{9D8B030D-6E8A-4147-A177-3AD203B41FA5}">
                      <a16:colId xmlns:a16="http://schemas.microsoft.com/office/drawing/2014/main" val="4257962673"/>
                    </a:ext>
                  </a:extLst>
                </a:gridCol>
                <a:gridCol w="1102291">
                  <a:extLst>
                    <a:ext uri="{9D8B030D-6E8A-4147-A177-3AD203B41FA5}">
                      <a16:colId xmlns:a16="http://schemas.microsoft.com/office/drawing/2014/main" val="837015629"/>
                    </a:ext>
                  </a:extLst>
                </a:gridCol>
                <a:gridCol w="2279737">
                  <a:extLst>
                    <a:ext uri="{9D8B030D-6E8A-4147-A177-3AD203B41FA5}">
                      <a16:colId xmlns:a16="http://schemas.microsoft.com/office/drawing/2014/main" val="2050567708"/>
                    </a:ext>
                  </a:extLst>
                </a:gridCol>
                <a:gridCol w="1037338">
                  <a:extLst>
                    <a:ext uri="{9D8B030D-6E8A-4147-A177-3AD203B41FA5}">
                      <a16:colId xmlns:a16="http://schemas.microsoft.com/office/drawing/2014/main" val="1077527355"/>
                    </a:ext>
                  </a:extLst>
                </a:gridCol>
              </a:tblGrid>
              <a:tr h="262641">
                <a:tc>
                  <a:txBody>
                    <a:bodyPr/>
                    <a:lstStyle/>
                    <a:p>
                      <a:pPr algn="ctr"/>
                      <a:r>
                        <a:rPr lang="en-US" sz="1200" b="1" dirty="0">
                          <a:solidFill>
                            <a:schemeClr val="tx1"/>
                          </a:solidFill>
                          <a:latin typeface="+mn-lt"/>
                        </a:rPr>
                        <a:t>Country</a:t>
                      </a:r>
                      <a:endParaRPr lang="ka-GE" sz="1200" b="1" dirty="0">
                        <a:solidFill>
                          <a:schemeClr val="tx1"/>
                        </a:solidFill>
                        <a:latin typeface="+mn-lt"/>
                      </a:endParaRPr>
                    </a:p>
                  </a:txBody>
                  <a:tcPr>
                    <a:lnB w="12700" cap="flat" cmpd="sng" algn="ctr">
                      <a:solidFill>
                        <a:srgbClr val="0085C2"/>
                      </a:solidFill>
                      <a:prstDash val="solid"/>
                      <a:round/>
                      <a:headEnd type="none" w="med" len="med"/>
                      <a:tailEnd type="none" w="med" len="med"/>
                    </a:lnB>
                  </a:tcPr>
                </a:tc>
                <a:tc>
                  <a:txBody>
                    <a:bodyPr/>
                    <a:lstStyle/>
                    <a:p>
                      <a:pPr algn="ctr"/>
                      <a:r>
                        <a:rPr lang="en-US" sz="1200" b="1" dirty="0">
                          <a:solidFill>
                            <a:schemeClr val="tx1"/>
                          </a:solidFill>
                          <a:latin typeface="+mn-lt"/>
                        </a:rPr>
                        <a:t>Achievement</a:t>
                      </a:r>
                      <a:endParaRPr lang="ka-GE" sz="1200" b="1" dirty="0">
                        <a:solidFill>
                          <a:schemeClr val="tx1"/>
                        </a:solidFill>
                        <a:latin typeface="+mn-lt"/>
                      </a:endParaRPr>
                    </a:p>
                  </a:txBody>
                  <a:tcPr>
                    <a:lnB w="12700" cap="flat" cmpd="sng" algn="ctr">
                      <a:solidFill>
                        <a:srgbClr val="0085C2"/>
                      </a:solidFill>
                      <a:prstDash val="solid"/>
                      <a:round/>
                      <a:headEnd type="none" w="med" len="med"/>
                      <a:tailEnd type="none" w="med" len="med"/>
                    </a:lnB>
                  </a:tcPr>
                </a:tc>
                <a:tc>
                  <a:txBody>
                    <a:bodyPr/>
                    <a:lstStyle/>
                    <a:p>
                      <a:pPr algn="ctr"/>
                      <a:r>
                        <a:rPr lang="en-US" sz="1200" b="1" dirty="0">
                          <a:solidFill>
                            <a:schemeClr val="tx1"/>
                          </a:solidFill>
                          <a:latin typeface="+mn-lt"/>
                        </a:rPr>
                        <a:t>Country</a:t>
                      </a:r>
                      <a:endParaRPr lang="ka-GE" sz="1200" b="1" dirty="0">
                        <a:solidFill>
                          <a:schemeClr val="tx1"/>
                        </a:solidFill>
                        <a:latin typeface="+mn-lt"/>
                      </a:endParaRPr>
                    </a:p>
                  </a:txBody>
                  <a:tcPr>
                    <a:lnB w="12700" cap="flat" cmpd="sng" algn="ctr">
                      <a:solidFill>
                        <a:srgbClr val="0085C2"/>
                      </a:solidFill>
                      <a:prstDash val="solid"/>
                      <a:round/>
                      <a:headEnd type="none" w="med" len="med"/>
                      <a:tailEnd type="none" w="med" len="med"/>
                    </a:lnB>
                  </a:tcPr>
                </a:tc>
                <a:tc>
                  <a:txBody>
                    <a:bodyPr/>
                    <a:lstStyle/>
                    <a:p>
                      <a:pPr algn="ctr"/>
                      <a:r>
                        <a:rPr lang="en-US" sz="1200" b="1" dirty="0">
                          <a:solidFill>
                            <a:schemeClr val="tx1"/>
                          </a:solidFill>
                          <a:latin typeface="+mn-lt"/>
                        </a:rPr>
                        <a:t>Achievement</a:t>
                      </a:r>
                      <a:endParaRPr lang="ka-GE" sz="1200" b="1" dirty="0">
                        <a:solidFill>
                          <a:schemeClr val="tx1"/>
                        </a:solidFill>
                        <a:latin typeface="+mn-lt"/>
                      </a:endParaRPr>
                    </a:p>
                  </a:txBody>
                  <a:tcPr>
                    <a:lnB w="12700" cap="flat" cmpd="sng" algn="ctr">
                      <a:solidFill>
                        <a:srgbClr val="0085C2"/>
                      </a:solidFill>
                      <a:prstDash val="solid"/>
                      <a:round/>
                      <a:headEnd type="none" w="med" len="med"/>
                      <a:tailEnd type="none" w="med" len="med"/>
                    </a:lnB>
                  </a:tcPr>
                </a:tc>
                <a:tc>
                  <a:txBody>
                    <a:bodyPr/>
                    <a:lstStyle/>
                    <a:p>
                      <a:pPr algn="ctr"/>
                      <a:r>
                        <a:rPr lang="en-US" sz="1200" b="1" dirty="0">
                          <a:solidFill>
                            <a:schemeClr val="tx1"/>
                          </a:solidFill>
                          <a:latin typeface="+mn-lt"/>
                        </a:rPr>
                        <a:t>Country</a:t>
                      </a:r>
                      <a:endParaRPr lang="ka-GE" sz="1200" b="1" dirty="0">
                        <a:solidFill>
                          <a:schemeClr val="tx1"/>
                        </a:solidFill>
                        <a:latin typeface="+mn-lt"/>
                      </a:endParaRPr>
                    </a:p>
                  </a:txBody>
                  <a:tcPr>
                    <a:lnB w="12700" cap="flat" cmpd="sng" algn="ctr">
                      <a:solidFill>
                        <a:srgbClr val="0085C2"/>
                      </a:solidFill>
                      <a:prstDash val="solid"/>
                      <a:round/>
                      <a:headEnd type="none" w="med" len="med"/>
                      <a:tailEnd type="none" w="med" len="med"/>
                    </a:lnB>
                  </a:tcPr>
                </a:tc>
                <a:tc>
                  <a:txBody>
                    <a:bodyPr/>
                    <a:lstStyle/>
                    <a:p>
                      <a:pPr algn="ctr"/>
                      <a:r>
                        <a:rPr lang="en-US" sz="1200" b="1" dirty="0">
                          <a:solidFill>
                            <a:schemeClr val="tx1"/>
                          </a:solidFill>
                          <a:latin typeface="+mn-lt"/>
                        </a:rPr>
                        <a:t>Achievement</a:t>
                      </a:r>
                      <a:endParaRPr lang="ka-GE" sz="1200" b="1" dirty="0">
                        <a:solidFill>
                          <a:schemeClr val="tx1"/>
                        </a:solidFill>
                        <a:latin typeface="+mn-lt"/>
                      </a:endParaRPr>
                    </a:p>
                  </a:txBody>
                  <a:tcPr>
                    <a:lnB w="12700" cap="flat" cmpd="sng" algn="ctr">
                      <a:solidFill>
                        <a:srgbClr val="0085C2"/>
                      </a:solidFill>
                      <a:prstDash val="solid"/>
                      <a:round/>
                      <a:headEnd type="none" w="med" len="med"/>
                      <a:tailEnd type="none" w="med" len="med"/>
                    </a:lnB>
                  </a:tcPr>
                </a:tc>
                <a:extLst>
                  <a:ext uri="{0D108BD9-81ED-4DB2-BD59-A6C34878D82A}">
                    <a16:rowId xmlns:a16="http://schemas.microsoft.com/office/drawing/2014/main" val="1239171239"/>
                  </a:ext>
                </a:extLst>
              </a:tr>
              <a:tr h="262641">
                <a:tc>
                  <a:txBody>
                    <a:bodyPr/>
                    <a:lstStyle/>
                    <a:p>
                      <a:pPr algn="l" fontAlgn="ctr"/>
                      <a:r>
                        <a:rPr lang="en-US" sz="1200" b="0" i="0" u="none" strike="noStrike" dirty="0">
                          <a:solidFill>
                            <a:schemeClr val="tx1"/>
                          </a:solidFill>
                          <a:effectLst/>
                          <a:latin typeface="+mn-lt"/>
                        </a:rPr>
                        <a:t>Singapore</a:t>
                      </a:r>
                      <a:endParaRPr lang="ka-GE" sz="1200" b="0" i="0" u="none" strike="noStrike" dirty="0">
                        <a:solidFill>
                          <a:schemeClr val="tx1"/>
                        </a:solidFill>
                        <a:effectLst/>
                        <a:latin typeface="+mn-lt"/>
                      </a:endParaRPr>
                    </a:p>
                  </a:txBody>
                  <a:tcPr marL="9525" marR="9525" marT="9525" marB="0" anchor="ctr">
                    <a:lnT w="12700" cap="flat" cmpd="sng" algn="ctr">
                      <a:solidFill>
                        <a:srgbClr val="0085C2"/>
                      </a:solidFill>
                      <a:prstDash val="solid"/>
                      <a:round/>
                      <a:headEnd type="none" w="med" len="med"/>
                      <a:tailEnd type="none" w="med" len="med"/>
                    </a:lnT>
                  </a:tcPr>
                </a:tc>
                <a:tc>
                  <a:txBody>
                    <a:bodyPr/>
                    <a:lstStyle/>
                    <a:p>
                      <a:pPr algn="ctr" fontAlgn="ctr"/>
                      <a:r>
                        <a:rPr lang="ka-GE" sz="1200" b="0" i="0" u="none" strike="noStrike" dirty="0">
                          <a:solidFill>
                            <a:schemeClr val="tx1"/>
                          </a:solidFill>
                          <a:effectLst/>
                          <a:latin typeface="+mn-lt"/>
                        </a:rPr>
                        <a:t>616</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olid"/>
                      <a:round/>
                      <a:headEnd type="none" w="med" len="med"/>
                      <a:tailEnd type="none" w="med" len="med"/>
                    </a:lnT>
                  </a:tcPr>
                </a:tc>
                <a:tc>
                  <a:txBody>
                    <a:bodyPr/>
                    <a:lstStyle/>
                    <a:p>
                      <a:pPr algn="l" fontAlgn="ctr"/>
                      <a:r>
                        <a:rPr lang="en-US" sz="1200" b="0" i="0" u="none" strike="noStrike" dirty="0">
                          <a:solidFill>
                            <a:schemeClr val="tx1"/>
                          </a:solidFill>
                          <a:effectLst/>
                          <a:latin typeface="+mn-lt"/>
                        </a:rPr>
                        <a:t>Cyprus</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olid"/>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501</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olid"/>
                      <a:round/>
                      <a:headEnd type="none" w="med" len="med"/>
                      <a:tailEnd type="none" w="med" len="med"/>
                    </a:lnT>
                  </a:tcPr>
                </a:tc>
                <a:tc>
                  <a:txBody>
                    <a:bodyPr/>
                    <a:lstStyle/>
                    <a:p>
                      <a:pPr algn="l" fontAlgn="ctr"/>
                      <a:r>
                        <a:rPr lang="en-US" sz="1200" b="0" i="0" u="none" strike="noStrike" dirty="0">
                          <a:solidFill>
                            <a:schemeClr val="tx1"/>
                          </a:solidFill>
                          <a:effectLst/>
                          <a:latin typeface="+mn-lt"/>
                        </a:rPr>
                        <a:t>Lebanon</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085C2"/>
                      </a:solidFill>
                      <a:prstDash val="solid"/>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429</a:t>
                      </a:r>
                    </a:p>
                  </a:txBody>
                  <a:tcPr marL="9525" marR="9525" marT="9525" marB="0" anchor="ctr">
                    <a:lnT w="12700" cap="flat" cmpd="sng" algn="ctr">
                      <a:solidFill>
                        <a:srgbClr val="0085C2"/>
                      </a:solidFill>
                      <a:prstDash val="solid"/>
                      <a:round/>
                      <a:headEnd type="none" w="med" len="med"/>
                      <a:tailEnd type="none" w="med" len="med"/>
                    </a:lnT>
                  </a:tcPr>
                </a:tc>
                <a:extLst>
                  <a:ext uri="{0D108BD9-81ED-4DB2-BD59-A6C34878D82A}">
                    <a16:rowId xmlns:a16="http://schemas.microsoft.com/office/drawing/2014/main" val="103367006"/>
                  </a:ext>
                </a:extLst>
              </a:tr>
              <a:tr h="262641">
                <a:tc>
                  <a:txBody>
                    <a:bodyPr/>
                    <a:lstStyle/>
                    <a:p>
                      <a:pPr algn="l" fontAlgn="ctr"/>
                      <a:r>
                        <a:rPr lang="en-US" sz="1200" b="0" i="0" u="none" strike="noStrike" dirty="0">
                          <a:solidFill>
                            <a:schemeClr val="tx1"/>
                          </a:solidFill>
                          <a:effectLst/>
                          <a:latin typeface="+mn-lt"/>
                        </a:rPr>
                        <a:t>Taiwan</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612</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Portugal</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1669A"/>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500</a:t>
                      </a:r>
                    </a:p>
                  </a:txBody>
                  <a:tcPr marL="9525" marR="9525" marT="9525" marB="0" anchor="ctr">
                    <a:lnR w="12700" cap="flat" cmpd="sng" algn="ctr">
                      <a:solidFill>
                        <a:srgbClr val="0085C2"/>
                      </a:solidFill>
                      <a:prstDash val="solid"/>
                      <a:round/>
                      <a:headEnd type="none" w="med" len="med"/>
                      <a:tailEnd type="none" w="med" len="med"/>
                    </a:lnR>
                    <a:lnB w="12700" cap="flat" cmpd="sng" algn="ctr">
                      <a:solidFill>
                        <a:srgbClr val="0085C2"/>
                      </a:solidFill>
                      <a:prstDash val="sysDot"/>
                      <a:round/>
                      <a:headEnd type="none" w="med" len="med"/>
                      <a:tailEnd type="none" w="med" len="med"/>
                    </a:lnB>
                  </a:tcPr>
                </a:tc>
                <a:tc>
                  <a:txBody>
                    <a:bodyPr/>
                    <a:lstStyle/>
                    <a:p>
                      <a:pPr algn="l" fontAlgn="ctr"/>
                      <a:r>
                        <a:rPr lang="en-US" sz="1200" b="0" i="0" u="none" strike="noStrike" dirty="0">
                          <a:solidFill>
                            <a:schemeClr val="tx1"/>
                          </a:solidFill>
                          <a:effectLst/>
                          <a:latin typeface="+mn-lt"/>
                        </a:rPr>
                        <a:t>Jordan</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420</a:t>
                      </a:r>
                    </a:p>
                  </a:txBody>
                  <a:tcPr marL="9525" marR="9525" marT="9525" marB="0" anchor="ctr"/>
                </a:tc>
                <a:extLst>
                  <a:ext uri="{0D108BD9-81ED-4DB2-BD59-A6C34878D82A}">
                    <a16:rowId xmlns:a16="http://schemas.microsoft.com/office/drawing/2014/main" val="1809423085"/>
                  </a:ext>
                </a:extLst>
              </a:tr>
              <a:tr h="262641">
                <a:tc>
                  <a:txBody>
                    <a:bodyPr/>
                    <a:lstStyle/>
                    <a:p>
                      <a:pPr algn="l" fontAlgn="ctr"/>
                      <a:r>
                        <a:rPr lang="en-US" sz="1200" b="0" i="0" u="none" strike="noStrike" dirty="0">
                          <a:solidFill>
                            <a:schemeClr val="tx1"/>
                          </a:solidFill>
                          <a:effectLst/>
                          <a:latin typeface="+mn-lt"/>
                        </a:rPr>
                        <a:t>South</a:t>
                      </a:r>
                      <a:r>
                        <a:rPr lang="en-US" sz="1200" b="0" i="0" u="none" strike="noStrike" baseline="0" dirty="0">
                          <a:solidFill>
                            <a:schemeClr val="tx1"/>
                          </a:solidFill>
                          <a:effectLst/>
                          <a:latin typeface="+mn-lt"/>
                        </a:rPr>
                        <a:t> Korea</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607</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1" i="0" u="none" strike="noStrike" dirty="0">
                          <a:solidFill>
                            <a:schemeClr val="tx1"/>
                          </a:solidFill>
                          <a:effectLst/>
                          <a:latin typeface="+mn-lt"/>
                        </a:rPr>
                        <a:t>International</a:t>
                      </a:r>
                      <a:r>
                        <a:rPr lang="en-US" sz="1200" b="1" i="0" u="none" strike="noStrike" baseline="0" dirty="0">
                          <a:solidFill>
                            <a:schemeClr val="tx1"/>
                          </a:solidFill>
                          <a:effectLst/>
                          <a:latin typeface="+mn-lt"/>
                        </a:rPr>
                        <a:t> Average</a:t>
                      </a:r>
                      <a:endParaRPr lang="ka-GE" sz="1200" b="1"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1669A"/>
                      </a:solidFill>
                      <a:prstDash val="sysDot"/>
                      <a:round/>
                      <a:headEnd type="none" w="med" len="med"/>
                      <a:tailEnd type="none" w="med" len="med"/>
                    </a:lnT>
                    <a:lnB w="12700" cap="flat" cmpd="sng" algn="ctr">
                      <a:solidFill>
                        <a:srgbClr val="01669A"/>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500</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ysDot"/>
                      <a:round/>
                      <a:headEnd type="none" w="med" len="med"/>
                      <a:tailEnd type="none" w="med" len="med"/>
                    </a:lnT>
                    <a:lnB w="12700" cap="flat" cmpd="sng" algn="ctr">
                      <a:solidFill>
                        <a:srgbClr val="0085C2"/>
                      </a:solidFill>
                      <a:prstDash val="sysDot"/>
                      <a:round/>
                      <a:headEnd type="none" w="med" len="med"/>
                      <a:tailEnd type="none" w="med" len="med"/>
                    </a:lnB>
                  </a:tcPr>
                </a:tc>
                <a:tc>
                  <a:txBody>
                    <a:bodyPr/>
                    <a:lstStyle/>
                    <a:p>
                      <a:pPr algn="l" fontAlgn="ctr"/>
                      <a:r>
                        <a:rPr lang="en-US" sz="1200" b="0" i="0" u="none" strike="noStrike" dirty="0">
                          <a:solidFill>
                            <a:schemeClr val="tx1"/>
                          </a:solidFill>
                          <a:effectLst/>
                          <a:latin typeface="+mn-lt"/>
                        </a:rPr>
                        <a:t>Egypt</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413</a:t>
                      </a:r>
                    </a:p>
                  </a:txBody>
                  <a:tcPr marL="9525" marR="9525" marT="9525" marB="0" anchor="ctr"/>
                </a:tc>
                <a:extLst>
                  <a:ext uri="{0D108BD9-81ED-4DB2-BD59-A6C34878D82A}">
                    <a16:rowId xmlns:a16="http://schemas.microsoft.com/office/drawing/2014/main" val="2516111361"/>
                  </a:ext>
                </a:extLst>
              </a:tr>
              <a:tr h="262641">
                <a:tc>
                  <a:txBody>
                    <a:bodyPr/>
                    <a:lstStyle/>
                    <a:p>
                      <a:pPr algn="l" fontAlgn="ctr"/>
                      <a:r>
                        <a:rPr lang="en-US" sz="1200" b="0" i="0" u="none" strike="noStrike" dirty="0">
                          <a:solidFill>
                            <a:schemeClr val="tx1"/>
                          </a:solidFill>
                          <a:effectLst/>
                          <a:latin typeface="+mn-lt"/>
                        </a:rPr>
                        <a:t>Japan</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594</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Italy</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1669A"/>
                      </a:solidFill>
                      <a:prstDash val="sysDot"/>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497</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085C2"/>
                      </a:solidFill>
                      <a:prstDash val="sysDot"/>
                      <a:round/>
                      <a:headEnd type="none" w="med" len="med"/>
                      <a:tailEnd type="none" w="med" len="med"/>
                    </a:lnT>
                  </a:tcPr>
                </a:tc>
                <a:tc>
                  <a:txBody>
                    <a:bodyPr/>
                    <a:lstStyle/>
                    <a:p>
                      <a:pPr algn="l" fontAlgn="ctr"/>
                      <a:r>
                        <a:rPr lang="en-US" sz="1200" b="0" i="0" u="none" strike="noStrike" dirty="0">
                          <a:solidFill>
                            <a:schemeClr val="tx1"/>
                          </a:solidFill>
                          <a:effectLst/>
                          <a:latin typeface="+mn-lt"/>
                        </a:rPr>
                        <a:t>Oman</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411</a:t>
                      </a:r>
                    </a:p>
                  </a:txBody>
                  <a:tcPr marL="9525" marR="9525" marT="9525" marB="0" anchor="ctr"/>
                </a:tc>
                <a:extLst>
                  <a:ext uri="{0D108BD9-81ED-4DB2-BD59-A6C34878D82A}">
                    <a16:rowId xmlns:a16="http://schemas.microsoft.com/office/drawing/2014/main" val="821963469"/>
                  </a:ext>
                </a:extLst>
              </a:tr>
              <a:tr h="262641">
                <a:tc>
                  <a:txBody>
                    <a:bodyPr/>
                    <a:lstStyle/>
                    <a:p>
                      <a:pPr algn="l" fontAlgn="ctr"/>
                      <a:r>
                        <a:rPr lang="en-US" sz="1200" b="0" i="0" u="none" strike="noStrike" dirty="0">
                          <a:solidFill>
                            <a:schemeClr val="tx1"/>
                          </a:solidFill>
                          <a:effectLst/>
                          <a:latin typeface="+mn-lt"/>
                        </a:rPr>
                        <a:t>Hong</a:t>
                      </a:r>
                      <a:r>
                        <a:rPr lang="en-US" sz="1200" b="0" i="0" u="none" strike="noStrike" baseline="0" dirty="0">
                          <a:solidFill>
                            <a:schemeClr val="tx1"/>
                          </a:solidFill>
                          <a:effectLst/>
                          <a:latin typeface="+mn-lt"/>
                        </a:rPr>
                        <a:t> Kong</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578</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Turkey</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496</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Kuwait</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403</a:t>
                      </a:r>
                    </a:p>
                  </a:txBody>
                  <a:tcPr marL="9525" marR="9525" marT="9525" marB="0" anchor="ctr"/>
                </a:tc>
                <a:extLst>
                  <a:ext uri="{0D108BD9-81ED-4DB2-BD59-A6C34878D82A}">
                    <a16:rowId xmlns:a16="http://schemas.microsoft.com/office/drawing/2014/main" val="997376053"/>
                  </a:ext>
                </a:extLst>
              </a:tr>
              <a:tr h="262641">
                <a:tc>
                  <a:txBody>
                    <a:bodyPr/>
                    <a:lstStyle/>
                    <a:p>
                      <a:pPr algn="l" fontAlgn="ctr"/>
                      <a:r>
                        <a:rPr lang="en-US" sz="1200" b="0" i="0" u="none" strike="noStrike" dirty="0">
                          <a:solidFill>
                            <a:schemeClr val="tx1"/>
                          </a:solidFill>
                          <a:effectLst/>
                          <a:latin typeface="+mn-lt"/>
                        </a:rPr>
                        <a:t>Russia</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543</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Kazakhstan</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488</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Saudi</a:t>
                      </a:r>
                      <a:r>
                        <a:rPr lang="en-US" sz="1200" b="0" i="0" u="none" strike="noStrike" baseline="0" dirty="0">
                          <a:solidFill>
                            <a:schemeClr val="tx1"/>
                          </a:solidFill>
                          <a:effectLst/>
                          <a:latin typeface="+mn-lt"/>
                        </a:rPr>
                        <a:t> Arabia</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394</a:t>
                      </a:r>
                    </a:p>
                  </a:txBody>
                  <a:tcPr marL="9525" marR="9525" marT="9525" marB="0" anchor="ctr"/>
                </a:tc>
                <a:extLst>
                  <a:ext uri="{0D108BD9-81ED-4DB2-BD59-A6C34878D82A}">
                    <a16:rowId xmlns:a16="http://schemas.microsoft.com/office/drawing/2014/main" val="2674481655"/>
                  </a:ext>
                </a:extLst>
              </a:tr>
              <a:tr h="262641">
                <a:tc>
                  <a:txBody>
                    <a:bodyPr/>
                    <a:lstStyle/>
                    <a:p>
                      <a:pPr algn="l" fontAlgn="ctr"/>
                      <a:r>
                        <a:rPr lang="en-US" sz="1200" b="0" i="0" u="none" strike="noStrike" dirty="0">
                          <a:solidFill>
                            <a:schemeClr val="tx1"/>
                          </a:solidFill>
                          <a:effectLst/>
                          <a:latin typeface="+mn-lt"/>
                        </a:rPr>
                        <a:t>Ireland</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524</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France</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483</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South</a:t>
                      </a:r>
                      <a:r>
                        <a:rPr lang="en-US" sz="1200" b="0" i="0" u="none" strike="noStrike" baseline="0" dirty="0">
                          <a:solidFill>
                            <a:schemeClr val="tx1"/>
                          </a:solidFill>
                          <a:effectLst/>
                          <a:latin typeface="+mn-lt"/>
                        </a:rPr>
                        <a:t> Africa</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389</a:t>
                      </a:r>
                    </a:p>
                  </a:txBody>
                  <a:tcPr marL="9525" marR="9525" marT="9525" marB="0" anchor="ctr"/>
                </a:tc>
                <a:extLst>
                  <a:ext uri="{0D108BD9-81ED-4DB2-BD59-A6C34878D82A}">
                    <a16:rowId xmlns:a16="http://schemas.microsoft.com/office/drawing/2014/main" val="1784226927"/>
                  </a:ext>
                </a:extLst>
              </a:tr>
              <a:tr h="262641">
                <a:tc>
                  <a:txBody>
                    <a:bodyPr/>
                    <a:lstStyle/>
                    <a:p>
                      <a:pPr algn="l" fontAlgn="ctr"/>
                      <a:r>
                        <a:rPr lang="en-US" sz="1200" b="0" i="0" u="none" strike="noStrike" dirty="0">
                          <a:solidFill>
                            <a:schemeClr val="tx1"/>
                          </a:solidFill>
                          <a:effectLst/>
                          <a:latin typeface="+mn-lt"/>
                        </a:rPr>
                        <a:t>Lithuania</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520</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New</a:t>
                      </a:r>
                      <a:r>
                        <a:rPr lang="en-US" sz="1200" b="0" i="0" u="none" strike="noStrike" baseline="0" dirty="0">
                          <a:solidFill>
                            <a:schemeClr val="tx1"/>
                          </a:solidFill>
                          <a:effectLst/>
                          <a:latin typeface="+mn-lt"/>
                        </a:rPr>
                        <a:t> Zealand</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482</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Morocco</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1669A"/>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388</a:t>
                      </a:r>
                    </a:p>
                  </a:txBody>
                  <a:tcPr marL="9525" marR="9525" marT="9525" marB="0" anchor="ctr">
                    <a:lnB w="12700" cap="flat" cmpd="sng" algn="ctr">
                      <a:solidFill>
                        <a:srgbClr val="01669A"/>
                      </a:solidFill>
                      <a:prstDash val="sysDot"/>
                      <a:round/>
                      <a:headEnd type="none" w="med" len="med"/>
                      <a:tailEnd type="none" w="med" len="med"/>
                    </a:lnB>
                  </a:tcPr>
                </a:tc>
                <a:extLst>
                  <a:ext uri="{0D108BD9-81ED-4DB2-BD59-A6C34878D82A}">
                    <a16:rowId xmlns:a16="http://schemas.microsoft.com/office/drawing/2014/main" val="2971635483"/>
                  </a:ext>
                </a:extLst>
              </a:tr>
              <a:tr h="262641">
                <a:tc>
                  <a:txBody>
                    <a:bodyPr/>
                    <a:lstStyle/>
                    <a:p>
                      <a:pPr algn="l" fontAlgn="ctr"/>
                      <a:r>
                        <a:rPr lang="en-US" sz="1200" b="0" i="0" u="none" strike="noStrike" dirty="0">
                          <a:solidFill>
                            <a:schemeClr val="tx1"/>
                          </a:solidFill>
                          <a:effectLst/>
                          <a:latin typeface="+mn-lt"/>
                        </a:rPr>
                        <a:t>Israel</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519</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Bahrein</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481</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1" i="0" u="none" strike="noStrike" dirty="0">
                          <a:solidFill>
                            <a:schemeClr val="tx1"/>
                          </a:solidFill>
                          <a:effectLst/>
                          <a:latin typeface="+mn-lt"/>
                        </a:rPr>
                        <a:t>Benchmarking Participants</a:t>
                      </a:r>
                      <a:endParaRPr lang="ka-GE" sz="1200" b="1"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1669A"/>
                      </a:solidFill>
                      <a:prstDash val="sysDot"/>
                      <a:round/>
                      <a:headEnd type="none" w="med" len="med"/>
                      <a:tailEnd type="none" w="med" len="med"/>
                    </a:lnT>
                    <a:lnB w="12700" cap="flat" cmpd="sng" algn="ctr">
                      <a:solidFill>
                        <a:srgbClr val="01669A"/>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 </a:t>
                      </a:r>
                    </a:p>
                  </a:txBody>
                  <a:tcPr marL="9525" marR="9525" marT="9525" marB="0" anchor="ctr">
                    <a:lnT w="12700" cap="flat" cmpd="sng" algn="ctr">
                      <a:solidFill>
                        <a:srgbClr val="01669A"/>
                      </a:solidFill>
                      <a:prstDash val="sysDot"/>
                      <a:round/>
                      <a:headEnd type="none" w="med" len="med"/>
                      <a:tailEnd type="none" w="med" len="med"/>
                    </a:lnT>
                    <a:lnB w="12700" cap="flat" cmpd="sng" algn="ctr">
                      <a:solidFill>
                        <a:srgbClr val="01669A"/>
                      </a:solidFill>
                      <a:prstDash val="sysDot"/>
                      <a:round/>
                      <a:headEnd type="none" w="med" len="med"/>
                      <a:tailEnd type="none" w="med" len="med"/>
                    </a:lnB>
                  </a:tcPr>
                </a:tc>
                <a:extLst>
                  <a:ext uri="{0D108BD9-81ED-4DB2-BD59-A6C34878D82A}">
                    <a16:rowId xmlns:a16="http://schemas.microsoft.com/office/drawing/2014/main" val="2127211528"/>
                  </a:ext>
                </a:extLst>
              </a:tr>
              <a:tr h="262641">
                <a:tc>
                  <a:txBody>
                    <a:bodyPr/>
                    <a:lstStyle/>
                    <a:p>
                      <a:pPr algn="l" fontAlgn="ctr"/>
                      <a:r>
                        <a:rPr lang="en-US" sz="1200" b="0" i="0" u="none" strike="noStrike" dirty="0">
                          <a:solidFill>
                            <a:schemeClr val="tx1"/>
                          </a:solidFill>
                          <a:effectLst/>
                          <a:latin typeface="+mn-lt"/>
                        </a:rPr>
                        <a:t>Australia</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517</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Romania</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479</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Moscow</a:t>
                      </a:r>
                      <a:r>
                        <a:rPr lang="en-US" sz="1200" b="0" i="0" u="none" strike="noStrike" baseline="0" dirty="0">
                          <a:solidFill>
                            <a:schemeClr val="tx1"/>
                          </a:solidFill>
                          <a:effectLst/>
                          <a:latin typeface="+mn-lt"/>
                        </a:rPr>
                        <a:t> (Russia)</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1669A"/>
                      </a:solidFill>
                      <a:prstDash val="sysDot"/>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575</a:t>
                      </a:r>
                    </a:p>
                  </a:txBody>
                  <a:tcPr marL="9525" marR="9525" marT="9525" marB="0" anchor="ctr">
                    <a:lnT w="12700" cap="flat" cmpd="sng" algn="ctr">
                      <a:solidFill>
                        <a:srgbClr val="01669A"/>
                      </a:solidFill>
                      <a:prstDash val="sysDot"/>
                      <a:round/>
                      <a:headEnd type="none" w="med" len="med"/>
                      <a:tailEnd type="none" w="med" len="med"/>
                    </a:lnT>
                  </a:tcPr>
                </a:tc>
                <a:extLst>
                  <a:ext uri="{0D108BD9-81ED-4DB2-BD59-A6C34878D82A}">
                    <a16:rowId xmlns:a16="http://schemas.microsoft.com/office/drawing/2014/main" val="1840651843"/>
                  </a:ext>
                </a:extLst>
              </a:tr>
              <a:tr h="262641">
                <a:tc>
                  <a:txBody>
                    <a:bodyPr/>
                    <a:lstStyle/>
                    <a:p>
                      <a:pPr algn="l" fontAlgn="ctr"/>
                      <a:r>
                        <a:rPr lang="en-US" sz="1200" b="0" i="0" u="none" strike="noStrike" dirty="0">
                          <a:solidFill>
                            <a:schemeClr val="tx1"/>
                          </a:solidFill>
                          <a:effectLst/>
                          <a:latin typeface="+mn-lt"/>
                        </a:rPr>
                        <a:t>Hungary</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517</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United</a:t>
                      </a:r>
                      <a:r>
                        <a:rPr lang="en-US" sz="1200" b="0" i="0" u="none" strike="noStrike" baseline="0" dirty="0">
                          <a:solidFill>
                            <a:schemeClr val="tx1"/>
                          </a:solidFill>
                          <a:effectLst/>
                          <a:latin typeface="+mn-lt"/>
                        </a:rPr>
                        <a:t> Arab Emirates</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B w="12700" cap="flat" cmpd="sng" algn="ctr">
                      <a:solidFill>
                        <a:srgbClr val="01669A"/>
                      </a:solidFill>
                      <a:prstDash val="lgDash"/>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473</a:t>
                      </a:r>
                    </a:p>
                  </a:txBody>
                  <a:tcPr marL="9525" marR="9525" marT="9525" marB="0" anchor="ctr">
                    <a:lnR w="12700" cap="flat" cmpd="sng" algn="ctr">
                      <a:solidFill>
                        <a:srgbClr val="0085C2"/>
                      </a:solidFill>
                      <a:prstDash val="solid"/>
                      <a:round/>
                      <a:headEnd type="none" w="med" len="med"/>
                      <a:tailEnd type="none" w="med" len="med"/>
                    </a:lnR>
                    <a:lnB w="12700" cap="flat" cmpd="sng" algn="ctr">
                      <a:solidFill>
                        <a:srgbClr val="01669A"/>
                      </a:solidFill>
                      <a:prstDash val="lgDash"/>
                      <a:round/>
                      <a:headEnd type="none" w="med" len="med"/>
                      <a:tailEnd type="none" w="med" len="med"/>
                    </a:lnB>
                  </a:tcPr>
                </a:tc>
                <a:tc>
                  <a:txBody>
                    <a:bodyPr/>
                    <a:lstStyle/>
                    <a:p>
                      <a:pPr algn="l" fontAlgn="ctr"/>
                      <a:r>
                        <a:rPr lang="en-US" sz="1200" b="0" i="0" u="none" strike="noStrike" dirty="0">
                          <a:solidFill>
                            <a:schemeClr val="tx1"/>
                          </a:solidFill>
                          <a:effectLst/>
                          <a:latin typeface="+mn-lt"/>
                        </a:rPr>
                        <a:t>Quebec (Canada)</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543</a:t>
                      </a:r>
                    </a:p>
                  </a:txBody>
                  <a:tcPr marL="9525" marR="9525" marT="9525" marB="0" anchor="ctr"/>
                </a:tc>
                <a:extLst>
                  <a:ext uri="{0D108BD9-81ED-4DB2-BD59-A6C34878D82A}">
                    <a16:rowId xmlns:a16="http://schemas.microsoft.com/office/drawing/2014/main" val="1366783358"/>
                  </a:ext>
                </a:extLst>
              </a:tr>
              <a:tr h="262641">
                <a:tc>
                  <a:txBody>
                    <a:bodyPr/>
                    <a:lstStyle/>
                    <a:p>
                      <a:pPr algn="l" fontAlgn="ctr"/>
                      <a:r>
                        <a:rPr lang="en-US" sz="1200" b="0" i="0" u="none" strike="noStrike" dirty="0">
                          <a:solidFill>
                            <a:schemeClr val="tx1"/>
                          </a:solidFill>
                          <a:effectLst/>
                          <a:latin typeface="+mn-lt"/>
                        </a:rPr>
                        <a:t>USA</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515</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1" i="0" u="none" strike="noStrike" dirty="0">
                          <a:solidFill>
                            <a:srgbClr val="C00000"/>
                          </a:solidFill>
                          <a:effectLst/>
                          <a:latin typeface="+mn-lt"/>
                        </a:rPr>
                        <a:t>Georgia</a:t>
                      </a:r>
                      <a:endParaRPr lang="ka-GE" sz="1200" b="1" i="0" u="none" strike="noStrike" dirty="0">
                        <a:solidFill>
                          <a:srgbClr val="C00000"/>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1669A"/>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marL="0" algn="ctr" defTabSz="914400" rtl="0" eaLnBrk="1" fontAlgn="ctr" latinLnBrk="0" hangingPunct="1"/>
                      <a:r>
                        <a:rPr lang="ka-GE" sz="1200" b="1" i="0" u="none" strike="noStrike" kern="1200" dirty="0">
                          <a:solidFill>
                            <a:srgbClr val="C00000"/>
                          </a:solidFill>
                          <a:effectLst/>
                          <a:latin typeface="+mn-lt"/>
                          <a:ea typeface="+mn-ea"/>
                          <a:cs typeface="+mn-cs"/>
                        </a:rPr>
                        <a:t>461</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1669A"/>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algn="l" fontAlgn="ctr"/>
                      <a:r>
                        <a:rPr lang="en-US" sz="1200" b="0" i="0" u="none" strike="noStrike" dirty="0">
                          <a:solidFill>
                            <a:schemeClr val="tx1"/>
                          </a:solidFill>
                          <a:effectLst/>
                          <a:latin typeface="+mn-lt"/>
                        </a:rPr>
                        <a:t>Dubai</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537</a:t>
                      </a:r>
                    </a:p>
                  </a:txBody>
                  <a:tcPr marL="9525" marR="9525" marT="9525" marB="0" anchor="ctr"/>
                </a:tc>
                <a:extLst>
                  <a:ext uri="{0D108BD9-81ED-4DB2-BD59-A6C34878D82A}">
                    <a16:rowId xmlns:a16="http://schemas.microsoft.com/office/drawing/2014/main" val="2964062203"/>
                  </a:ext>
                </a:extLst>
              </a:tr>
              <a:tr h="262641">
                <a:tc>
                  <a:txBody>
                    <a:bodyPr/>
                    <a:lstStyle/>
                    <a:p>
                      <a:pPr algn="l" fontAlgn="ctr"/>
                      <a:r>
                        <a:rPr lang="en-US" sz="1200" b="0" i="0" u="none" strike="noStrike" dirty="0">
                          <a:solidFill>
                            <a:schemeClr val="tx1"/>
                          </a:solidFill>
                          <a:effectLst/>
                          <a:latin typeface="+mn-lt"/>
                        </a:rPr>
                        <a:t>England</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515</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Malaysia</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chemeClr val="bg1"/>
                      </a:solidFill>
                      <a:prstDash val="lgDash"/>
                      <a:round/>
                      <a:headEnd type="none" w="med" len="med"/>
                      <a:tailEnd type="none" w="med" len="med"/>
                    </a:lnT>
                    <a:lnB w="12700" cap="flat" cmpd="sng" algn="ctr">
                      <a:solidFill>
                        <a:srgbClr val="01669A"/>
                      </a:solidFill>
                      <a:prstDash val="lgDash"/>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461</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chemeClr val="bg1"/>
                      </a:solidFill>
                      <a:prstDash val="lgDash"/>
                      <a:round/>
                      <a:headEnd type="none" w="med" len="med"/>
                      <a:tailEnd type="none" w="med" len="med"/>
                    </a:lnT>
                    <a:lnB w="12700" cap="flat" cmpd="sng" algn="ctr">
                      <a:solidFill>
                        <a:srgbClr val="01669A"/>
                      </a:solidFill>
                      <a:prstDash val="lgDash"/>
                      <a:round/>
                      <a:headEnd type="none" w="med" len="med"/>
                      <a:tailEnd type="none" w="med" len="med"/>
                    </a:lnB>
                  </a:tcPr>
                </a:tc>
                <a:tc>
                  <a:txBody>
                    <a:bodyPr/>
                    <a:lstStyle/>
                    <a:p>
                      <a:pPr algn="l" fontAlgn="ctr"/>
                      <a:r>
                        <a:rPr lang="en-US" sz="1200" b="0" i="0" u="none" strike="noStrike" dirty="0">
                          <a:solidFill>
                            <a:schemeClr val="tx1"/>
                          </a:solidFill>
                          <a:effectLst/>
                          <a:latin typeface="+mn-lt"/>
                        </a:rPr>
                        <a:t>Ontario</a:t>
                      </a:r>
                      <a:r>
                        <a:rPr lang="en-US" sz="1200" b="0" i="0" u="none" strike="noStrike" baseline="0" dirty="0">
                          <a:solidFill>
                            <a:schemeClr val="tx1"/>
                          </a:solidFill>
                          <a:effectLst/>
                          <a:latin typeface="+mn-lt"/>
                        </a:rPr>
                        <a:t> </a:t>
                      </a:r>
                      <a:r>
                        <a:rPr lang="ka-GE" sz="1200" b="0" i="0" u="none" strike="noStrike" dirty="0">
                          <a:solidFill>
                            <a:schemeClr val="tx1"/>
                          </a:solidFill>
                          <a:effectLst/>
                          <a:latin typeface="+mn-lt"/>
                        </a:rPr>
                        <a:t>(</a:t>
                      </a:r>
                      <a:r>
                        <a:rPr lang="en-US" sz="1200" b="0" i="0" u="none" strike="noStrike" dirty="0">
                          <a:solidFill>
                            <a:schemeClr val="tx1"/>
                          </a:solidFill>
                          <a:effectLst/>
                          <a:latin typeface="+mn-lt"/>
                        </a:rPr>
                        <a:t>Canada</a:t>
                      </a:r>
                      <a:r>
                        <a:rPr lang="ka-GE" sz="1200" b="0" i="0" u="none" strike="noStrike" dirty="0">
                          <a:solidFill>
                            <a:schemeClr val="tx1"/>
                          </a:solidFill>
                          <a:effectLst/>
                          <a:latin typeface="+mn-lt"/>
                        </a:rPr>
                        <a:t>)</a:t>
                      </a: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530</a:t>
                      </a:r>
                    </a:p>
                  </a:txBody>
                  <a:tcPr marL="9525" marR="9525" marT="9525" marB="0" anchor="ctr"/>
                </a:tc>
                <a:extLst>
                  <a:ext uri="{0D108BD9-81ED-4DB2-BD59-A6C34878D82A}">
                    <a16:rowId xmlns:a16="http://schemas.microsoft.com/office/drawing/2014/main" val="1317750257"/>
                  </a:ext>
                </a:extLst>
              </a:tr>
              <a:tr h="262641">
                <a:tc>
                  <a:txBody>
                    <a:bodyPr/>
                    <a:lstStyle/>
                    <a:p>
                      <a:pPr algn="l" fontAlgn="ctr"/>
                      <a:r>
                        <a:rPr lang="en-US" sz="1200" b="0" i="0" u="none" strike="noStrike" dirty="0">
                          <a:solidFill>
                            <a:schemeClr val="tx1"/>
                          </a:solidFill>
                          <a:effectLst/>
                          <a:latin typeface="+mn-lt"/>
                        </a:rPr>
                        <a:t>Finland</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509</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Islamic</a:t>
                      </a:r>
                      <a:r>
                        <a:rPr lang="en-US" sz="1200" b="0" i="0" u="none" strike="noStrike" baseline="0" dirty="0">
                          <a:solidFill>
                            <a:schemeClr val="tx1"/>
                          </a:solidFill>
                          <a:effectLst/>
                          <a:latin typeface="+mn-lt"/>
                        </a:rPr>
                        <a:t> Republic of Iran</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lnT w="12700" cap="flat" cmpd="sng" algn="ctr">
                      <a:solidFill>
                        <a:srgbClr val="01669A"/>
                      </a:solidFill>
                      <a:prstDash val="lgDash"/>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446</a:t>
                      </a:r>
                    </a:p>
                  </a:txBody>
                  <a:tcPr marL="9525" marR="9525" marT="9525" marB="0" anchor="ctr">
                    <a:lnR w="12700" cap="flat" cmpd="sng" algn="ctr">
                      <a:solidFill>
                        <a:srgbClr val="0085C2"/>
                      </a:solidFill>
                      <a:prstDash val="solid"/>
                      <a:round/>
                      <a:headEnd type="none" w="med" len="med"/>
                      <a:tailEnd type="none" w="med" len="med"/>
                    </a:lnR>
                    <a:lnT w="12700" cap="flat" cmpd="sng" algn="ctr">
                      <a:solidFill>
                        <a:srgbClr val="01669A"/>
                      </a:solidFill>
                      <a:prstDash val="lgDash"/>
                      <a:round/>
                      <a:headEnd type="none" w="med" len="med"/>
                      <a:tailEnd type="none" w="med" len="med"/>
                    </a:lnT>
                  </a:tcPr>
                </a:tc>
                <a:tc>
                  <a:txBody>
                    <a:bodyPr/>
                    <a:lstStyle/>
                    <a:p>
                      <a:pPr algn="l" fontAlgn="ctr"/>
                      <a:r>
                        <a:rPr lang="en-US" sz="1200" b="0" i="0" u="none" strike="noStrike" dirty="0">
                          <a:solidFill>
                            <a:schemeClr val="tx1"/>
                          </a:solidFill>
                          <a:effectLst/>
                          <a:latin typeface="+mn-lt"/>
                        </a:rPr>
                        <a:t>West</a:t>
                      </a:r>
                      <a:r>
                        <a:rPr lang="en-US" sz="1200" b="0" i="0" u="none" strike="noStrike" baseline="0" dirty="0">
                          <a:solidFill>
                            <a:schemeClr val="tx1"/>
                          </a:solidFill>
                          <a:effectLst/>
                          <a:latin typeface="+mn-lt"/>
                        </a:rPr>
                        <a:t> Cape</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441</a:t>
                      </a:r>
                    </a:p>
                  </a:txBody>
                  <a:tcPr marL="9525" marR="9525" marT="9525" marB="0" anchor="ctr"/>
                </a:tc>
                <a:extLst>
                  <a:ext uri="{0D108BD9-81ED-4DB2-BD59-A6C34878D82A}">
                    <a16:rowId xmlns:a16="http://schemas.microsoft.com/office/drawing/2014/main" val="2607596761"/>
                  </a:ext>
                </a:extLst>
              </a:tr>
              <a:tr h="262641">
                <a:tc>
                  <a:txBody>
                    <a:bodyPr/>
                    <a:lstStyle/>
                    <a:p>
                      <a:pPr algn="l" fontAlgn="ctr"/>
                      <a:r>
                        <a:rPr lang="en-US" sz="1200" b="0" i="0" u="none" strike="noStrike" dirty="0">
                          <a:solidFill>
                            <a:schemeClr val="tx1"/>
                          </a:solidFill>
                          <a:effectLst/>
                          <a:latin typeface="+mn-lt"/>
                        </a:rPr>
                        <a:t>Norway</a:t>
                      </a:r>
                      <a:r>
                        <a:rPr lang="ka-GE" sz="1200" b="0" i="0" u="none" strike="noStrike" dirty="0">
                          <a:solidFill>
                            <a:schemeClr val="tx1"/>
                          </a:solidFill>
                          <a:effectLst/>
                          <a:latin typeface="+mn-lt"/>
                        </a:rPr>
                        <a:t> </a:t>
                      </a:r>
                    </a:p>
                  </a:txBody>
                  <a:tcPr marL="9525" marR="9525" marT="9525" marB="0" anchor="ctr"/>
                </a:tc>
                <a:tc>
                  <a:txBody>
                    <a:bodyPr/>
                    <a:lstStyle/>
                    <a:p>
                      <a:pPr algn="ctr" fontAlgn="ctr"/>
                      <a:r>
                        <a:rPr lang="ka-GE" sz="1200" b="0" i="0" u="none" strike="noStrike" dirty="0">
                          <a:solidFill>
                            <a:schemeClr val="tx1"/>
                          </a:solidFill>
                          <a:effectLst/>
                          <a:latin typeface="+mn-lt"/>
                        </a:rPr>
                        <a:t>503</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Qatar</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443</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Abu</a:t>
                      </a:r>
                      <a:r>
                        <a:rPr lang="en-US" sz="1200" b="0" i="0" u="none" strike="noStrike" baseline="0" dirty="0">
                          <a:solidFill>
                            <a:schemeClr val="tx1"/>
                          </a:solidFill>
                          <a:effectLst/>
                          <a:latin typeface="+mn-lt"/>
                        </a:rPr>
                        <a:t> Dhabi</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436</a:t>
                      </a:r>
                    </a:p>
                  </a:txBody>
                  <a:tcPr marL="9525" marR="9525" marT="9525" marB="0" anchor="ctr"/>
                </a:tc>
                <a:extLst>
                  <a:ext uri="{0D108BD9-81ED-4DB2-BD59-A6C34878D82A}">
                    <a16:rowId xmlns:a16="http://schemas.microsoft.com/office/drawing/2014/main" val="1536008051"/>
                  </a:ext>
                </a:extLst>
              </a:tr>
              <a:tr h="262641">
                <a:tc>
                  <a:txBody>
                    <a:bodyPr/>
                    <a:lstStyle/>
                    <a:p>
                      <a:pPr algn="l" fontAlgn="ctr"/>
                      <a:r>
                        <a:rPr lang="en-US" sz="1200" b="0" i="0" u="none" strike="noStrike" dirty="0">
                          <a:solidFill>
                            <a:schemeClr val="tx1"/>
                          </a:solidFill>
                          <a:effectLst/>
                          <a:latin typeface="+mn-lt"/>
                        </a:rPr>
                        <a:t>Sweden</a:t>
                      </a:r>
                      <a:endParaRPr lang="ka-GE" sz="1200" b="0" i="0" u="none" strike="noStrike" dirty="0">
                        <a:solidFill>
                          <a:schemeClr val="tx1"/>
                        </a:solidFill>
                        <a:effectLst/>
                        <a:latin typeface="+mn-lt"/>
                      </a:endParaRPr>
                    </a:p>
                  </a:txBody>
                  <a:tcPr marL="9525" marR="9525" marT="9525" marB="0" anchor="ctr"/>
                </a:tc>
                <a:tc>
                  <a:txBody>
                    <a:bodyPr/>
                    <a:lstStyle/>
                    <a:p>
                      <a:pPr algn="ctr" fontAlgn="ctr"/>
                      <a:r>
                        <a:rPr lang="ka-GE" sz="1200" b="0" i="0" u="none" strike="noStrike" dirty="0">
                          <a:solidFill>
                            <a:schemeClr val="tx1"/>
                          </a:solidFill>
                          <a:effectLst/>
                          <a:latin typeface="+mn-lt"/>
                        </a:rPr>
                        <a:t>503</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Chile</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441</a:t>
                      </a:r>
                    </a:p>
                  </a:txBody>
                  <a:tcPr marL="9525" marR="9525" marT="9525" marB="0" anchor="ctr">
                    <a:lnR w="12700" cap="flat" cmpd="sng" algn="ctr">
                      <a:solidFill>
                        <a:srgbClr val="0085C2"/>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Gauteng</a:t>
                      </a:r>
                      <a:endParaRPr lang="ka-GE" sz="1200" b="0" i="0" u="none" strike="noStrike" dirty="0">
                        <a:solidFill>
                          <a:schemeClr val="tx1"/>
                        </a:solidFill>
                        <a:effectLst/>
                        <a:latin typeface="+mn-lt"/>
                      </a:endParaRPr>
                    </a:p>
                  </a:txBody>
                  <a:tcPr marL="9525" marR="9525" marT="9525" marB="0" anchor="ctr">
                    <a:lnL w="12700" cap="flat" cmpd="sng" algn="ctr">
                      <a:solidFill>
                        <a:srgbClr val="0085C2"/>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421</a:t>
                      </a:r>
                    </a:p>
                  </a:txBody>
                  <a:tcPr marL="9525" marR="9525" marT="9525" marB="0" anchor="ctr"/>
                </a:tc>
                <a:extLst>
                  <a:ext uri="{0D108BD9-81ED-4DB2-BD59-A6C34878D82A}">
                    <a16:rowId xmlns:a16="http://schemas.microsoft.com/office/drawing/2014/main" val="2831891377"/>
                  </a:ext>
                </a:extLst>
              </a:tr>
            </a:tbl>
          </a:graphicData>
        </a:graphic>
      </p:graphicFrame>
    </p:spTree>
    <p:extLst>
      <p:ext uri="{BB962C8B-B14F-4D97-AF65-F5344CB8AC3E}">
        <p14:creationId xmlns:p14="http://schemas.microsoft.com/office/powerpoint/2010/main" val="940894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B810CD9-CB95-499C-BF2C-6CB8138E0E4B}"/>
              </a:ext>
            </a:extLst>
          </p:cNvPr>
          <p:cNvSpPr txBox="1">
            <a:spLocks/>
          </p:cNvSpPr>
          <p:nvPr/>
        </p:nvSpPr>
        <p:spPr>
          <a:xfrm>
            <a:off x="671668" y="221942"/>
            <a:ext cx="10848663" cy="58782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sz="2800" b="1" dirty="0">
                <a:solidFill>
                  <a:srgbClr val="0085C2"/>
                </a:solidFill>
                <a:latin typeface="Calibri" panose="020F0502020204030204" pitchFamily="34" charset="0"/>
                <a:cs typeface="Calibri" panose="020F0502020204030204" pitchFamily="34" charset="0"/>
              </a:rPr>
              <a:t>TIMSS 2019: Achievement Dynamics in Mathematics</a:t>
            </a:r>
          </a:p>
        </p:txBody>
      </p:sp>
      <p:pic>
        <p:nvPicPr>
          <p:cNvPr id="8" name="Picture 7">
            <a:extLst>
              <a:ext uri="{FF2B5EF4-FFF2-40B4-BE49-F238E27FC236}">
                <a16:creationId xmlns:a16="http://schemas.microsoft.com/office/drawing/2014/main" id="{2AFFDD31-1072-4C57-AEAC-C74C4A24B9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10689" y="2699698"/>
            <a:ext cx="3740728" cy="3936360"/>
          </a:xfrm>
          <a:prstGeom prst="rect">
            <a:avLst/>
          </a:prstGeom>
          <a:noFill/>
          <a:ln>
            <a:noFill/>
          </a:ln>
        </p:spPr>
      </p:pic>
      <p:pic>
        <p:nvPicPr>
          <p:cNvPr id="9" name="Picture 8">
            <a:extLst>
              <a:ext uri="{FF2B5EF4-FFF2-40B4-BE49-F238E27FC236}">
                <a16:creationId xmlns:a16="http://schemas.microsoft.com/office/drawing/2014/main" id="{593B17E2-E745-4282-951E-1197E9F980C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656944" y="2469450"/>
            <a:ext cx="3565237" cy="3963299"/>
          </a:xfrm>
          <a:prstGeom prst="rect">
            <a:avLst/>
          </a:prstGeom>
          <a:noFill/>
          <a:ln>
            <a:noFill/>
          </a:ln>
        </p:spPr>
      </p:pic>
      <p:sp>
        <p:nvSpPr>
          <p:cNvPr id="10" name="TextBox 9">
            <a:extLst>
              <a:ext uri="{FF2B5EF4-FFF2-40B4-BE49-F238E27FC236}">
                <a16:creationId xmlns:a16="http://schemas.microsoft.com/office/drawing/2014/main" id="{E96553B2-162A-41B9-BD46-4264929878B6}"/>
              </a:ext>
            </a:extLst>
          </p:cNvPr>
          <p:cNvSpPr txBox="1"/>
          <p:nvPr/>
        </p:nvSpPr>
        <p:spPr>
          <a:xfrm>
            <a:off x="853070" y="991360"/>
            <a:ext cx="10485858" cy="1015663"/>
          </a:xfrm>
          <a:prstGeom prst="rect">
            <a:avLst/>
          </a:prstGeom>
          <a:noFill/>
        </p:spPr>
        <p:txBody>
          <a:bodyPr wrap="square" rtlCol="0">
            <a:spAutoFit/>
          </a:bodyPr>
          <a:lstStyle/>
          <a:p>
            <a:pPr algn="just"/>
            <a:r>
              <a:rPr lang="en-US" sz="2000" dirty="0">
                <a:solidFill>
                  <a:srgbClr val="01669A"/>
                </a:solidFill>
                <a:latin typeface="Calibri" panose="020F0502020204030204" pitchFamily="34" charset="0"/>
                <a:cs typeface="Calibri" panose="020F0502020204030204" pitchFamily="34" charset="0"/>
              </a:rPr>
              <a:t>In the 2019 cycle, the achievements of fourth-graders in Georgia have improved statistically. Georgia is also among the five countries that have increased the level of achievement the most compared to the 2015 cycle. The growth trend is maintained in the eighth grade results as well.</a:t>
            </a:r>
            <a:endParaRPr lang="ka-GE" sz="2000" dirty="0">
              <a:solidFill>
                <a:srgbClr val="01669A"/>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90E579B7-322B-482B-A208-9D167B1A5B95}"/>
              </a:ext>
            </a:extLst>
          </p:cNvPr>
          <p:cNvSpPr txBox="1"/>
          <p:nvPr/>
        </p:nvSpPr>
        <p:spPr>
          <a:xfrm>
            <a:off x="8089091" y="2469450"/>
            <a:ext cx="3049966" cy="369332"/>
          </a:xfrm>
          <a:prstGeom prst="rect">
            <a:avLst/>
          </a:prstGeom>
          <a:solidFill>
            <a:srgbClr val="01669A"/>
          </a:solidFill>
        </p:spPr>
        <p:txBody>
          <a:bodyPr wrap="square" rtlCol="0">
            <a:spAutoFit/>
          </a:bodyPr>
          <a:lstStyle/>
          <a:p>
            <a:pPr algn="ctr"/>
            <a:r>
              <a:rPr lang="en-US" b="1" dirty="0">
                <a:solidFill>
                  <a:schemeClr val="bg1"/>
                </a:solidFill>
              </a:rPr>
              <a:t>Grade 8</a:t>
            </a:r>
            <a:endParaRPr lang="ka-GE" b="1" dirty="0">
              <a:solidFill>
                <a:schemeClr val="bg1"/>
              </a:solidFill>
            </a:endParaRPr>
          </a:p>
        </p:txBody>
      </p:sp>
      <p:sp>
        <p:nvSpPr>
          <p:cNvPr id="7" name="TextBox 6">
            <a:extLst>
              <a:ext uri="{FF2B5EF4-FFF2-40B4-BE49-F238E27FC236}">
                <a16:creationId xmlns:a16="http://schemas.microsoft.com/office/drawing/2014/main" id="{1B991AE6-F239-40FB-8A34-6A8B24CDE463}"/>
              </a:ext>
            </a:extLst>
          </p:cNvPr>
          <p:cNvSpPr txBox="1"/>
          <p:nvPr/>
        </p:nvSpPr>
        <p:spPr>
          <a:xfrm>
            <a:off x="3669491" y="2699698"/>
            <a:ext cx="3049966" cy="369332"/>
          </a:xfrm>
          <a:prstGeom prst="rect">
            <a:avLst/>
          </a:prstGeom>
          <a:solidFill>
            <a:srgbClr val="0085C2"/>
          </a:solidFill>
        </p:spPr>
        <p:txBody>
          <a:bodyPr wrap="square" rtlCol="0">
            <a:spAutoFit/>
          </a:bodyPr>
          <a:lstStyle/>
          <a:p>
            <a:pPr algn="ctr"/>
            <a:r>
              <a:rPr lang="en-US" b="1" dirty="0">
                <a:solidFill>
                  <a:schemeClr val="bg1"/>
                </a:solidFill>
              </a:rPr>
              <a:t>Grade 4</a:t>
            </a:r>
            <a:endParaRPr lang="ka-GE" b="1" dirty="0">
              <a:solidFill>
                <a:schemeClr val="bg1"/>
              </a:solidFill>
            </a:endParaRPr>
          </a:p>
        </p:txBody>
      </p:sp>
    </p:spTree>
    <p:extLst>
      <p:ext uri="{BB962C8B-B14F-4D97-AF65-F5344CB8AC3E}">
        <p14:creationId xmlns:p14="http://schemas.microsoft.com/office/powerpoint/2010/main" val="3377820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931" y="193963"/>
            <a:ext cx="11230841" cy="681249"/>
          </a:xfrm>
        </p:spPr>
        <p:txBody>
          <a:bodyPr>
            <a:normAutofit/>
          </a:bodyPr>
          <a:lstStyle/>
          <a:p>
            <a:pPr algn="ctr"/>
            <a:r>
              <a:rPr lang="en-US" sz="2800" b="1" dirty="0">
                <a:solidFill>
                  <a:srgbClr val="339966"/>
                </a:solidFill>
                <a:latin typeface="Calibri" panose="020F0502020204030204" pitchFamily="34" charset="0"/>
                <a:cs typeface="Calibri" panose="020F0502020204030204" pitchFamily="34" charset="0"/>
              </a:rPr>
              <a:t>TIMSS 2019: Achievement in Science Grade 4</a:t>
            </a:r>
          </a:p>
        </p:txBody>
      </p:sp>
      <p:graphicFrame>
        <p:nvGraphicFramePr>
          <p:cNvPr id="3" name="Table 2">
            <a:extLst>
              <a:ext uri="{FF2B5EF4-FFF2-40B4-BE49-F238E27FC236}">
                <a16:creationId xmlns:a16="http://schemas.microsoft.com/office/drawing/2014/main" id="{23EC3CF5-6DAE-4953-9480-57551263FB2F}"/>
              </a:ext>
            </a:extLst>
          </p:cNvPr>
          <p:cNvGraphicFramePr>
            <a:graphicFrameLocks noGrp="1"/>
          </p:cNvGraphicFramePr>
          <p:nvPr>
            <p:extLst>
              <p:ext uri="{D42A27DB-BD31-4B8C-83A1-F6EECF244321}">
                <p14:modId xmlns:p14="http://schemas.microsoft.com/office/powerpoint/2010/main" val="2268839346"/>
              </p:ext>
            </p:extLst>
          </p:nvPr>
        </p:nvGraphicFramePr>
        <p:xfrm>
          <a:off x="982552" y="1189376"/>
          <a:ext cx="10515600" cy="5081282"/>
        </p:xfrm>
        <a:graphic>
          <a:graphicData uri="http://schemas.openxmlformats.org/drawingml/2006/table">
            <a:tbl>
              <a:tblPr firstRow="1" bandRow="1">
                <a:tableStyleId>{2D5ABB26-0587-4C30-8999-92F81FD0307C}</a:tableStyleId>
              </a:tblPr>
              <a:tblGrid>
                <a:gridCol w="2462106">
                  <a:extLst>
                    <a:ext uri="{9D8B030D-6E8A-4147-A177-3AD203B41FA5}">
                      <a16:colId xmlns:a16="http://schemas.microsoft.com/office/drawing/2014/main" val="4092574533"/>
                    </a:ext>
                  </a:extLst>
                </a:gridCol>
                <a:gridCol w="1043094">
                  <a:extLst>
                    <a:ext uri="{9D8B030D-6E8A-4147-A177-3AD203B41FA5}">
                      <a16:colId xmlns:a16="http://schemas.microsoft.com/office/drawing/2014/main" val="3234541557"/>
                    </a:ext>
                  </a:extLst>
                </a:gridCol>
                <a:gridCol w="2476719">
                  <a:extLst>
                    <a:ext uri="{9D8B030D-6E8A-4147-A177-3AD203B41FA5}">
                      <a16:colId xmlns:a16="http://schemas.microsoft.com/office/drawing/2014/main" val="265789631"/>
                    </a:ext>
                  </a:extLst>
                </a:gridCol>
                <a:gridCol w="1028481">
                  <a:extLst>
                    <a:ext uri="{9D8B030D-6E8A-4147-A177-3AD203B41FA5}">
                      <a16:colId xmlns:a16="http://schemas.microsoft.com/office/drawing/2014/main" val="2727524921"/>
                    </a:ext>
                  </a:extLst>
                </a:gridCol>
                <a:gridCol w="2491333">
                  <a:extLst>
                    <a:ext uri="{9D8B030D-6E8A-4147-A177-3AD203B41FA5}">
                      <a16:colId xmlns:a16="http://schemas.microsoft.com/office/drawing/2014/main" val="2842441717"/>
                    </a:ext>
                  </a:extLst>
                </a:gridCol>
                <a:gridCol w="1013867">
                  <a:extLst>
                    <a:ext uri="{9D8B030D-6E8A-4147-A177-3AD203B41FA5}">
                      <a16:colId xmlns:a16="http://schemas.microsoft.com/office/drawing/2014/main" val="2961925099"/>
                    </a:ext>
                  </a:extLst>
                </a:gridCol>
              </a:tblGrid>
              <a:tr h="219191">
                <a:tc>
                  <a:txBody>
                    <a:bodyPr/>
                    <a:lstStyle/>
                    <a:p>
                      <a:pPr algn="ctr"/>
                      <a:r>
                        <a:rPr lang="en-US" sz="1100" b="1" dirty="0">
                          <a:solidFill>
                            <a:schemeClr val="tx1"/>
                          </a:solidFill>
                        </a:rPr>
                        <a:t>Country</a:t>
                      </a:r>
                      <a:endParaRPr lang="ka-GE" sz="1100" b="1" dirty="0">
                        <a:solidFill>
                          <a:schemeClr val="tx1"/>
                        </a:solidFill>
                      </a:endParaRPr>
                    </a:p>
                  </a:txBody>
                  <a:tcPr>
                    <a:lnB w="12700" cap="flat" cmpd="sng" algn="ctr">
                      <a:solidFill>
                        <a:srgbClr val="339966"/>
                      </a:solidFill>
                      <a:prstDash val="solid"/>
                      <a:round/>
                      <a:headEnd type="none" w="med" len="med"/>
                      <a:tailEnd type="none" w="med" len="med"/>
                    </a:lnB>
                  </a:tcPr>
                </a:tc>
                <a:tc>
                  <a:txBody>
                    <a:bodyPr/>
                    <a:lstStyle/>
                    <a:p>
                      <a:pPr algn="ctr"/>
                      <a:r>
                        <a:rPr lang="en-US" sz="1100" b="1" dirty="0">
                          <a:solidFill>
                            <a:schemeClr val="tx1"/>
                          </a:solidFill>
                        </a:rPr>
                        <a:t>Achievement</a:t>
                      </a:r>
                      <a:endParaRPr lang="ka-GE" sz="1100" b="1" dirty="0">
                        <a:solidFill>
                          <a:schemeClr val="tx1"/>
                        </a:solidFill>
                      </a:endParaRPr>
                    </a:p>
                  </a:txBody>
                  <a:tcPr>
                    <a:lnB w="12700" cap="flat" cmpd="sng" algn="ctr">
                      <a:solidFill>
                        <a:srgbClr val="339966"/>
                      </a:solidFill>
                      <a:prstDash val="solid"/>
                      <a:round/>
                      <a:headEnd type="none" w="med" len="med"/>
                      <a:tailEnd type="none" w="med" len="med"/>
                    </a:lnB>
                  </a:tcPr>
                </a:tc>
                <a:tc>
                  <a:txBody>
                    <a:bodyPr/>
                    <a:lstStyle/>
                    <a:p>
                      <a:pPr algn="ctr"/>
                      <a:r>
                        <a:rPr lang="en-US" sz="1100" b="1" dirty="0">
                          <a:solidFill>
                            <a:schemeClr val="tx1"/>
                          </a:solidFill>
                        </a:rPr>
                        <a:t>Country</a:t>
                      </a:r>
                      <a:endParaRPr lang="ka-GE" sz="1100" b="1" dirty="0">
                        <a:solidFill>
                          <a:schemeClr val="tx1"/>
                        </a:solidFill>
                      </a:endParaRPr>
                    </a:p>
                  </a:txBody>
                  <a:tcPr>
                    <a:lnB w="12700" cap="flat" cmpd="sng" algn="ctr">
                      <a:solidFill>
                        <a:srgbClr val="339966"/>
                      </a:solidFill>
                      <a:prstDash val="solid"/>
                      <a:round/>
                      <a:headEnd type="none" w="med" len="med"/>
                      <a:tailEnd type="none" w="med" len="med"/>
                    </a:lnB>
                  </a:tcPr>
                </a:tc>
                <a:tc>
                  <a:txBody>
                    <a:bodyPr/>
                    <a:lstStyle/>
                    <a:p>
                      <a:pPr algn="ctr"/>
                      <a:r>
                        <a:rPr lang="en-US" sz="1100" b="1" dirty="0">
                          <a:solidFill>
                            <a:schemeClr val="tx1"/>
                          </a:solidFill>
                        </a:rPr>
                        <a:t>Achievement</a:t>
                      </a:r>
                      <a:endParaRPr lang="ka-GE" sz="1100" b="1" dirty="0">
                        <a:solidFill>
                          <a:schemeClr val="tx1"/>
                        </a:solidFill>
                      </a:endParaRPr>
                    </a:p>
                  </a:txBody>
                  <a:tcPr>
                    <a:lnB w="12700" cap="flat" cmpd="sng" algn="ctr">
                      <a:solidFill>
                        <a:srgbClr val="339966"/>
                      </a:solidFill>
                      <a:prstDash val="solid"/>
                      <a:round/>
                      <a:headEnd type="none" w="med" len="med"/>
                      <a:tailEnd type="none" w="med" len="med"/>
                    </a:lnB>
                  </a:tcPr>
                </a:tc>
                <a:tc>
                  <a:txBody>
                    <a:bodyPr/>
                    <a:lstStyle/>
                    <a:p>
                      <a:pPr algn="ctr"/>
                      <a:r>
                        <a:rPr lang="en-US" sz="1100" b="1" dirty="0">
                          <a:solidFill>
                            <a:schemeClr val="tx1"/>
                          </a:solidFill>
                        </a:rPr>
                        <a:t>Country</a:t>
                      </a:r>
                      <a:endParaRPr lang="ka-GE" sz="1100" b="1" dirty="0">
                        <a:solidFill>
                          <a:schemeClr val="tx1"/>
                        </a:solidFill>
                      </a:endParaRPr>
                    </a:p>
                  </a:txBody>
                  <a:tcPr>
                    <a:lnB w="12700" cap="flat" cmpd="sng" algn="ctr">
                      <a:solidFill>
                        <a:srgbClr val="339966"/>
                      </a:solidFill>
                      <a:prstDash val="lgDash"/>
                      <a:round/>
                      <a:headEnd type="none" w="med" len="med"/>
                      <a:tailEnd type="none" w="med" len="med"/>
                    </a:lnB>
                  </a:tcPr>
                </a:tc>
                <a:tc>
                  <a:txBody>
                    <a:bodyPr/>
                    <a:lstStyle/>
                    <a:p>
                      <a:pPr algn="ctr"/>
                      <a:r>
                        <a:rPr lang="en-US" sz="1100" b="1" dirty="0">
                          <a:solidFill>
                            <a:schemeClr val="tx1"/>
                          </a:solidFill>
                        </a:rPr>
                        <a:t>Achievement</a:t>
                      </a:r>
                      <a:endParaRPr lang="ka-GE" sz="1100" b="1" dirty="0">
                        <a:solidFill>
                          <a:schemeClr val="tx1"/>
                        </a:solidFill>
                      </a:endParaRPr>
                    </a:p>
                  </a:txBody>
                  <a:tcPr>
                    <a:lnB w="12700" cap="flat" cmpd="sng" algn="ctr">
                      <a:solidFill>
                        <a:srgbClr val="339966"/>
                      </a:solidFill>
                      <a:prstDash val="lgDash"/>
                      <a:round/>
                      <a:headEnd type="none" w="med" len="med"/>
                      <a:tailEnd type="none" w="med" len="med"/>
                    </a:lnB>
                  </a:tcPr>
                </a:tc>
                <a:extLst>
                  <a:ext uri="{0D108BD9-81ED-4DB2-BD59-A6C34878D82A}">
                    <a16:rowId xmlns:a16="http://schemas.microsoft.com/office/drawing/2014/main" val="1254810661"/>
                  </a:ext>
                </a:extLst>
              </a:tr>
              <a:tr h="219191">
                <a:tc>
                  <a:txBody>
                    <a:bodyPr/>
                    <a:lstStyle/>
                    <a:p>
                      <a:pPr algn="l" fontAlgn="ctr"/>
                      <a:r>
                        <a:rPr lang="en-US" sz="1200" b="0" i="0" u="none" strike="noStrike" dirty="0">
                          <a:solidFill>
                            <a:schemeClr val="tx1"/>
                          </a:solidFill>
                          <a:effectLst/>
                          <a:latin typeface="+mn-lt"/>
                        </a:rPr>
                        <a:t>Singapore</a:t>
                      </a:r>
                      <a:endParaRPr lang="ka-GE" sz="1200" b="0" i="0" u="none" strike="noStrike" dirty="0">
                        <a:solidFill>
                          <a:schemeClr val="tx1"/>
                        </a:solidFill>
                        <a:effectLst/>
                        <a:latin typeface="+mn-lt"/>
                      </a:endParaRPr>
                    </a:p>
                  </a:txBody>
                  <a:tcPr marL="9525" marR="9525" marT="9525" marB="0" anchor="ctr">
                    <a:lnT w="12700" cap="flat" cmpd="sng" algn="ctr">
                      <a:solidFill>
                        <a:srgbClr val="339966"/>
                      </a:solidFill>
                      <a:prstDash val="solid"/>
                      <a:round/>
                      <a:headEnd type="none" w="med" len="med"/>
                      <a:tailEnd type="none" w="med" len="med"/>
                    </a:lnT>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595</a:t>
                      </a:r>
                    </a:p>
                  </a:txBody>
                  <a:tcPr marL="9525" marR="9525" marT="9525" marB="0" anchor="ctr">
                    <a:lnR w="12700" cap="flat" cmpd="sng" algn="ctr">
                      <a:solidFill>
                        <a:srgbClr val="339966"/>
                      </a:solidFill>
                      <a:prstDash val="solid"/>
                      <a:round/>
                      <a:headEnd type="none" w="med" len="med"/>
                      <a:tailEnd type="none" w="med" len="med"/>
                    </a:lnR>
                    <a:lnT w="12700" cap="flat" cmpd="sng" algn="ctr">
                      <a:solidFill>
                        <a:srgbClr val="339966"/>
                      </a:solidFill>
                      <a:prstDash val="solid"/>
                      <a:round/>
                      <a:headEnd type="none" w="med" len="med"/>
                      <a:tailEnd type="none" w="med" len="med"/>
                    </a:lnT>
                  </a:tcPr>
                </a:tc>
                <a:tc>
                  <a:txBody>
                    <a:bodyPr/>
                    <a:lstStyle/>
                    <a:p>
                      <a:pPr algn="l" fontAlgn="ctr"/>
                      <a:r>
                        <a:rPr lang="en-US" sz="1200" b="0" i="0" u="none" strike="noStrike" dirty="0">
                          <a:solidFill>
                            <a:schemeClr val="tx1"/>
                          </a:solidFill>
                          <a:effectLst/>
                          <a:latin typeface="+mn-lt"/>
                        </a:rPr>
                        <a:t>Austria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solid"/>
                      <a:round/>
                      <a:headEnd type="none" w="med" len="med"/>
                      <a:tailEnd type="none" w="med" len="med"/>
                    </a:lnT>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522</a:t>
                      </a:r>
                    </a:p>
                  </a:txBody>
                  <a:tcPr marL="9525" marR="9525" marT="9525" marB="0" anchor="ctr">
                    <a:lnR w="12700" cap="flat" cmpd="sng" algn="ctr">
                      <a:solidFill>
                        <a:srgbClr val="339966"/>
                      </a:solidFill>
                      <a:prstDash val="solid"/>
                      <a:round/>
                      <a:headEnd type="none" w="med" len="med"/>
                      <a:tailEnd type="none" w="med" len="med"/>
                    </a:lnR>
                    <a:lnT w="12700" cap="flat" cmpd="sng" algn="ctr">
                      <a:solidFill>
                        <a:srgbClr val="339966"/>
                      </a:solidFill>
                      <a:prstDash val="solid"/>
                      <a:round/>
                      <a:headEnd type="none" w="med" len="med"/>
                      <a:tailEnd type="none" w="med" len="med"/>
                    </a:lnT>
                  </a:tcPr>
                </a:tc>
                <a:tc>
                  <a:txBody>
                    <a:bodyPr/>
                    <a:lstStyle/>
                    <a:p>
                      <a:pPr algn="l" fontAlgn="ctr"/>
                      <a:r>
                        <a:rPr lang="en-US" sz="1200" b="0" i="0" u="none" strike="noStrike" dirty="0">
                          <a:solidFill>
                            <a:schemeClr val="tx1"/>
                          </a:solidFill>
                          <a:effectLst/>
                          <a:latin typeface="+mn-lt"/>
                        </a:rPr>
                        <a:t>Bosnia</a:t>
                      </a:r>
                      <a:r>
                        <a:rPr lang="en-US" sz="1200" b="0" i="0" u="none" strike="noStrike" baseline="0" dirty="0">
                          <a:solidFill>
                            <a:schemeClr val="tx1"/>
                          </a:solidFill>
                          <a:effectLst/>
                          <a:latin typeface="+mn-lt"/>
                        </a:rPr>
                        <a:t> and Herzegovina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459</a:t>
                      </a:r>
                    </a:p>
                  </a:txBody>
                  <a:tcPr marL="9525" marR="9525" marT="9525" marB="0" anchor="ctr">
                    <a:lnT w="12700" cap="flat" cmpd="sng" algn="ctr">
                      <a:solidFill>
                        <a:srgbClr val="339966"/>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extLst>
                  <a:ext uri="{0D108BD9-81ED-4DB2-BD59-A6C34878D82A}">
                    <a16:rowId xmlns:a16="http://schemas.microsoft.com/office/drawing/2014/main" val="4066156627"/>
                  </a:ext>
                </a:extLst>
              </a:tr>
              <a:tr h="219191">
                <a:tc>
                  <a:txBody>
                    <a:bodyPr/>
                    <a:lstStyle/>
                    <a:p>
                      <a:pPr algn="l" fontAlgn="ctr"/>
                      <a:r>
                        <a:rPr lang="en-US" sz="1200" b="0" i="0" u="none" strike="noStrike" dirty="0">
                          <a:solidFill>
                            <a:schemeClr val="tx1"/>
                          </a:solidFill>
                          <a:effectLst/>
                          <a:latin typeface="+mn-lt"/>
                        </a:rPr>
                        <a:t>South</a:t>
                      </a:r>
                      <a:r>
                        <a:rPr lang="en-US" sz="1200" b="0" i="0" u="none" strike="noStrike" baseline="0" dirty="0">
                          <a:solidFill>
                            <a:schemeClr val="tx1"/>
                          </a:solidFill>
                          <a:effectLst/>
                          <a:latin typeface="+mn-lt"/>
                        </a:rPr>
                        <a:t> Korea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588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Bulgaria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521</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1" i="0" u="none" strike="noStrike" dirty="0">
                          <a:solidFill>
                            <a:srgbClr val="C00000"/>
                          </a:solidFill>
                          <a:effectLst/>
                          <a:latin typeface="+mn-lt"/>
                        </a:rPr>
                        <a:t>Georgia</a:t>
                      </a:r>
                      <a:endParaRPr lang="ka-GE" sz="1200" b="1" i="0" u="none" strike="noStrike" dirty="0">
                        <a:solidFill>
                          <a:srgbClr val="C00000"/>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chemeClr val="bg1"/>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marL="0" algn="ctr" defTabSz="914400" rtl="0" eaLnBrk="1" fontAlgn="ctr" latinLnBrk="0" hangingPunct="1"/>
                      <a:r>
                        <a:rPr lang="ka-GE" sz="1200" b="1" u="none" strike="noStrike" kern="1200" dirty="0">
                          <a:solidFill>
                            <a:srgbClr val="C00000"/>
                          </a:solidFill>
                          <a:effectLst/>
                          <a:latin typeface="+mn-lt"/>
                          <a:ea typeface="+mn-ea"/>
                          <a:cs typeface="+mn-cs"/>
                        </a:rPr>
                        <a:t>454</a:t>
                      </a:r>
                    </a:p>
                  </a:txBody>
                  <a:tcPr marL="9525" marR="9525" marT="9525" marB="0" anchor="ctr">
                    <a:lnT w="12700" cap="flat" cmpd="sng" algn="ctr">
                      <a:solidFill>
                        <a:schemeClr val="bg1"/>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extLst>
                  <a:ext uri="{0D108BD9-81ED-4DB2-BD59-A6C34878D82A}">
                    <a16:rowId xmlns:a16="http://schemas.microsoft.com/office/drawing/2014/main" val="1858342652"/>
                  </a:ext>
                </a:extLst>
              </a:tr>
              <a:tr h="219191">
                <a:tc>
                  <a:txBody>
                    <a:bodyPr/>
                    <a:lstStyle/>
                    <a:p>
                      <a:pPr algn="l" fontAlgn="ctr"/>
                      <a:r>
                        <a:rPr lang="en-US" sz="1200" b="0" i="0" u="none" strike="noStrike" dirty="0">
                          <a:solidFill>
                            <a:schemeClr val="tx1"/>
                          </a:solidFill>
                          <a:effectLst/>
                          <a:latin typeface="+mn-lt"/>
                        </a:rPr>
                        <a:t>Russia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567</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Slovakia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521</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Montenegro</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chemeClr val="bg1"/>
                      </a:solidFill>
                      <a:prstDash val="lgDash"/>
                      <a:round/>
                      <a:headEnd type="none" w="med" len="med"/>
                      <a:tailEnd type="none" w="med" len="med"/>
                    </a:lnT>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453</a:t>
                      </a:r>
                    </a:p>
                  </a:txBody>
                  <a:tcPr marL="9525" marR="9525" marT="9525" marB="0" anchor="ctr">
                    <a:lnT w="12700" cap="flat" cmpd="sng" algn="ctr">
                      <a:solidFill>
                        <a:schemeClr val="bg1"/>
                      </a:solidFill>
                      <a:prstDash val="lgDash"/>
                      <a:round/>
                      <a:headEnd type="none" w="med" len="med"/>
                      <a:tailEnd type="none" w="med" len="med"/>
                    </a:lnT>
                  </a:tcPr>
                </a:tc>
                <a:extLst>
                  <a:ext uri="{0D108BD9-81ED-4DB2-BD59-A6C34878D82A}">
                    <a16:rowId xmlns:a16="http://schemas.microsoft.com/office/drawing/2014/main" val="1528357338"/>
                  </a:ext>
                </a:extLst>
              </a:tr>
              <a:tr h="219191">
                <a:tc>
                  <a:txBody>
                    <a:bodyPr/>
                    <a:lstStyle/>
                    <a:p>
                      <a:pPr algn="l" fontAlgn="ctr"/>
                      <a:r>
                        <a:rPr lang="en-US" sz="1200" b="0" i="0" u="none" strike="noStrike" dirty="0">
                          <a:solidFill>
                            <a:schemeClr val="tx1"/>
                          </a:solidFill>
                          <a:effectLst/>
                          <a:latin typeface="+mn-lt"/>
                        </a:rPr>
                        <a:t>Japan</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562</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Northern</a:t>
                      </a:r>
                      <a:r>
                        <a:rPr lang="en-US" sz="1200" b="0" i="0" u="none" strike="noStrike" baseline="0" dirty="0">
                          <a:solidFill>
                            <a:schemeClr val="tx1"/>
                          </a:solidFill>
                          <a:effectLst/>
                          <a:latin typeface="+mn-lt"/>
                        </a:rPr>
                        <a:t> Ireland</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ka-GE" sz="1200" b="0" i="0" u="none" strike="noStrike" dirty="0">
                          <a:solidFill>
                            <a:schemeClr val="tx1"/>
                          </a:solidFill>
                          <a:effectLst/>
                          <a:latin typeface="+mn-lt"/>
                        </a:rPr>
                        <a:t> </a:t>
                      </a:r>
                      <a:r>
                        <a:rPr lang="en-US" sz="1200" b="0" i="0" u="none" strike="noStrike" dirty="0">
                          <a:solidFill>
                            <a:schemeClr val="tx1"/>
                          </a:solidFill>
                          <a:effectLst/>
                          <a:latin typeface="+mn-lt"/>
                        </a:rPr>
                        <a:t>Qatar</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B w="12700" cap="flat" cmpd="sng" algn="ctr">
                      <a:solidFill>
                        <a:srgbClr val="339966"/>
                      </a:solidFill>
                      <a:prstDash val="lgDash"/>
                      <a:round/>
                      <a:headEnd type="none" w="med" len="med"/>
                      <a:tailEnd type="none" w="med" len="med"/>
                    </a:lnB>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449</a:t>
                      </a:r>
                    </a:p>
                  </a:txBody>
                  <a:tcPr marL="9525" marR="9525" marT="9525" marB="0" anchor="ctr">
                    <a:lnB w="12700" cap="flat" cmpd="sng" algn="ctr">
                      <a:solidFill>
                        <a:srgbClr val="339966"/>
                      </a:solidFill>
                      <a:prstDash val="lgDash"/>
                      <a:round/>
                      <a:headEnd type="none" w="med" len="med"/>
                      <a:tailEnd type="none" w="med" len="med"/>
                    </a:lnB>
                  </a:tcPr>
                </a:tc>
                <a:extLst>
                  <a:ext uri="{0D108BD9-81ED-4DB2-BD59-A6C34878D82A}">
                    <a16:rowId xmlns:a16="http://schemas.microsoft.com/office/drawing/2014/main" val="806990377"/>
                  </a:ext>
                </a:extLst>
              </a:tr>
              <a:tr h="219191">
                <a:tc>
                  <a:txBody>
                    <a:bodyPr/>
                    <a:lstStyle/>
                    <a:p>
                      <a:pPr algn="l" fontAlgn="ctr"/>
                      <a:r>
                        <a:rPr lang="en-US" sz="1200" b="0" i="0" u="none" strike="noStrike" dirty="0">
                          <a:solidFill>
                            <a:schemeClr val="tx1"/>
                          </a:solidFill>
                          <a:effectLst/>
                          <a:latin typeface="+mn-lt"/>
                        </a:rPr>
                        <a:t>Taiwan</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558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Netherlands</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Islamic</a:t>
                      </a:r>
                      <a:r>
                        <a:rPr lang="en-US" sz="1200" b="0" i="0" u="none" strike="noStrike" baseline="0" dirty="0">
                          <a:solidFill>
                            <a:schemeClr val="tx1"/>
                          </a:solidFill>
                          <a:effectLst/>
                          <a:latin typeface="+mn-lt"/>
                        </a:rPr>
                        <a:t> Republic of Iran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lgDash"/>
                      <a:round/>
                      <a:headEnd type="none" w="med" len="med"/>
                      <a:tailEnd type="none" w="med" len="med"/>
                    </a:lnT>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441</a:t>
                      </a:r>
                    </a:p>
                  </a:txBody>
                  <a:tcPr marL="9525" marR="9525" marT="9525" marB="0" anchor="ctr">
                    <a:lnT w="12700" cap="flat" cmpd="sng" algn="ctr">
                      <a:solidFill>
                        <a:srgbClr val="339966"/>
                      </a:solidFill>
                      <a:prstDash val="lgDash"/>
                      <a:round/>
                      <a:headEnd type="none" w="med" len="med"/>
                      <a:tailEnd type="none" w="med" len="med"/>
                    </a:lnT>
                  </a:tcPr>
                </a:tc>
                <a:extLst>
                  <a:ext uri="{0D108BD9-81ED-4DB2-BD59-A6C34878D82A}">
                    <a16:rowId xmlns:a16="http://schemas.microsoft.com/office/drawing/2014/main" val="1494176962"/>
                  </a:ext>
                </a:extLst>
              </a:tr>
              <a:tr h="219191">
                <a:tc>
                  <a:txBody>
                    <a:bodyPr/>
                    <a:lstStyle/>
                    <a:p>
                      <a:pPr algn="l" fontAlgn="ctr"/>
                      <a:r>
                        <a:rPr lang="en-US" sz="1200" b="0" i="0" u="none" strike="noStrike" dirty="0">
                          <a:solidFill>
                            <a:schemeClr val="tx1"/>
                          </a:solidFill>
                          <a:effectLst/>
                          <a:latin typeface="+mn-lt"/>
                        </a:rPr>
                        <a:t>Finland</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555</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Germany</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Oman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435</a:t>
                      </a:r>
                    </a:p>
                  </a:txBody>
                  <a:tcPr marL="9525" marR="9525" marT="9525" marB="0" anchor="ctr"/>
                </a:tc>
                <a:extLst>
                  <a:ext uri="{0D108BD9-81ED-4DB2-BD59-A6C34878D82A}">
                    <a16:rowId xmlns:a16="http://schemas.microsoft.com/office/drawing/2014/main" val="3596350651"/>
                  </a:ext>
                </a:extLst>
              </a:tr>
              <a:tr h="219191">
                <a:tc>
                  <a:txBody>
                    <a:bodyPr/>
                    <a:lstStyle/>
                    <a:p>
                      <a:pPr algn="l" fontAlgn="ctr"/>
                      <a:r>
                        <a:rPr lang="en-US" sz="1200" b="0" i="0" u="none" strike="noStrike" dirty="0">
                          <a:solidFill>
                            <a:schemeClr val="tx1"/>
                          </a:solidFill>
                          <a:effectLst/>
                          <a:latin typeface="+mn-lt"/>
                        </a:rPr>
                        <a:t>Latvia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542</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Serbia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517</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Azerbaijan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427</a:t>
                      </a:r>
                    </a:p>
                  </a:txBody>
                  <a:tcPr marL="9525" marR="9525" marT="9525" marB="0" anchor="ctr"/>
                </a:tc>
                <a:extLst>
                  <a:ext uri="{0D108BD9-81ED-4DB2-BD59-A6C34878D82A}">
                    <a16:rowId xmlns:a16="http://schemas.microsoft.com/office/drawing/2014/main" val="994770428"/>
                  </a:ext>
                </a:extLst>
              </a:tr>
              <a:tr h="219191">
                <a:tc>
                  <a:txBody>
                    <a:bodyPr/>
                    <a:lstStyle/>
                    <a:p>
                      <a:pPr algn="l" fontAlgn="ctr"/>
                      <a:r>
                        <a:rPr lang="en-US" sz="1200" b="0" i="0" u="none" strike="noStrike" dirty="0">
                          <a:solidFill>
                            <a:schemeClr val="tx1"/>
                          </a:solidFill>
                          <a:effectLst/>
                          <a:latin typeface="+mn-lt"/>
                        </a:rPr>
                        <a:t>Norway</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539</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Cyprus</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511</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Northern</a:t>
                      </a:r>
                      <a:r>
                        <a:rPr lang="en-US" sz="1200" b="0" i="0" u="none" strike="noStrike" baseline="0" dirty="0">
                          <a:solidFill>
                            <a:schemeClr val="tx1"/>
                          </a:solidFill>
                          <a:effectLst/>
                          <a:latin typeface="+mn-lt"/>
                        </a:rPr>
                        <a:t> Macedonia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426</a:t>
                      </a:r>
                    </a:p>
                  </a:txBody>
                  <a:tcPr marL="9525" marR="9525" marT="9525" marB="0" anchor="ctr"/>
                </a:tc>
                <a:extLst>
                  <a:ext uri="{0D108BD9-81ED-4DB2-BD59-A6C34878D82A}">
                    <a16:rowId xmlns:a16="http://schemas.microsoft.com/office/drawing/2014/main" val="2994413125"/>
                  </a:ext>
                </a:extLst>
              </a:tr>
              <a:tr h="219191">
                <a:tc>
                  <a:txBody>
                    <a:bodyPr/>
                    <a:lstStyle/>
                    <a:p>
                      <a:pPr algn="l" fontAlgn="ctr"/>
                      <a:r>
                        <a:rPr lang="en-US" sz="1200" b="0" i="0" u="none" strike="noStrike" dirty="0">
                          <a:solidFill>
                            <a:schemeClr val="tx1"/>
                          </a:solidFill>
                          <a:effectLst/>
                          <a:latin typeface="+mn-lt"/>
                        </a:rPr>
                        <a:t>USA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539</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Spain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511</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Kosovo</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413</a:t>
                      </a:r>
                    </a:p>
                  </a:txBody>
                  <a:tcPr marL="9525" marR="9525" marT="9525" marB="0" anchor="ctr"/>
                </a:tc>
                <a:extLst>
                  <a:ext uri="{0D108BD9-81ED-4DB2-BD59-A6C34878D82A}">
                    <a16:rowId xmlns:a16="http://schemas.microsoft.com/office/drawing/2014/main" val="2025049346"/>
                  </a:ext>
                </a:extLst>
              </a:tr>
              <a:tr h="219191">
                <a:tc>
                  <a:txBody>
                    <a:bodyPr/>
                    <a:lstStyle/>
                    <a:p>
                      <a:pPr algn="l" fontAlgn="ctr"/>
                      <a:r>
                        <a:rPr lang="en-US" sz="1200" b="0" i="0" u="none" strike="noStrike" dirty="0">
                          <a:solidFill>
                            <a:schemeClr val="tx1"/>
                          </a:solidFill>
                          <a:effectLst/>
                          <a:latin typeface="+mn-lt"/>
                        </a:rPr>
                        <a:t>Lithuania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Italy</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510</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Saudi</a:t>
                      </a:r>
                      <a:r>
                        <a:rPr lang="en-US" sz="1200" b="0" i="0" u="none" strike="noStrike" baseline="0" dirty="0">
                          <a:solidFill>
                            <a:schemeClr val="tx1"/>
                          </a:solidFill>
                          <a:effectLst/>
                          <a:latin typeface="+mn-lt"/>
                        </a:rPr>
                        <a:t> Arabia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402</a:t>
                      </a:r>
                    </a:p>
                  </a:txBody>
                  <a:tcPr marL="9525" marR="9525" marT="9525" marB="0" anchor="ctr"/>
                </a:tc>
                <a:extLst>
                  <a:ext uri="{0D108BD9-81ED-4DB2-BD59-A6C34878D82A}">
                    <a16:rowId xmlns:a16="http://schemas.microsoft.com/office/drawing/2014/main" val="195011183"/>
                  </a:ext>
                </a:extLst>
              </a:tr>
              <a:tr h="219191">
                <a:tc>
                  <a:txBody>
                    <a:bodyPr/>
                    <a:lstStyle/>
                    <a:p>
                      <a:pPr algn="l" fontAlgn="ctr"/>
                      <a:r>
                        <a:rPr lang="en-US" sz="1200" b="0" i="0" u="none" strike="noStrike" dirty="0">
                          <a:solidFill>
                            <a:schemeClr val="tx1"/>
                          </a:solidFill>
                          <a:effectLst/>
                          <a:latin typeface="+mn-lt"/>
                        </a:rPr>
                        <a:t>Sweden</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537</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Portugal</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504</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Kuwait</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392</a:t>
                      </a:r>
                    </a:p>
                  </a:txBody>
                  <a:tcPr marL="9525" marR="9525" marT="9525" marB="0" anchor="ctr"/>
                </a:tc>
                <a:extLst>
                  <a:ext uri="{0D108BD9-81ED-4DB2-BD59-A6C34878D82A}">
                    <a16:rowId xmlns:a16="http://schemas.microsoft.com/office/drawing/2014/main" val="714785718"/>
                  </a:ext>
                </a:extLst>
              </a:tr>
              <a:tr h="219191">
                <a:tc>
                  <a:txBody>
                    <a:bodyPr/>
                    <a:lstStyle/>
                    <a:p>
                      <a:pPr algn="l" fontAlgn="ctr"/>
                      <a:r>
                        <a:rPr lang="en-US" sz="1200" b="0" i="0" u="none" strike="noStrike" dirty="0">
                          <a:solidFill>
                            <a:schemeClr val="tx1"/>
                          </a:solidFill>
                          <a:effectLst/>
                          <a:latin typeface="+mn-lt"/>
                        </a:rPr>
                        <a:t>England</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537</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New</a:t>
                      </a:r>
                      <a:r>
                        <a:rPr lang="en-US" sz="1200" b="0" i="0" u="none" strike="noStrike" baseline="0" dirty="0">
                          <a:solidFill>
                            <a:schemeClr val="tx1"/>
                          </a:solidFill>
                          <a:effectLst/>
                          <a:latin typeface="+mn-lt"/>
                        </a:rPr>
                        <a:t> Zealand</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503</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Morocco</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374</a:t>
                      </a:r>
                    </a:p>
                  </a:txBody>
                  <a:tcPr marL="9525" marR="9525" marT="9525" marB="0" anchor="ctr"/>
                </a:tc>
                <a:extLst>
                  <a:ext uri="{0D108BD9-81ED-4DB2-BD59-A6C34878D82A}">
                    <a16:rowId xmlns:a16="http://schemas.microsoft.com/office/drawing/2014/main" val="831907854"/>
                  </a:ext>
                </a:extLst>
              </a:tr>
              <a:tr h="219191">
                <a:tc>
                  <a:txBody>
                    <a:bodyPr/>
                    <a:lstStyle/>
                    <a:p>
                      <a:pPr algn="l" fontAlgn="ctr"/>
                      <a:r>
                        <a:rPr lang="en-US" sz="1200" b="0" i="0" u="none" strike="noStrike" dirty="0">
                          <a:solidFill>
                            <a:schemeClr val="tx1"/>
                          </a:solidFill>
                          <a:effectLst/>
                          <a:latin typeface="+mn-lt"/>
                        </a:rPr>
                        <a:t>Czech</a:t>
                      </a:r>
                      <a:r>
                        <a:rPr lang="en-US" sz="1200" b="0" i="0" u="none" strike="noStrike" baseline="0" dirty="0">
                          <a:solidFill>
                            <a:schemeClr val="tx1"/>
                          </a:solidFill>
                          <a:effectLst/>
                          <a:latin typeface="+mn-lt"/>
                        </a:rPr>
                        <a:t> Republic</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534</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Belgium</a:t>
                      </a:r>
                      <a:r>
                        <a:rPr lang="ka-GE" sz="1200" b="0" i="0" u="none" strike="noStrike" dirty="0">
                          <a:solidFill>
                            <a:schemeClr val="tx1"/>
                          </a:solidFill>
                          <a:effectLst/>
                          <a:latin typeface="+mn-lt"/>
                        </a:rPr>
                        <a:t> (</a:t>
                      </a:r>
                      <a:r>
                        <a:rPr lang="en-US" sz="1200" b="0" i="0" u="none" strike="noStrike" dirty="0">
                          <a:solidFill>
                            <a:schemeClr val="tx1"/>
                          </a:solidFill>
                          <a:effectLst/>
                          <a:latin typeface="+mn-lt"/>
                        </a:rPr>
                        <a:t>Flemish</a:t>
                      </a:r>
                      <a:r>
                        <a:rPr lang="ka-GE" sz="1200" b="0" i="0" u="none" strike="noStrike" dirty="0">
                          <a:solidFill>
                            <a:schemeClr val="tx1"/>
                          </a:solidFill>
                          <a:effectLst/>
                          <a:latin typeface="+mn-lt"/>
                        </a:rPr>
                        <a:t>)</a:t>
                      </a:r>
                    </a:p>
                  </a:txBody>
                  <a:tcPr marL="9525" marR="9525" marT="9525" marB="0" anchor="ctr">
                    <a:lnL w="12700" cap="flat" cmpd="sng" algn="ctr">
                      <a:solidFill>
                        <a:srgbClr val="339966"/>
                      </a:solidFill>
                      <a:prstDash val="solid"/>
                      <a:round/>
                      <a:headEnd type="none" w="med" len="med"/>
                      <a:tailEnd type="none" w="med" len="med"/>
                    </a:lnL>
                    <a:lnB w="12700" cap="flat" cmpd="sng" algn="ctr">
                      <a:solidFill>
                        <a:srgbClr val="339966"/>
                      </a:solidFill>
                      <a:prstDash val="sysDot"/>
                      <a:round/>
                      <a:headEnd type="none" w="med" len="med"/>
                      <a:tailEnd type="none" w="med" len="med"/>
                    </a:lnB>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501</a:t>
                      </a:r>
                    </a:p>
                  </a:txBody>
                  <a:tcPr marL="9525" marR="9525" marT="9525" marB="0" anchor="ctr">
                    <a:lnR w="12700" cap="flat" cmpd="sng" algn="ctr">
                      <a:solidFill>
                        <a:srgbClr val="339966"/>
                      </a:solidFill>
                      <a:prstDash val="solid"/>
                      <a:round/>
                      <a:headEnd type="none" w="med" len="med"/>
                      <a:tailEnd type="none" w="med" len="med"/>
                    </a:lnR>
                    <a:lnB w="12700" cap="flat" cmpd="sng" algn="ctr">
                      <a:solidFill>
                        <a:srgbClr val="339966"/>
                      </a:solidFill>
                      <a:prstDash val="sysDot"/>
                      <a:round/>
                      <a:headEnd type="none" w="med" len="med"/>
                      <a:tailEnd type="none" w="med" len="med"/>
                    </a:lnB>
                  </a:tcPr>
                </a:tc>
                <a:tc>
                  <a:txBody>
                    <a:bodyPr/>
                    <a:lstStyle/>
                    <a:p>
                      <a:pPr algn="l" fontAlgn="ctr"/>
                      <a:r>
                        <a:rPr lang="en-US" sz="1200" b="0" i="0" u="none" strike="noStrike" dirty="0">
                          <a:solidFill>
                            <a:schemeClr val="tx1"/>
                          </a:solidFill>
                          <a:effectLst/>
                          <a:latin typeface="+mn-lt"/>
                        </a:rPr>
                        <a:t>South</a:t>
                      </a:r>
                      <a:r>
                        <a:rPr lang="en-US" sz="1200" b="0" i="0" u="none" strike="noStrike" baseline="0" dirty="0">
                          <a:solidFill>
                            <a:schemeClr val="tx1"/>
                          </a:solidFill>
                          <a:effectLst/>
                          <a:latin typeface="+mn-lt"/>
                        </a:rPr>
                        <a:t> Africa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324</a:t>
                      </a:r>
                    </a:p>
                  </a:txBody>
                  <a:tcPr marL="9525" marR="9525" marT="9525" marB="0" anchor="ctr"/>
                </a:tc>
                <a:extLst>
                  <a:ext uri="{0D108BD9-81ED-4DB2-BD59-A6C34878D82A}">
                    <a16:rowId xmlns:a16="http://schemas.microsoft.com/office/drawing/2014/main" val="104970253"/>
                  </a:ext>
                </a:extLst>
              </a:tr>
              <a:tr h="219191">
                <a:tc>
                  <a:txBody>
                    <a:bodyPr/>
                    <a:lstStyle/>
                    <a:p>
                      <a:pPr algn="l" fontAlgn="ctr"/>
                      <a:r>
                        <a:rPr lang="en-US" sz="1200" b="0" i="0" u="none" strike="noStrike" dirty="0">
                          <a:solidFill>
                            <a:schemeClr val="tx1"/>
                          </a:solidFill>
                          <a:effectLst/>
                          <a:latin typeface="+mn-lt"/>
                        </a:rPr>
                        <a:t>Australia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533</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1" i="0" u="none" strike="noStrike" dirty="0">
                          <a:solidFill>
                            <a:schemeClr val="tx1"/>
                          </a:solidFill>
                          <a:effectLst/>
                          <a:latin typeface="+mn-lt"/>
                        </a:rPr>
                        <a:t>International</a:t>
                      </a:r>
                      <a:r>
                        <a:rPr lang="en-US" sz="1200" b="1" i="0" u="none" strike="noStrike" baseline="0" dirty="0">
                          <a:solidFill>
                            <a:schemeClr val="tx1"/>
                          </a:solidFill>
                          <a:effectLst/>
                          <a:latin typeface="+mn-lt"/>
                        </a:rPr>
                        <a:t> Average</a:t>
                      </a:r>
                      <a:endParaRPr lang="ka-GE" sz="1200" b="1"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sysDot"/>
                      <a:round/>
                      <a:headEnd type="none" w="med" len="med"/>
                      <a:tailEnd type="none" w="med" len="med"/>
                    </a:lnT>
                    <a:lnB w="12700" cap="flat" cmpd="sng" algn="ctr">
                      <a:solidFill>
                        <a:srgbClr val="339966"/>
                      </a:solidFill>
                      <a:prstDash val="sysDot"/>
                      <a:round/>
                      <a:headEnd type="none" w="med" len="med"/>
                      <a:tailEnd type="none" w="med" len="med"/>
                    </a:lnB>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500</a:t>
                      </a:r>
                    </a:p>
                  </a:txBody>
                  <a:tcPr marL="9525" marR="9525" marT="9525" marB="0" anchor="ctr">
                    <a:lnR w="12700" cap="flat" cmpd="sng" algn="ctr">
                      <a:solidFill>
                        <a:srgbClr val="339966"/>
                      </a:solidFill>
                      <a:prstDash val="solid"/>
                      <a:round/>
                      <a:headEnd type="none" w="med" len="med"/>
                      <a:tailEnd type="none" w="med" len="med"/>
                    </a:lnR>
                    <a:lnT w="12700" cap="flat" cmpd="sng" algn="ctr">
                      <a:solidFill>
                        <a:srgbClr val="339966"/>
                      </a:solidFill>
                      <a:prstDash val="sysDot"/>
                      <a:round/>
                      <a:headEnd type="none" w="med" len="med"/>
                      <a:tailEnd type="none" w="med" len="med"/>
                    </a:lnT>
                    <a:lnB w="12700" cap="flat" cmpd="sng" algn="ctr">
                      <a:solidFill>
                        <a:srgbClr val="339966"/>
                      </a:solidFill>
                      <a:prstDash val="sysDot"/>
                      <a:round/>
                      <a:headEnd type="none" w="med" len="med"/>
                      <a:tailEnd type="none" w="med" len="med"/>
                    </a:lnB>
                  </a:tcPr>
                </a:tc>
                <a:tc>
                  <a:txBody>
                    <a:bodyPr/>
                    <a:lstStyle/>
                    <a:p>
                      <a:pPr algn="l" fontAlgn="ctr"/>
                      <a:r>
                        <a:rPr lang="en-US" sz="1200" b="0" i="0" u="none" strike="noStrike" dirty="0">
                          <a:solidFill>
                            <a:schemeClr val="tx1"/>
                          </a:solidFill>
                          <a:effectLst/>
                          <a:latin typeface="+mn-lt"/>
                        </a:rPr>
                        <a:t>Pakistan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290</a:t>
                      </a:r>
                    </a:p>
                  </a:txBody>
                  <a:tcPr marL="9525" marR="9525" marT="9525" marB="0" anchor="ctr"/>
                </a:tc>
                <a:extLst>
                  <a:ext uri="{0D108BD9-81ED-4DB2-BD59-A6C34878D82A}">
                    <a16:rowId xmlns:a16="http://schemas.microsoft.com/office/drawing/2014/main" val="188930678"/>
                  </a:ext>
                </a:extLst>
              </a:tr>
              <a:tr h="219191">
                <a:tc>
                  <a:txBody>
                    <a:bodyPr/>
                    <a:lstStyle/>
                    <a:p>
                      <a:pPr algn="l" fontAlgn="ctr"/>
                      <a:r>
                        <a:rPr lang="en-US" sz="1200" b="0" i="0" u="none" strike="noStrike" dirty="0">
                          <a:solidFill>
                            <a:schemeClr val="tx1"/>
                          </a:solidFill>
                          <a:effectLst/>
                          <a:latin typeface="+mn-lt"/>
                        </a:rPr>
                        <a:t>Hong</a:t>
                      </a:r>
                      <a:r>
                        <a:rPr lang="en-US" sz="1200" b="0" i="0" u="none" strike="noStrike" baseline="0" dirty="0">
                          <a:solidFill>
                            <a:schemeClr val="tx1"/>
                          </a:solidFill>
                          <a:effectLst/>
                          <a:latin typeface="+mn-lt"/>
                        </a:rPr>
                        <a:t> Kong</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531</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Malta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sysDot"/>
                      <a:round/>
                      <a:headEnd type="none" w="med" len="med"/>
                      <a:tailEnd type="none" w="med" len="med"/>
                    </a:lnT>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496</a:t>
                      </a:r>
                    </a:p>
                  </a:txBody>
                  <a:tcPr marL="9525" marR="9525" marT="9525" marB="0" anchor="ctr">
                    <a:lnR w="12700" cap="flat" cmpd="sng" algn="ctr">
                      <a:solidFill>
                        <a:srgbClr val="339966"/>
                      </a:solidFill>
                      <a:prstDash val="solid"/>
                      <a:round/>
                      <a:headEnd type="none" w="med" len="med"/>
                      <a:tailEnd type="none" w="med" len="med"/>
                    </a:lnR>
                    <a:lnT w="12700" cap="flat" cmpd="sng" algn="ctr">
                      <a:solidFill>
                        <a:srgbClr val="339966"/>
                      </a:solidFill>
                      <a:prstDash val="sysDot"/>
                      <a:round/>
                      <a:headEnd type="none" w="med" len="med"/>
                      <a:tailEnd type="none" w="med" len="med"/>
                    </a:lnT>
                  </a:tcPr>
                </a:tc>
                <a:tc>
                  <a:txBody>
                    <a:bodyPr/>
                    <a:lstStyle/>
                    <a:p>
                      <a:pPr algn="l" fontAlgn="ctr"/>
                      <a:r>
                        <a:rPr lang="en-US" sz="1200" b="0" i="0" u="none" strike="noStrike" dirty="0">
                          <a:solidFill>
                            <a:schemeClr val="tx1"/>
                          </a:solidFill>
                          <a:effectLst/>
                          <a:latin typeface="+mn-lt"/>
                        </a:rPr>
                        <a:t>Philippines</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B w="12700" cap="flat" cmpd="sng" algn="ctr">
                      <a:solidFill>
                        <a:srgbClr val="339966"/>
                      </a:solidFill>
                      <a:prstDash val="solid"/>
                      <a:round/>
                      <a:headEnd type="none" w="med" len="med"/>
                      <a:tailEnd type="none" w="med" len="med"/>
                    </a:lnB>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249</a:t>
                      </a:r>
                    </a:p>
                  </a:txBody>
                  <a:tcPr marL="9525" marR="9525" marT="9525" marB="0" anchor="ctr">
                    <a:lnB w="12700" cap="flat" cmpd="sng" algn="ctr">
                      <a:solidFill>
                        <a:srgbClr val="339966"/>
                      </a:solidFill>
                      <a:prstDash val="solid"/>
                      <a:round/>
                      <a:headEnd type="none" w="med" len="med"/>
                      <a:tailEnd type="none" w="med" len="med"/>
                    </a:lnB>
                  </a:tcPr>
                </a:tc>
                <a:extLst>
                  <a:ext uri="{0D108BD9-81ED-4DB2-BD59-A6C34878D82A}">
                    <a16:rowId xmlns:a16="http://schemas.microsoft.com/office/drawing/2014/main" val="47119711"/>
                  </a:ext>
                </a:extLst>
              </a:tr>
              <a:tr h="219191">
                <a:tc>
                  <a:txBody>
                    <a:bodyPr/>
                    <a:lstStyle/>
                    <a:p>
                      <a:pPr algn="l" fontAlgn="ctr"/>
                      <a:r>
                        <a:rPr lang="en-US" sz="1200" b="0" i="0" u="none" strike="noStrike" dirty="0">
                          <a:solidFill>
                            <a:schemeClr val="tx1"/>
                          </a:solidFill>
                          <a:effectLst/>
                          <a:latin typeface="+mn-lt"/>
                        </a:rPr>
                        <a:t>Poland</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531</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Kazakhstan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494</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1" i="0" u="none" strike="noStrike" dirty="0">
                          <a:solidFill>
                            <a:schemeClr val="tx1"/>
                          </a:solidFill>
                          <a:effectLst/>
                          <a:latin typeface="+mn-lt"/>
                        </a:rPr>
                        <a:t>Benchmarking Participants</a:t>
                      </a:r>
                      <a:endParaRPr lang="ka-GE" sz="1200" b="1"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solid"/>
                      <a:round/>
                      <a:headEnd type="none" w="med" len="med"/>
                      <a:tailEnd type="none" w="med" len="med"/>
                    </a:lnT>
                    <a:lnB w="12700" cap="flat" cmpd="sng" algn="ctr">
                      <a:solidFill>
                        <a:srgbClr val="339966"/>
                      </a:solidFill>
                      <a:prstDash val="solid"/>
                      <a:round/>
                      <a:headEnd type="none" w="med" len="med"/>
                      <a:tailEnd type="none" w="med" len="med"/>
                    </a:lnB>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 </a:t>
                      </a:r>
                    </a:p>
                  </a:txBody>
                  <a:tcPr marL="9525" marR="9525" marT="9525" marB="0" anchor="ctr">
                    <a:lnT w="12700" cap="flat" cmpd="sng" algn="ctr">
                      <a:solidFill>
                        <a:srgbClr val="339966"/>
                      </a:solidFill>
                      <a:prstDash val="solid"/>
                      <a:round/>
                      <a:headEnd type="none" w="med" len="med"/>
                      <a:tailEnd type="none" w="med" len="med"/>
                    </a:lnT>
                    <a:lnB w="12700" cap="flat" cmpd="sng" algn="ctr">
                      <a:solidFill>
                        <a:srgbClr val="339966"/>
                      </a:solidFill>
                      <a:prstDash val="solid"/>
                      <a:round/>
                      <a:headEnd type="none" w="med" len="med"/>
                      <a:tailEnd type="none" w="med" len="med"/>
                    </a:lnB>
                  </a:tcPr>
                </a:tc>
                <a:extLst>
                  <a:ext uri="{0D108BD9-81ED-4DB2-BD59-A6C34878D82A}">
                    <a16:rowId xmlns:a16="http://schemas.microsoft.com/office/drawing/2014/main" val="1998300218"/>
                  </a:ext>
                </a:extLst>
              </a:tr>
              <a:tr h="219191">
                <a:tc>
                  <a:txBody>
                    <a:bodyPr/>
                    <a:lstStyle/>
                    <a:p>
                      <a:pPr algn="l" fontAlgn="ctr"/>
                      <a:r>
                        <a:rPr lang="en-US" sz="1200" b="0" i="0" u="none" strike="noStrike" dirty="0">
                          <a:solidFill>
                            <a:schemeClr val="tx1"/>
                          </a:solidFill>
                          <a:effectLst/>
                          <a:latin typeface="+mn-lt"/>
                        </a:rPr>
                        <a:t>Hungary</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529</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Bahrein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493</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Moscow</a:t>
                      </a:r>
                      <a:r>
                        <a:rPr lang="en-US" sz="1200" b="0" i="0" u="none" strike="noStrike" baseline="0" dirty="0">
                          <a:solidFill>
                            <a:schemeClr val="tx1"/>
                          </a:solidFill>
                          <a:effectLst/>
                          <a:latin typeface="+mn-lt"/>
                        </a:rPr>
                        <a:t> (Russia)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lnT w="12700" cap="flat" cmpd="sng" algn="ctr">
                      <a:solidFill>
                        <a:srgbClr val="339966"/>
                      </a:solidFill>
                      <a:prstDash val="solid"/>
                      <a:round/>
                      <a:headEnd type="none" w="med" len="med"/>
                      <a:tailEnd type="none" w="med" len="med"/>
                    </a:lnT>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595</a:t>
                      </a:r>
                    </a:p>
                  </a:txBody>
                  <a:tcPr marL="9525" marR="9525" marT="9525" marB="0" anchor="ctr">
                    <a:lnT w="12700" cap="flat" cmpd="sng" algn="ctr">
                      <a:solidFill>
                        <a:srgbClr val="339966"/>
                      </a:solidFill>
                      <a:prstDash val="solid"/>
                      <a:round/>
                      <a:headEnd type="none" w="med" len="med"/>
                      <a:tailEnd type="none" w="med" len="med"/>
                    </a:lnT>
                  </a:tcPr>
                </a:tc>
                <a:extLst>
                  <a:ext uri="{0D108BD9-81ED-4DB2-BD59-A6C34878D82A}">
                    <a16:rowId xmlns:a16="http://schemas.microsoft.com/office/drawing/2014/main" val="1323476732"/>
                  </a:ext>
                </a:extLst>
              </a:tr>
              <a:tr h="219191">
                <a:tc>
                  <a:txBody>
                    <a:bodyPr/>
                    <a:lstStyle/>
                    <a:p>
                      <a:pPr algn="l" fontAlgn="ctr"/>
                      <a:r>
                        <a:rPr lang="en-US" sz="1200" b="0" i="0" u="none" strike="noStrike" dirty="0">
                          <a:solidFill>
                            <a:schemeClr val="tx1"/>
                          </a:solidFill>
                          <a:effectLst/>
                          <a:latin typeface="+mn-lt"/>
                        </a:rPr>
                        <a:t>Ireland</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Albania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489</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Dubai</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545</a:t>
                      </a:r>
                    </a:p>
                  </a:txBody>
                  <a:tcPr marL="9525" marR="9525" marT="9525" marB="0" anchor="ctr"/>
                </a:tc>
                <a:extLst>
                  <a:ext uri="{0D108BD9-81ED-4DB2-BD59-A6C34878D82A}">
                    <a16:rowId xmlns:a16="http://schemas.microsoft.com/office/drawing/2014/main" val="2637821457"/>
                  </a:ext>
                </a:extLst>
              </a:tr>
              <a:tr h="219191">
                <a:tc>
                  <a:txBody>
                    <a:bodyPr/>
                    <a:lstStyle/>
                    <a:p>
                      <a:pPr algn="l" fontAlgn="ctr"/>
                      <a:r>
                        <a:rPr lang="en-US" sz="1200" b="0" i="0" u="none" strike="noStrike" dirty="0">
                          <a:solidFill>
                            <a:schemeClr val="tx1"/>
                          </a:solidFill>
                          <a:effectLst/>
                          <a:latin typeface="+mn-lt"/>
                        </a:rPr>
                        <a:t>Turkey</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526</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France</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488</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Ontario</a:t>
                      </a:r>
                      <a:r>
                        <a:rPr lang="en-US" sz="1200" b="0" i="0" u="none" strike="noStrike" baseline="0" dirty="0">
                          <a:solidFill>
                            <a:schemeClr val="tx1"/>
                          </a:solidFill>
                          <a:effectLst/>
                          <a:latin typeface="+mn-lt"/>
                        </a:rPr>
                        <a:t> (Canada)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524</a:t>
                      </a:r>
                    </a:p>
                  </a:txBody>
                  <a:tcPr marL="9525" marR="9525" marT="9525" marB="0" anchor="ctr"/>
                </a:tc>
                <a:extLst>
                  <a:ext uri="{0D108BD9-81ED-4DB2-BD59-A6C34878D82A}">
                    <a16:rowId xmlns:a16="http://schemas.microsoft.com/office/drawing/2014/main" val="3508733581"/>
                  </a:ext>
                </a:extLst>
              </a:tr>
              <a:tr h="219191">
                <a:tc>
                  <a:txBody>
                    <a:bodyPr/>
                    <a:lstStyle/>
                    <a:p>
                      <a:pPr algn="l" fontAlgn="ctr"/>
                      <a:r>
                        <a:rPr lang="en-US" sz="1200" b="0" i="0" u="none" strike="noStrike" dirty="0">
                          <a:solidFill>
                            <a:schemeClr val="tx1"/>
                          </a:solidFill>
                          <a:effectLst/>
                          <a:latin typeface="+mn-lt"/>
                        </a:rPr>
                        <a:t>Croatia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524</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United</a:t>
                      </a:r>
                      <a:r>
                        <a:rPr lang="en-US" sz="1200" b="0" i="0" u="none" strike="noStrike" baseline="0" dirty="0">
                          <a:solidFill>
                            <a:schemeClr val="tx1"/>
                          </a:solidFill>
                          <a:effectLst/>
                          <a:latin typeface="+mn-lt"/>
                        </a:rPr>
                        <a:t> Arab Emirates</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a:solidFill>
                            <a:schemeClr val="tx1"/>
                          </a:solidFill>
                          <a:effectLst/>
                          <a:latin typeface="+mn-lt"/>
                          <a:ea typeface="+mn-ea"/>
                          <a:cs typeface="+mn-cs"/>
                        </a:rPr>
                        <a:t>473</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Madrid</a:t>
                      </a:r>
                      <a:r>
                        <a:rPr lang="en-US" sz="1200" b="0" i="0" u="none" strike="noStrike" baseline="0" dirty="0">
                          <a:solidFill>
                            <a:schemeClr val="tx1"/>
                          </a:solidFill>
                          <a:effectLst/>
                          <a:latin typeface="+mn-lt"/>
                        </a:rPr>
                        <a:t> (Spain)</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523</a:t>
                      </a:r>
                    </a:p>
                  </a:txBody>
                  <a:tcPr marL="9525" marR="9525" marT="9525" marB="0" anchor="ctr"/>
                </a:tc>
                <a:extLst>
                  <a:ext uri="{0D108BD9-81ED-4DB2-BD59-A6C34878D82A}">
                    <a16:rowId xmlns:a16="http://schemas.microsoft.com/office/drawing/2014/main" val="2061298961"/>
                  </a:ext>
                </a:extLst>
              </a:tr>
              <a:tr h="219191">
                <a:tc>
                  <a:txBody>
                    <a:bodyPr/>
                    <a:lstStyle/>
                    <a:p>
                      <a:pPr algn="l" fontAlgn="ctr"/>
                      <a:r>
                        <a:rPr lang="en-US" sz="1200" b="0" i="0" u="none" strike="noStrike" dirty="0">
                          <a:solidFill>
                            <a:schemeClr val="tx1"/>
                          </a:solidFill>
                          <a:effectLst/>
                          <a:latin typeface="+mn-lt"/>
                        </a:rPr>
                        <a:t>Canada</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523</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Chile</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469</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Quebec</a:t>
                      </a:r>
                      <a:r>
                        <a:rPr lang="en-US" sz="1200" b="0" i="0" u="none" strike="noStrike" baseline="0" dirty="0">
                          <a:solidFill>
                            <a:schemeClr val="tx1"/>
                          </a:solidFill>
                          <a:effectLst/>
                          <a:latin typeface="+mn-lt"/>
                        </a:rPr>
                        <a:t> (Canada)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522</a:t>
                      </a:r>
                    </a:p>
                  </a:txBody>
                  <a:tcPr marL="9525" marR="9525" marT="9525" marB="0" anchor="ctr"/>
                </a:tc>
                <a:extLst>
                  <a:ext uri="{0D108BD9-81ED-4DB2-BD59-A6C34878D82A}">
                    <a16:rowId xmlns:a16="http://schemas.microsoft.com/office/drawing/2014/main" val="1318656657"/>
                  </a:ext>
                </a:extLst>
              </a:tr>
              <a:tr h="219191">
                <a:tc>
                  <a:txBody>
                    <a:bodyPr/>
                    <a:lstStyle/>
                    <a:p>
                      <a:pPr algn="l" fontAlgn="ctr"/>
                      <a:r>
                        <a:rPr lang="en-US" sz="1200" b="0" i="0" u="none" strike="noStrike" dirty="0">
                          <a:solidFill>
                            <a:schemeClr val="tx1"/>
                          </a:solidFill>
                          <a:effectLst/>
                          <a:latin typeface="+mn-lt"/>
                        </a:rPr>
                        <a:t>Denmark</a:t>
                      </a:r>
                      <a:endParaRPr lang="ka-GE" sz="1200" b="0" i="0" u="none" strike="noStrike" dirty="0">
                        <a:solidFill>
                          <a:schemeClr val="tx1"/>
                        </a:solidFill>
                        <a:effectLst/>
                        <a:latin typeface="+mn-lt"/>
                      </a:endParaRPr>
                    </a:p>
                  </a:txBody>
                  <a:tcPr marL="9525" marR="9525" marT="9525" marB="0" anchor="ct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522</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Armenia</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466</a:t>
                      </a:r>
                    </a:p>
                  </a:txBody>
                  <a:tcPr marL="9525" marR="9525" marT="9525" marB="0" anchor="ctr">
                    <a:lnR w="12700" cap="flat" cmpd="sng" algn="ctr">
                      <a:solidFill>
                        <a:srgbClr val="339966"/>
                      </a:solidFill>
                      <a:prstDash val="solid"/>
                      <a:round/>
                      <a:headEnd type="none" w="med" len="med"/>
                      <a:tailEnd type="none" w="med" len="med"/>
                    </a:lnR>
                  </a:tcPr>
                </a:tc>
                <a:tc>
                  <a:txBody>
                    <a:bodyPr/>
                    <a:lstStyle/>
                    <a:p>
                      <a:pPr algn="l" fontAlgn="ctr"/>
                      <a:r>
                        <a:rPr lang="en-US" sz="1200" b="0" i="0" u="none" strike="noStrike" dirty="0">
                          <a:solidFill>
                            <a:schemeClr val="tx1"/>
                          </a:solidFill>
                          <a:effectLst/>
                          <a:latin typeface="+mn-lt"/>
                        </a:rPr>
                        <a:t>Abu</a:t>
                      </a:r>
                      <a:r>
                        <a:rPr lang="en-US" sz="1200" b="0" i="0" u="none" strike="noStrike" baseline="0" dirty="0">
                          <a:solidFill>
                            <a:schemeClr val="tx1"/>
                          </a:solidFill>
                          <a:effectLst/>
                          <a:latin typeface="+mn-lt"/>
                        </a:rPr>
                        <a:t> Dhabi</a:t>
                      </a:r>
                      <a:endParaRPr lang="ka-GE" sz="1200" b="0" i="0" u="none" strike="noStrike" dirty="0">
                        <a:solidFill>
                          <a:schemeClr val="tx1"/>
                        </a:solidFill>
                        <a:effectLst/>
                        <a:latin typeface="+mn-lt"/>
                      </a:endParaRPr>
                    </a:p>
                  </a:txBody>
                  <a:tcPr marL="9525" marR="9525" marT="9525" marB="0" anchor="ctr">
                    <a:lnL w="12700" cap="flat" cmpd="sng" algn="ctr">
                      <a:solidFill>
                        <a:srgbClr val="339966"/>
                      </a:solidFill>
                      <a:prstDash val="solid"/>
                      <a:round/>
                      <a:headEnd type="none" w="med" len="med"/>
                      <a:tailEnd type="none" w="med" len="med"/>
                    </a:lnL>
                  </a:tcPr>
                </a:tc>
                <a:tc>
                  <a:txBody>
                    <a:bodyPr/>
                    <a:lstStyle/>
                    <a:p>
                      <a:pPr marL="0" algn="ctr" defTabSz="914400" rtl="0" eaLnBrk="1" fontAlgn="ctr" latinLnBrk="0" hangingPunct="1"/>
                      <a:r>
                        <a:rPr lang="ka-GE" sz="1200" b="0" u="none" strike="noStrike" kern="1200" dirty="0">
                          <a:solidFill>
                            <a:schemeClr val="tx1"/>
                          </a:solidFill>
                          <a:effectLst/>
                          <a:latin typeface="+mn-lt"/>
                          <a:ea typeface="+mn-ea"/>
                          <a:cs typeface="+mn-cs"/>
                        </a:rPr>
                        <a:t>418</a:t>
                      </a:r>
                    </a:p>
                  </a:txBody>
                  <a:tcPr marL="9525" marR="9525" marT="9525" marB="0" anchor="ctr"/>
                </a:tc>
                <a:extLst>
                  <a:ext uri="{0D108BD9-81ED-4DB2-BD59-A6C34878D82A}">
                    <a16:rowId xmlns:a16="http://schemas.microsoft.com/office/drawing/2014/main" val="4008606581"/>
                  </a:ext>
                </a:extLst>
              </a:tr>
            </a:tbl>
          </a:graphicData>
        </a:graphic>
      </p:graphicFrame>
    </p:spTree>
    <p:extLst>
      <p:ext uri="{BB962C8B-B14F-4D97-AF65-F5344CB8AC3E}">
        <p14:creationId xmlns:p14="http://schemas.microsoft.com/office/powerpoint/2010/main" val="4026998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298" y="257411"/>
            <a:ext cx="11230841" cy="703171"/>
          </a:xfrm>
        </p:spPr>
        <p:txBody>
          <a:bodyPr>
            <a:normAutofit/>
          </a:bodyPr>
          <a:lstStyle/>
          <a:p>
            <a:pPr algn="ctr"/>
            <a:r>
              <a:rPr lang="en-US" sz="2800" b="1" dirty="0">
                <a:solidFill>
                  <a:srgbClr val="006666"/>
                </a:solidFill>
                <a:latin typeface="Calibri" panose="020F0502020204030204" pitchFamily="34" charset="0"/>
                <a:cs typeface="Calibri" panose="020F0502020204030204" pitchFamily="34" charset="0"/>
              </a:rPr>
              <a:t>TIMSS 2019: Achievement in Science Grade 8</a:t>
            </a:r>
          </a:p>
        </p:txBody>
      </p:sp>
      <p:graphicFrame>
        <p:nvGraphicFramePr>
          <p:cNvPr id="3" name="Table 2">
            <a:extLst>
              <a:ext uri="{FF2B5EF4-FFF2-40B4-BE49-F238E27FC236}">
                <a16:creationId xmlns:a16="http://schemas.microsoft.com/office/drawing/2014/main" id="{1463D8AE-70AB-4EFC-9B8F-A5AE55B6DEE2}"/>
              </a:ext>
            </a:extLst>
          </p:cNvPr>
          <p:cNvGraphicFramePr>
            <a:graphicFrameLocks noGrp="1"/>
          </p:cNvGraphicFramePr>
          <p:nvPr>
            <p:extLst>
              <p:ext uri="{D42A27DB-BD31-4B8C-83A1-F6EECF244321}">
                <p14:modId xmlns:p14="http://schemas.microsoft.com/office/powerpoint/2010/main" val="641345962"/>
              </p:ext>
            </p:extLst>
          </p:nvPr>
        </p:nvGraphicFramePr>
        <p:xfrm>
          <a:off x="955919" y="1474270"/>
          <a:ext cx="10515600" cy="4476576"/>
        </p:xfrm>
        <a:graphic>
          <a:graphicData uri="http://schemas.openxmlformats.org/drawingml/2006/table">
            <a:tbl>
              <a:tblPr firstRow="1" bandRow="1">
                <a:tableStyleId>{2D5ABB26-0587-4C30-8999-92F81FD0307C}</a:tableStyleId>
              </a:tblPr>
              <a:tblGrid>
                <a:gridCol w="2488739">
                  <a:extLst>
                    <a:ext uri="{9D8B030D-6E8A-4147-A177-3AD203B41FA5}">
                      <a16:colId xmlns:a16="http://schemas.microsoft.com/office/drawing/2014/main" val="2073968943"/>
                    </a:ext>
                  </a:extLst>
                </a:gridCol>
                <a:gridCol w="1016461">
                  <a:extLst>
                    <a:ext uri="{9D8B030D-6E8A-4147-A177-3AD203B41FA5}">
                      <a16:colId xmlns:a16="http://schemas.microsoft.com/office/drawing/2014/main" val="620084218"/>
                    </a:ext>
                  </a:extLst>
                </a:gridCol>
                <a:gridCol w="2227780">
                  <a:extLst>
                    <a:ext uri="{9D8B030D-6E8A-4147-A177-3AD203B41FA5}">
                      <a16:colId xmlns:a16="http://schemas.microsoft.com/office/drawing/2014/main" val="4257962673"/>
                    </a:ext>
                  </a:extLst>
                </a:gridCol>
                <a:gridCol w="1277420">
                  <a:extLst>
                    <a:ext uri="{9D8B030D-6E8A-4147-A177-3AD203B41FA5}">
                      <a16:colId xmlns:a16="http://schemas.microsoft.com/office/drawing/2014/main" val="837015629"/>
                    </a:ext>
                  </a:extLst>
                </a:gridCol>
                <a:gridCol w="2417758">
                  <a:extLst>
                    <a:ext uri="{9D8B030D-6E8A-4147-A177-3AD203B41FA5}">
                      <a16:colId xmlns:a16="http://schemas.microsoft.com/office/drawing/2014/main" val="2050567708"/>
                    </a:ext>
                  </a:extLst>
                </a:gridCol>
                <a:gridCol w="1087442">
                  <a:extLst>
                    <a:ext uri="{9D8B030D-6E8A-4147-A177-3AD203B41FA5}">
                      <a16:colId xmlns:a16="http://schemas.microsoft.com/office/drawing/2014/main" val="1077527355"/>
                    </a:ext>
                  </a:extLst>
                </a:gridCol>
              </a:tblGrid>
              <a:tr h="262641">
                <a:tc>
                  <a:txBody>
                    <a:bodyPr/>
                    <a:lstStyle/>
                    <a:p>
                      <a:pPr algn="ctr"/>
                      <a:r>
                        <a:rPr lang="en-US" sz="1200" b="1" dirty="0">
                          <a:solidFill>
                            <a:schemeClr val="tx1"/>
                          </a:solidFill>
                          <a:latin typeface="+mn-lt"/>
                        </a:rPr>
                        <a:t>Country</a:t>
                      </a:r>
                      <a:endParaRPr lang="ka-GE" sz="1200" b="1" dirty="0">
                        <a:solidFill>
                          <a:schemeClr val="tx1"/>
                        </a:solidFill>
                        <a:latin typeface="+mn-lt"/>
                      </a:endParaRPr>
                    </a:p>
                  </a:txBody>
                  <a:tcPr>
                    <a:lnB w="12700" cap="flat" cmpd="sng" algn="ctr">
                      <a:solidFill>
                        <a:srgbClr val="006666"/>
                      </a:solidFill>
                      <a:prstDash val="solid"/>
                      <a:round/>
                      <a:headEnd type="none" w="med" len="med"/>
                      <a:tailEnd type="none" w="med" len="med"/>
                    </a:lnB>
                  </a:tcPr>
                </a:tc>
                <a:tc>
                  <a:txBody>
                    <a:bodyPr/>
                    <a:lstStyle/>
                    <a:p>
                      <a:pPr algn="ctr"/>
                      <a:r>
                        <a:rPr lang="en-US" sz="1200" b="1" dirty="0">
                          <a:solidFill>
                            <a:schemeClr val="tx1"/>
                          </a:solidFill>
                          <a:latin typeface="+mn-lt"/>
                        </a:rPr>
                        <a:t>Achievement</a:t>
                      </a:r>
                      <a:endParaRPr lang="ka-GE" sz="1200" b="1" dirty="0">
                        <a:solidFill>
                          <a:schemeClr val="tx1"/>
                        </a:solidFill>
                        <a:latin typeface="+mn-lt"/>
                      </a:endParaRPr>
                    </a:p>
                  </a:txBody>
                  <a:tcPr>
                    <a:lnB w="12700" cap="flat" cmpd="sng" algn="ctr">
                      <a:solidFill>
                        <a:srgbClr val="006666"/>
                      </a:solidFill>
                      <a:prstDash val="solid"/>
                      <a:round/>
                      <a:headEnd type="none" w="med" len="med"/>
                      <a:tailEnd type="none" w="med" len="med"/>
                    </a:lnB>
                  </a:tcPr>
                </a:tc>
                <a:tc>
                  <a:txBody>
                    <a:bodyPr/>
                    <a:lstStyle/>
                    <a:p>
                      <a:pPr algn="ctr"/>
                      <a:r>
                        <a:rPr lang="en-US" sz="1200" b="1" dirty="0">
                          <a:solidFill>
                            <a:schemeClr val="tx1"/>
                          </a:solidFill>
                          <a:latin typeface="+mn-lt"/>
                        </a:rPr>
                        <a:t>Country</a:t>
                      </a:r>
                      <a:endParaRPr lang="ka-GE" sz="1200" b="1" dirty="0">
                        <a:solidFill>
                          <a:schemeClr val="tx1"/>
                        </a:solidFill>
                        <a:latin typeface="+mn-lt"/>
                      </a:endParaRPr>
                    </a:p>
                  </a:txBody>
                  <a:tcPr>
                    <a:lnB w="12700" cap="flat" cmpd="sng" algn="ctr">
                      <a:solidFill>
                        <a:srgbClr val="006666"/>
                      </a:solidFill>
                      <a:prstDash val="solid"/>
                      <a:round/>
                      <a:headEnd type="none" w="med" len="med"/>
                      <a:tailEnd type="none" w="med" len="med"/>
                    </a:lnB>
                  </a:tcPr>
                </a:tc>
                <a:tc>
                  <a:txBody>
                    <a:bodyPr/>
                    <a:lstStyle/>
                    <a:p>
                      <a:pPr algn="ctr"/>
                      <a:r>
                        <a:rPr lang="en-US" sz="1200" b="1" dirty="0">
                          <a:solidFill>
                            <a:schemeClr val="tx1"/>
                          </a:solidFill>
                          <a:latin typeface="+mn-lt"/>
                        </a:rPr>
                        <a:t>Achievement</a:t>
                      </a:r>
                      <a:endParaRPr lang="ka-GE" sz="1200" b="1" dirty="0">
                        <a:solidFill>
                          <a:schemeClr val="tx1"/>
                        </a:solidFill>
                        <a:latin typeface="+mn-lt"/>
                      </a:endParaRPr>
                    </a:p>
                  </a:txBody>
                  <a:tcPr>
                    <a:lnB w="12700" cap="flat" cmpd="sng" algn="ctr">
                      <a:solidFill>
                        <a:srgbClr val="006666"/>
                      </a:solidFill>
                      <a:prstDash val="solid"/>
                      <a:round/>
                      <a:headEnd type="none" w="med" len="med"/>
                      <a:tailEnd type="none" w="med" len="med"/>
                    </a:lnB>
                  </a:tcPr>
                </a:tc>
                <a:tc>
                  <a:txBody>
                    <a:bodyPr/>
                    <a:lstStyle/>
                    <a:p>
                      <a:pPr algn="ctr"/>
                      <a:r>
                        <a:rPr lang="en-US" sz="1200" b="1" dirty="0">
                          <a:solidFill>
                            <a:schemeClr val="tx1"/>
                          </a:solidFill>
                          <a:latin typeface="+mn-lt"/>
                        </a:rPr>
                        <a:t>Country</a:t>
                      </a:r>
                      <a:endParaRPr lang="ka-GE" sz="1200" b="1" dirty="0">
                        <a:solidFill>
                          <a:schemeClr val="tx1"/>
                        </a:solidFill>
                        <a:latin typeface="+mn-lt"/>
                      </a:endParaRPr>
                    </a:p>
                  </a:txBody>
                  <a:tcPr>
                    <a:lnB w="12700" cap="flat" cmpd="sng" algn="ctr">
                      <a:solidFill>
                        <a:srgbClr val="006666"/>
                      </a:solidFill>
                      <a:prstDash val="solid"/>
                      <a:round/>
                      <a:headEnd type="none" w="med" len="med"/>
                      <a:tailEnd type="none" w="med" len="med"/>
                    </a:lnB>
                  </a:tcPr>
                </a:tc>
                <a:tc>
                  <a:txBody>
                    <a:bodyPr/>
                    <a:lstStyle/>
                    <a:p>
                      <a:pPr algn="ctr"/>
                      <a:r>
                        <a:rPr lang="en-US" sz="1200" b="1" dirty="0">
                          <a:solidFill>
                            <a:schemeClr val="tx1"/>
                          </a:solidFill>
                          <a:latin typeface="+mn-lt"/>
                        </a:rPr>
                        <a:t>Achievement</a:t>
                      </a:r>
                      <a:endParaRPr lang="ka-GE" sz="1200" b="1" dirty="0">
                        <a:solidFill>
                          <a:schemeClr val="tx1"/>
                        </a:solidFill>
                        <a:latin typeface="+mn-lt"/>
                      </a:endParaRPr>
                    </a:p>
                  </a:txBody>
                  <a:tcPr>
                    <a:lnB w="12700" cap="flat" cmpd="sng" algn="ctr">
                      <a:solidFill>
                        <a:srgbClr val="006666"/>
                      </a:solidFill>
                      <a:prstDash val="solid"/>
                      <a:round/>
                      <a:headEnd type="none" w="med" len="med"/>
                      <a:tailEnd type="none" w="med" len="med"/>
                    </a:lnB>
                  </a:tcPr>
                </a:tc>
                <a:extLst>
                  <a:ext uri="{0D108BD9-81ED-4DB2-BD59-A6C34878D82A}">
                    <a16:rowId xmlns:a16="http://schemas.microsoft.com/office/drawing/2014/main" val="1239171239"/>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Singapore</a:t>
                      </a:r>
                      <a:endParaRPr lang="ka-GE" sz="1200" b="0" i="0" u="none" strike="noStrike" kern="1200" dirty="0">
                        <a:solidFill>
                          <a:schemeClr val="tx1"/>
                        </a:solidFill>
                        <a:effectLst/>
                        <a:latin typeface="+mn-lt"/>
                        <a:ea typeface="+mn-ea"/>
                        <a:cs typeface="+mn-cs"/>
                      </a:endParaRPr>
                    </a:p>
                  </a:txBody>
                  <a:tcPr marL="9525" marR="9525" marT="9525" marB="0" anchor="ctr">
                    <a:lnT w="12700" cap="flat" cmpd="sng" algn="ctr">
                      <a:solidFill>
                        <a:srgbClr val="006666"/>
                      </a:solidFill>
                      <a:prstDash val="solid"/>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608</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rgbClr val="006666"/>
                      </a:solidFill>
                      <a:prstDash val="solid"/>
                      <a:round/>
                      <a:headEnd type="none" w="med" len="med"/>
                      <a:tailEnd type="none" w="med" len="med"/>
                    </a:lnT>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Hong</a:t>
                      </a:r>
                      <a:r>
                        <a:rPr lang="en-US" sz="1200" b="0" i="0" u="none" strike="noStrike" kern="1200" baseline="0" dirty="0">
                          <a:solidFill>
                            <a:schemeClr val="tx1"/>
                          </a:solidFill>
                          <a:effectLst/>
                          <a:latin typeface="+mn-lt"/>
                          <a:ea typeface="+mn-ea"/>
                          <a:cs typeface="+mn-cs"/>
                        </a:rPr>
                        <a:t> Kong</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solid"/>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504</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rgbClr val="006666"/>
                      </a:solidFill>
                      <a:prstDash val="solid"/>
                      <a:round/>
                      <a:headEnd type="none" w="med" len="med"/>
                      <a:tailEnd type="none" w="med" len="med"/>
                    </a:lnT>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Islamic</a:t>
                      </a:r>
                      <a:r>
                        <a:rPr lang="en-US" sz="1200" b="0" i="0" u="none" strike="noStrike" kern="1200" baseline="0" dirty="0">
                          <a:solidFill>
                            <a:schemeClr val="tx1"/>
                          </a:solidFill>
                          <a:effectLst/>
                          <a:latin typeface="+mn-lt"/>
                          <a:ea typeface="+mn-ea"/>
                          <a:cs typeface="+mn-cs"/>
                        </a:rPr>
                        <a:t> Republic of Iran</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solid"/>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449</a:t>
                      </a:r>
                    </a:p>
                  </a:txBody>
                  <a:tcPr marL="9525" marR="9525" marT="9525" marB="0" anchor="ctr">
                    <a:lnT w="12700" cap="flat" cmpd="sng" algn="ctr">
                      <a:solidFill>
                        <a:srgbClr val="006666"/>
                      </a:solidFill>
                      <a:prstDash val="solid"/>
                      <a:round/>
                      <a:headEnd type="none" w="med" len="med"/>
                      <a:tailEnd type="none" w="med" len="med"/>
                    </a:lnT>
                    <a:lnB w="12700" cap="flat" cmpd="sng" algn="ctr">
                      <a:solidFill>
                        <a:schemeClr val="bg1"/>
                      </a:solidFill>
                      <a:prstDash val="lgDash"/>
                      <a:round/>
                      <a:headEnd type="none" w="med" len="med"/>
                      <a:tailEnd type="none" w="med" len="med"/>
                    </a:lnB>
                  </a:tcPr>
                </a:tc>
                <a:extLst>
                  <a:ext uri="{0D108BD9-81ED-4DB2-BD59-A6C34878D82A}">
                    <a16:rowId xmlns:a16="http://schemas.microsoft.com/office/drawing/2014/main" val="103367006"/>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Taiwan</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574</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Italy</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B w="12700" cap="flat" cmpd="sng" algn="ctr">
                      <a:solidFill>
                        <a:srgbClr val="006666"/>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500</a:t>
                      </a:r>
                    </a:p>
                  </a:txBody>
                  <a:tcPr marL="9525" marR="9525" marT="9525" marB="0" anchor="ctr">
                    <a:lnR w="12700" cap="flat" cmpd="sng" algn="ctr">
                      <a:solidFill>
                        <a:srgbClr val="006666"/>
                      </a:solidFill>
                      <a:prstDash val="solid"/>
                      <a:round/>
                      <a:headEnd type="none" w="med" len="med"/>
                      <a:tailEnd type="none" w="med" len="med"/>
                    </a:lnR>
                    <a:lnB w="12700" cap="flat" cmpd="sng" algn="ctr">
                      <a:solidFill>
                        <a:srgbClr val="006666"/>
                      </a:solidFill>
                      <a:prstDash val="sysDot"/>
                      <a:round/>
                      <a:headEnd type="none" w="med" len="med"/>
                      <a:tailEnd type="none" w="med" len="med"/>
                    </a:lnB>
                  </a:tcPr>
                </a:tc>
                <a:tc>
                  <a:txBody>
                    <a:bodyPr/>
                    <a:lstStyle/>
                    <a:p>
                      <a:pPr marL="0" algn="l" defTabSz="914400" rtl="0" eaLnBrk="1" fontAlgn="ctr" latinLnBrk="0" hangingPunct="1"/>
                      <a:r>
                        <a:rPr lang="en-US" sz="1200" b="1" i="0" u="none" strike="noStrike" kern="1200" dirty="0">
                          <a:solidFill>
                            <a:srgbClr val="C00000"/>
                          </a:solidFill>
                          <a:effectLst/>
                          <a:latin typeface="+mn-lt"/>
                          <a:ea typeface="+mn-ea"/>
                          <a:cs typeface="+mn-cs"/>
                        </a:rPr>
                        <a:t>Georgia</a:t>
                      </a:r>
                      <a:endParaRPr lang="ka-GE" sz="1200" b="1" i="0" u="none" strike="noStrike" kern="1200" dirty="0">
                        <a:solidFill>
                          <a:srgbClr val="C00000"/>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chemeClr val="bg1"/>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tc>
                  <a:txBody>
                    <a:bodyPr/>
                    <a:lstStyle/>
                    <a:p>
                      <a:pPr marL="0" algn="ctr" defTabSz="914400" rtl="0" eaLnBrk="1" fontAlgn="ctr" latinLnBrk="0" hangingPunct="1"/>
                      <a:r>
                        <a:rPr lang="ka-GE" sz="1200" b="1" i="0" u="none" strike="noStrike" kern="1200" dirty="0">
                          <a:solidFill>
                            <a:srgbClr val="C00000"/>
                          </a:solidFill>
                          <a:effectLst/>
                          <a:latin typeface="+mn-lt"/>
                          <a:ea typeface="+mn-ea"/>
                          <a:cs typeface="+mn-cs"/>
                        </a:rPr>
                        <a:t>447</a:t>
                      </a:r>
                    </a:p>
                  </a:txBody>
                  <a:tcPr marL="9525" marR="9525" marT="9525" marB="0" anchor="ctr">
                    <a:lnT w="12700" cap="flat" cmpd="sng" algn="ctr">
                      <a:solidFill>
                        <a:schemeClr val="bg1"/>
                      </a:solidFill>
                      <a:prstDash val="lgDash"/>
                      <a:round/>
                      <a:headEnd type="none" w="med" len="med"/>
                      <a:tailEnd type="none" w="med" len="med"/>
                    </a:lnT>
                    <a:lnB w="12700" cap="flat" cmpd="sng" algn="ctr">
                      <a:solidFill>
                        <a:schemeClr val="bg1"/>
                      </a:solidFill>
                      <a:prstDash val="lgDash"/>
                      <a:round/>
                      <a:headEnd type="none" w="med" len="med"/>
                      <a:tailEnd type="none" w="med" len="med"/>
                    </a:lnB>
                  </a:tcPr>
                </a:tc>
                <a:extLst>
                  <a:ext uri="{0D108BD9-81ED-4DB2-BD59-A6C34878D82A}">
                    <a16:rowId xmlns:a16="http://schemas.microsoft.com/office/drawing/2014/main" val="1809423085"/>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Japan</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570</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1" i="0" u="none" strike="noStrike" kern="1200" dirty="0">
                          <a:solidFill>
                            <a:schemeClr val="tx1"/>
                          </a:solidFill>
                          <a:effectLst/>
                          <a:latin typeface="+mn-lt"/>
                          <a:ea typeface="+mn-ea"/>
                          <a:cs typeface="+mn-cs"/>
                        </a:rPr>
                        <a:t>International</a:t>
                      </a:r>
                      <a:r>
                        <a:rPr lang="en-US" sz="1200" b="1" i="0" u="none" strike="noStrike" kern="1200" baseline="0" dirty="0">
                          <a:solidFill>
                            <a:schemeClr val="tx1"/>
                          </a:solidFill>
                          <a:effectLst/>
                          <a:latin typeface="+mn-lt"/>
                          <a:ea typeface="+mn-ea"/>
                          <a:cs typeface="+mn-cs"/>
                        </a:rPr>
                        <a:t> Average</a:t>
                      </a:r>
                      <a:endParaRPr lang="ka-GE" sz="1200" b="1"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sysDot"/>
                      <a:round/>
                      <a:headEnd type="none" w="med" len="med"/>
                      <a:tailEnd type="none" w="med" len="med"/>
                    </a:lnT>
                    <a:lnB w="12700" cap="flat" cmpd="sng" algn="ctr">
                      <a:solidFill>
                        <a:srgbClr val="006666"/>
                      </a:solidFill>
                      <a:prstDash val="sysDot"/>
                      <a:round/>
                      <a:headEnd type="none" w="med" len="med"/>
                      <a:tailEnd type="none" w="med" len="med"/>
                    </a:lnB>
                  </a:tcPr>
                </a:tc>
                <a:tc>
                  <a:txBody>
                    <a:bodyPr/>
                    <a:lstStyle/>
                    <a:p>
                      <a:pPr marL="0" algn="ctr" defTabSz="914400" rtl="0" eaLnBrk="1" fontAlgn="ctr" latinLnBrk="0" hangingPunct="1"/>
                      <a:r>
                        <a:rPr lang="ka-GE" sz="1200" b="1" i="0" u="none" strike="noStrike" kern="1200" dirty="0">
                          <a:solidFill>
                            <a:schemeClr val="tx1"/>
                          </a:solidFill>
                          <a:effectLst/>
                          <a:latin typeface="+mn-lt"/>
                          <a:ea typeface="+mn-ea"/>
                          <a:cs typeface="+mn-cs"/>
                        </a:rPr>
                        <a:t>500</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rgbClr val="006666"/>
                      </a:solidFill>
                      <a:prstDash val="sysDot"/>
                      <a:round/>
                      <a:headEnd type="none" w="med" len="med"/>
                      <a:tailEnd type="none" w="med" len="med"/>
                    </a:lnT>
                    <a:lnB w="12700" cap="flat" cmpd="sng" algn="ctr">
                      <a:solidFill>
                        <a:srgbClr val="006666"/>
                      </a:solidFill>
                      <a:prstDash val="sysDot"/>
                      <a:round/>
                      <a:headEnd type="none" w="med" len="med"/>
                      <a:tailEnd type="none" w="med" len="med"/>
                    </a:lnB>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Kuwait</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chemeClr val="bg1"/>
                      </a:solidFill>
                      <a:prstDash val="lgDash"/>
                      <a:round/>
                      <a:headEnd type="none" w="med" len="med"/>
                      <a:tailEnd type="none" w="med" len="med"/>
                    </a:lnT>
                    <a:lnB w="12700" cap="flat" cmpd="sng" algn="ctr">
                      <a:solidFill>
                        <a:srgbClr val="006666"/>
                      </a:solidFill>
                      <a:prstDash val="lgDash"/>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444</a:t>
                      </a:r>
                    </a:p>
                  </a:txBody>
                  <a:tcPr marL="9525" marR="9525" marT="9525" marB="0" anchor="ctr">
                    <a:lnT w="12700" cap="flat" cmpd="sng" algn="ctr">
                      <a:solidFill>
                        <a:schemeClr val="bg1"/>
                      </a:solidFill>
                      <a:prstDash val="lgDash"/>
                      <a:round/>
                      <a:headEnd type="none" w="med" len="med"/>
                      <a:tailEnd type="none" w="med" len="med"/>
                    </a:lnT>
                    <a:lnB w="12700" cap="flat" cmpd="sng" algn="ctr">
                      <a:solidFill>
                        <a:srgbClr val="006666"/>
                      </a:solidFill>
                      <a:prstDash val="lgDash"/>
                      <a:round/>
                      <a:headEnd type="none" w="med" len="med"/>
                      <a:tailEnd type="none" w="med" len="med"/>
                    </a:lnB>
                  </a:tcPr>
                </a:tc>
                <a:extLst>
                  <a:ext uri="{0D108BD9-81ED-4DB2-BD59-A6C34878D82A}">
                    <a16:rowId xmlns:a16="http://schemas.microsoft.com/office/drawing/2014/main" val="2516111361"/>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South</a:t>
                      </a:r>
                      <a:r>
                        <a:rPr lang="en-US" sz="1200" b="0" i="0" u="none" strike="noStrike" kern="1200" baseline="0" dirty="0">
                          <a:solidFill>
                            <a:schemeClr val="tx1"/>
                          </a:solidFill>
                          <a:effectLst/>
                          <a:latin typeface="+mn-lt"/>
                          <a:ea typeface="+mn-ea"/>
                          <a:cs typeface="+mn-cs"/>
                        </a:rPr>
                        <a:t> Korea</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561</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New</a:t>
                      </a:r>
                      <a:r>
                        <a:rPr lang="en-US" sz="1200" b="0" i="0" u="none" strike="noStrike" kern="1200" baseline="0" dirty="0">
                          <a:solidFill>
                            <a:schemeClr val="tx1"/>
                          </a:solidFill>
                          <a:effectLst/>
                          <a:latin typeface="+mn-lt"/>
                          <a:ea typeface="+mn-ea"/>
                          <a:cs typeface="+mn-cs"/>
                        </a:rPr>
                        <a:t> Zealand</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sysDot"/>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499</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rgbClr val="006666"/>
                      </a:solidFill>
                      <a:prstDash val="sysDot"/>
                      <a:round/>
                      <a:headEnd type="none" w="med" len="med"/>
                      <a:tailEnd type="none" w="med" len="med"/>
                    </a:lnT>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Saudi</a:t>
                      </a:r>
                      <a:r>
                        <a:rPr lang="en-US" sz="1200" b="0" i="0" u="none" strike="noStrike" kern="1200" baseline="0" dirty="0">
                          <a:solidFill>
                            <a:schemeClr val="tx1"/>
                          </a:solidFill>
                          <a:effectLst/>
                          <a:latin typeface="+mn-lt"/>
                          <a:ea typeface="+mn-ea"/>
                          <a:cs typeface="+mn-cs"/>
                        </a:rPr>
                        <a:t> Arabia</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lgDash"/>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431</a:t>
                      </a:r>
                    </a:p>
                  </a:txBody>
                  <a:tcPr marL="9525" marR="9525" marT="9525" marB="0" anchor="ctr">
                    <a:lnT w="12700" cap="flat" cmpd="sng" algn="ctr">
                      <a:solidFill>
                        <a:srgbClr val="006666"/>
                      </a:solidFill>
                      <a:prstDash val="lgDash"/>
                      <a:round/>
                      <a:headEnd type="none" w="med" len="med"/>
                      <a:tailEnd type="none" w="med" len="med"/>
                    </a:lnT>
                  </a:tcPr>
                </a:tc>
                <a:extLst>
                  <a:ext uri="{0D108BD9-81ED-4DB2-BD59-A6C34878D82A}">
                    <a16:rowId xmlns:a16="http://schemas.microsoft.com/office/drawing/2014/main" val="821963469"/>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Russia</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543</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Norway</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495</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Morocco</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394</a:t>
                      </a:r>
                    </a:p>
                  </a:txBody>
                  <a:tcPr marL="9525" marR="9525" marT="9525" marB="0" anchor="ctr"/>
                </a:tc>
                <a:extLst>
                  <a:ext uri="{0D108BD9-81ED-4DB2-BD59-A6C34878D82A}">
                    <a16:rowId xmlns:a16="http://schemas.microsoft.com/office/drawing/2014/main" val="997376053"/>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Finland</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543</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France</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489</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Egypt</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389</a:t>
                      </a:r>
                    </a:p>
                  </a:txBody>
                  <a:tcPr marL="9525" marR="9525" marT="9525" marB="0" anchor="ctr"/>
                </a:tc>
                <a:extLst>
                  <a:ext uri="{0D108BD9-81ED-4DB2-BD59-A6C34878D82A}">
                    <a16:rowId xmlns:a16="http://schemas.microsoft.com/office/drawing/2014/main" val="2674481655"/>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Lithuania</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534</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Bahrein</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a:solidFill>
                            <a:schemeClr val="tx1"/>
                          </a:solidFill>
                          <a:effectLst/>
                          <a:latin typeface="+mn-lt"/>
                          <a:ea typeface="+mn-ea"/>
                          <a:cs typeface="+mn-cs"/>
                        </a:rPr>
                        <a:t>486</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Lebanon</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377</a:t>
                      </a:r>
                    </a:p>
                  </a:txBody>
                  <a:tcPr marL="9525" marR="9525" marT="9525" marB="0" anchor="ctr"/>
                </a:tc>
                <a:extLst>
                  <a:ext uri="{0D108BD9-81ED-4DB2-BD59-A6C34878D82A}">
                    <a16:rowId xmlns:a16="http://schemas.microsoft.com/office/drawing/2014/main" val="1784226927"/>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Hungary</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530</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Cyprus</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a:solidFill>
                            <a:schemeClr val="tx1"/>
                          </a:solidFill>
                          <a:effectLst/>
                          <a:latin typeface="+mn-lt"/>
                          <a:ea typeface="+mn-ea"/>
                          <a:cs typeface="+mn-cs"/>
                        </a:rPr>
                        <a:t>484</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South</a:t>
                      </a:r>
                      <a:r>
                        <a:rPr lang="en-US" sz="1200" b="0" i="0" u="none" strike="noStrike" kern="1200" baseline="0" dirty="0">
                          <a:solidFill>
                            <a:schemeClr val="tx1"/>
                          </a:solidFill>
                          <a:effectLst/>
                          <a:latin typeface="+mn-lt"/>
                          <a:ea typeface="+mn-ea"/>
                          <a:cs typeface="+mn-cs"/>
                        </a:rPr>
                        <a:t> Africa</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B w="12700" cap="flat" cmpd="sng" algn="ctr">
                      <a:solidFill>
                        <a:srgbClr val="006666"/>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370</a:t>
                      </a:r>
                    </a:p>
                  </a:txBody>
                  <a:tcPr marL="9525" marR="9525" marT="9525" marB="0" anchor="ctr">
                    <a:lnB w="12700" cap="flat" cmpd="sng" algn="ctr">
                      <a:solidFill>
                        <a:srgbClr val="006666"/>
                      </a:solidFill>
                      <a:prstDash val="sysDot"/>
                      <a:round/>
                      <a:headEnd type="none" w="med" len="med"/>
                      <a:tailEnd type="none" w="med" len="med"/>
                    </a:lnB>
                  </a:tcPr>
                </a:tc>
                <a:extLst>
                  <a:ext uri="{0D108BD9-81ED-4DB2-BD59-A6C34878D82A}">
                    <a16:rowId xmlns:a16="http://schemas.microsoft.com/office/drawing/2014/main" val="2971635483"/>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Australia</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528</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Kazakhstan</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a:solidFill>
                            <a:schemeClr val="tx1"/>
                          </a:solidFill>
                          <a:effectLst/>
                          <a:latin typeface="+mn-lt"/>
                          <a:ea typeface="+mn-ea"/>
                          <a:cs typeface="+mn-cs"/>
                        </a:rPr>
                        <a:t>478</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1" i="0" u="none" strike="noStrike" kern="1200" dirty="0">
                          <a:solidFill>
                            <a:schemeClr val="tx1"/>
                          </a:solidFill>
                          <a:effectLst/>
                          <a:latin typeface="+mn-lt"/>
                          <a:ea typeface="+mn-ea"/>
                          <a:cs typeface="+mn-cs"/>
                        </a:rPr>
                        <a:t>Benchmarking Participants</a:t>
                      </a:r>
                      <a:endParaRPr lang="ka-GE" sz="1200" b="1"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sysDot"/>
                      <a:round/>
                      <a:headEnd type="none" w="med" len="med"/>
                      <a:tailEnd type="none" w="med" len="med"/>
                    </a:lnT>
                    <a:lnB w="12700" cap="flat" cmpd="sng" algn="ctr">
                      <a:solidFill>
                        <a:srgbClr val="006666"/>
                      </a:solidFill>
                      <a:prstDash val="sysDot"/>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 </a:t>
                      </a:r>
                    </a:p>
                  </a:txBody>
                  <a:tcPr marL="9525" marR="9525" marT="9525" marB="0" anchor="ctr">
                    <a:lnT w="12700" cap="flat" cmpd="sng" algn="ctr">
                      <a:solidFill>
                        <a:srgbClr val="006666"/>
                      </a:solidFill>
                      <a:prstDash val="sysDot"/>
                      <a:round/>
                      <a:headEnd type="none" w="med" len="med"/>
                      <a:tailEnd type="none" w="med" len="med"/>
                    </a:lnT>
                    <a:lnB w="12700" cap="flat" cmpd="sng" algn="ctr">
                      <a:solidFill>
                        <a:srgbClr val="006666"/>
                      </a:solidFill>
                      <a:prstDash val="sysDot"/>
                      <a:round/>
                      <a:headEnd type="none" w="med" len="med"/>
                      <a:tailEnd type="none" w="med" len="med"/>
                    </a:lnB>
                  </a:tcPr>
                </a:tc>
                <a:extLst>
                  <a:ext uri="{0D108BD9-81ED-4DB2-BD59-A6C34878D82A}">
                    <a16:rowId xmlns:a16="http://schemas.microsoft.com/office/drawing/2014/main" val="2127211528"/>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Ireland</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523</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Qatar</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a:solidFill>
                            <a:schemeClr val="tx1"/>
                          </a:solidFill>
                          <a:effectLst/>
                          <a:latin typeface="+mn-lt"/>
                          <a:ea typeface="+mn-ea"/>
                          <a:cs typeface="+mn-cs"/>
                        </a:rPr>
                        <a:t>475</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Moscow</a:t>
                      </a:r>
                      <a:r>
                        <a:rPr lang="en-US" sz="1200" b="0" i="0" u="none" strike="noStrike" kern="1200" baseline="0" dirty="0">
                          <a:solidFill>
                            <a:schemeClr val="tx1"/>
                          </a:solidFill>
                          <a:effectLst/>
                          <a:latin typeface="+mn-lt"/>
                          <a:ea typeface="+mn-ea"/>
                          <a:cs typeface="+mn-cs"/>
                        </a:rPr>
                        <a:t> (Russia)</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sysDot"/>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567</a:t>
                      </a:r>
                    </a:p>
                  </a:txBody>
                  <a:tcPr marL="9525" marR="9525" marT="9525" marB="0" anchor="ctr">
                    <a:lnT w="12700" cap="flat" cmpd="sng" algn="ctr">
                      <a:solidFill>
                        <a:srgbClr val="006666"/>
                      </a:solidFill>
                      <a:prstDash val="sysDot"/>
                      <a:round/>
                      <a:headEnd type="none" w="med" len="med"/>
                      <a:tailEnd type="none" w="med" len="med"/>
                    </a:lnT>
                  </a:tcPr>
                </a:tc>
                <a:extLst>
                  <a:ext uri="{0D108BD9-81ED-4DB2-BD59-A6C34878D82A}">
                    <a16:rowId xmlns:a16="http://schemas.microsoft.com/office/drawing/2014/main" val="1840651843"/>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USA</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522</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United</a:t>
                      </a:r>
                      <a:r>
                        <a:rPr lang="en-US" sz="1200" b="0" i="0" u="none" strike="noStrike" kern="1200" baseline="0" dirty="0">
                          <a:solidFill>
                            <a:schemeClr val="tx1"/>
                          </a:solidFill>
                          <a:effectLst/>
                          <a:latin typeface="+mn-lt"/>
                          <a:ea typeface="+mn-ea"/>
                          <a:cs typeface="+mn-cs"/>
                        </a:rPr>
                        <a:t> Arab Emirates</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473</a:t>
                      </a:r>
                    </a:p>
                  </a:txBody>
                  <a:tcPr marL="9525" marR="9525" marT="9525" marB="0" anchor="ctr">
                    <a:lnR w="12700" cap="flat" cmpd="sng" algn="ctr">
                      <a:solidFill>
                        <a:srgbClr val="006666"/>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Dubai</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548</a:t>
                      </a:r>
                    </a:p>
                  </a:txBody>
                  <a:tcPr marL="9525" marR="9525" marT="9525" marB="0" anchor="ctr"/>
                </a:tc>
                <a:extLst>
                  <a:ext uri="{0D108BD9-81ED-4DB2-BD59-A6C34878D82A}">
                    <a16:rowId xmlns:a16="http://schemas.microsoft.com/office/drawing/2014/main" val="1366783358"/>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Sweden</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521</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Romania</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470</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Quebec</a:t>
                      </a:r>
                      <a:r>
                        <a:rPr lang="en-US" sz="1200" b="0" i="0" u="none" strike="noStrike" kern="1200" baseline="0" dirty="0">
                          <a:solidFill>
                            <a:schemeClr val="tx1"/>
                          </a:solidFill>
                          <a:effectLst/>
                          <a:latin typeface="+mn-lt"/>
                          <a:ea typeface="+mn-ea"/>
                          <a:cs typeface="+mn-cs"/>
                        </a:rPr>
                        <a:t> (Canada)</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537</a:t>
                      </a:r>
                    </a:p>
                  </a:txBody>
                  <a:tcPr marL="9525" marR="9525" marT="9525" marB="0" anchor="ctr"/>
                </a:tc>
                <a:extLst>
                  <a:ext uri="{0D108BD9-81ED-4DB2-BD59-A6C34878D82A}">
                    <a16:rowId xmlns:a16="http://schemas.microsoft.com/office/drawing/2014/main" val="2964062203"/>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Portugal</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519</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Chile</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462</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Ontario</a:t>
                      </a:r>
                      <a:r>
                        <a:rPr lang="ka-GE"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Canada</a:t>
                      </a:r>
                      <a:r>
                        <a:rPr lang="ka-GE" sz="1200" b="0" i="0" u="none" strike="noStrike" kern="1200" dirty="0">
                          <a:solidFill>
                            <a:schemeClr val="tx1"/>
                          </a:solidFill>
                          <a:effectLst/>
                          <a:latin typeface="+mn-lt"/>
                          <a:ea typeface="+mn-ea"/>
                          <a:cs typeface="+mn-cs"/>
                        </a:rPr>
                        <a:t>)</a:t>
                      </a: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522</a:t>
                      </a:r>
                    </a:p>
                  </a:txBody>
                  <a:tcPr marL="9525" marR="9525" marT="9525" marB="0" anchor="ctr"/>
                </a:tc>
                <a:extLst>
                  <a:ext uri="{0D108BD9-81ED-4DB2-BD59-A6C34878D82A}">
                    <a16:rowId xmlns:a16="http://schemas.microsoft.com/office/drawing/2014/main" val="1317750257"/>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England</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517</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Malaysia</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460</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marL="0" algn="l" defTabSz="914400" rtl="0" eaLnBrk="1" fontAlgn="ctr" latinLnBrk="0" hangingPunct="1"/>
                      <a:r>
                        <a:rPr lang="ka-GE"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West</a:t>
                      </a:r>
                      <a:r>
                        <a:rPr lang="en-US" sz="1200" b="0" i="0" u="none" strike="noStrike" kern="1200" baseline="0" dirty="0">
                          <a:solidFill>
                            <a:schemeClr val="tx1"/>
                          </a:solidFill>
                          <a:effectLst/>
                          <a:latin typeface="+mn-lt"/>
                          <a:ea typeface="+mn-ea"/>
                          <a:cs typeface="+mn-cs"/>
                        </a:rPr>
                        <a:t> Cape</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439</a:t>
                      </a:r>
                    </a:p>
                  </a:txBody>
                  <a:tcPr marL="9525" marR="9525" marT="9525" marB="0" anchor="ctr"/>
                </a:tc>
                <a:extLst>
                  <a:ext uri="{0D108BD9-81ED-4DB2-BD59-A6C34878D82A}">
                    <a16:rowId xmlns:a16="http://schemas.microsoft.com/office/drawing/2014/main" val="2607596761"/>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Turkey</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515</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Oman</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B w="12700" cap="flat" cmpd="sng" algn="ctr">
                      <a:solidFill>
                        <a:srgbClr val="006666"/>
                      </a:solidFill>
                      <a:prstDash val="lgDash"/>
                      <a:round/>
                      <a:headEnd type="none" w="med" len="med"/>
                      <a:tailEnd type="none" w="med" len="med"/>
                    </a:lnB>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457</a:t>
                      </a:r>
                    </a:p>
                  </a:txBody>
                  <a:tcPr marL="9525" marR="9525" marT="9525" marB="0" anchor="ctr">
                    <a:lnR w="12700" cap="flat" cmpd="sng" algn="ctr">
                      <a:solidFill>
                        <a:srgbClr val="006666"/>
                      </a:solidFill>
                      <a:prstDash val="solid"/>
                      <a:round/>
                      <a:headEnd type="none" w="med" len="med"/>
                      <a:tailEnd type="none" w="med" len="med"/>
                    </a:lnR>
                    <a:lnB w="12700" cap="flat" cmpd="sng" algn="ctr">
                      <a:solidFill>
                        <a:srgbClr val="006666"/>
                      </a:solidFill>
                      <a:prstDash val="lgDash"/>
                      <a:round/>
                      <a:headEnd type="none" w="med" len="med"/>
                      <a:tailEnd type="none" w="med" len="med"/>
                    </a:lnB>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Gauteng</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422</a:t>
                      </a:r>
                    </a:p>
                  </a:txBody>
                  <a:tcPr marL="9525" marR="9525" marT="9525" marB="0" anchor="ctr"/>
                </a:tc>
                <a:extLst>
                  <a:ext uri="{0D108BD9-81ED-4DB2-BD59-A6C34878D82A}">
                    <a16:rowId xmlns:a16="http://schemas.microsoft.com/office/drawing/2014/main" val="1536008051"/>
                  </a:ext>
                </a:extLst>
              </a:tr>
              <a:tr h="262641">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Israel</a:t>
                      </a:r>
                      <a:endParaRPr lang="ka-GE" sz="1200" b="0" i="0"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513</a:t>
                      </a:r>
                    </a:p>
                  </a:txBody>
                  <a:tcPr marL="9525" marR="9525" marT="9525" marB="0" anchor="ctr">
                    <a:lnR w="12700" cap="flat" cmpd="sng" algn="ctr">
                      <a:solidFill>
                        <a:srgbClr val="006666"/>
                      </a:solidFill>
                      <a:prstDash val="solid"/>
                      <a:round/>
                      <a:headEnd type="none" w="med" len="med"/>
                      <a:tailEnd type="none" w="med" len="med"/>
                    </a:lnR>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Jordan</a:t>
                      </a:r>
                      <a:endParaRPr lang="ka-GE" sz="1200" b="0" i="0" u="none" strike="noStrike" kern="1200" dirty="0">
                        <a:solidFill>
                          <a:schemeClr val="tx1"/>
                        </a:solidFill>
                        <a:effectLst/>
                        <a:latin typeface="+mn-lt"/>
                        <a:ea typeface="+mn-ea"/>
                        <a:cs typeface="+mn-cs"/>
                      </a:endParaRPr>
                    </a:p>
                  </a:txBody>
                  <a:tcPr marL="9525" marR="9525" marT="9525" marB="0" anchor="ctr">
                    <a:lnL w="12700" cap="flat" cmpd="sng" algn="ctr">
                      <a:solidFill>
                        <a:srgbClr val="006666"/>
                      </a:solidFill>
                      <a:prstDash val="solid"/>
                      <a:round/>
                      <a:headEnd type="none" w="med" len="med"/>
                      <a:tailEnd type="none" w="med" len="med"/>
                    </a:lnL>
                    <a:lnT w="12700" cap="flat" cmpd="sng" algn="ctr">
                      <a:solidFill>
                        <a:srgbClr val="006666"/>
                      </a:solidFill>
                      <a:prstDash val="lgDash"/>
                      <a:round/>
                      <a:headEnd type="none" w="med" len="med"/>
                      <a:tailEnd type="none" w="med" len="med"/>
                    </a:lnT>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452</a:t>
                      </a:r>
                    </a:p>
                  </a:txBody>
                  <a:tcPr marL="9525" marR="9525" marT="9525" marB="0" anchor="ctr">
                    <a:lnR w="12700" cap="flat" cmpd="sng" algn="ctr">
                      <a:solidFill>
                        <a:srgbClr val="006666"/>
                      </a:solidFill>
                      <a:prstDash val="solid"/>
                      <a:round/>
                      <a:headEnd type="none" w="med" len="med"/>
                      <a:tailEnd type="none" w="med" len="med"/>
                    </a:lnR>
                    <a:lnT w="12700" cap="flat" cmpd="sng" algn="ctr">
                      <a:solidFill>
                        <a:srgbClr val="006666"/>
                      </a:solidFill>
                      <a:prstDash val="lgDash"/>
                      <a:round/>
                      <a:headEnd type="none" w="med" len="med"/>
                      <a:tailEnd type="none" w="med" len="med"/>
                    </a:lnT>
                  </a:tcPr>
                </a:tc>
                <a:tc>
                  <a:txBody>
                    <a:bodyPr/>
                    <a:lstStyle/>
                    <a:p>
                      <a:pPr marL="0" algn="l" defTabSz="914400" rtl="0" eaLnBrk="1" fontAlgn="ctr" latinLnBrk="0" hangingPunct="1"/>
                      <a:r>
                        <a:rPr lang="en-US" sz="1200" b="0" i="0" u="none" strike="noStrike" kern="1200" dirty="0">
                          <a:solidFill>
                            <a:schemeClr val="tx1"/>
                          </a:solidFill>
                          <a:effectLst/>
                          <a:latin typeface="+mn-lt"/>
                          <a:ea typeface="+mn-ea"/>
                          <a:cs typeface="+mn-cs"/>
                        </a:rPr>
                        <a:t>Abu</a:t>
                      </a:r>
                      <a:r>
                        <a:rPr lang="en-US" sz="1200" b="0" i="0" u="none" strike="noStrike" kern="1200" baseline="0" dirty="0">
                          <a:solidFill>
                            <a:schemeClr val="tx1"/>
                          </a:solidFill>
                          <a:effectLst/>
                          <a:latin typeface="+mn-lt"/>
                          <a:ea typeface="+mn-ea"/>
                          <a:cs typeface="+mn-cs"/>
                        </a:rPr>
                        <a:t> Dhabi</a:t>
                      </a:r>
                      <a:r>
                        <a:rPr lang="ka-GE" sz="1200" b="0" i="0" u="none" strike="noStrike" kern="1200" dirty="0">
                          <a:solidFill>
                            <a:schemeClr val="tx1"/>
                          </a:solidFill>
                          <a:effectLst/>
                          <a:latin typeface="+mn-lt"/>
                          <a:ea typeface="+mn-ea"/>
                          <a:cs typeface="+mn-cs"/>
                        </a:rPr>
                        <a:t> </a:t>
                      </a:r>
                    </a:p>
                  </a:txBody>
                  <a:tcPr marL="9525" marR="9525" marT="9525" marB="0" anchor="ctr">
                    <a:lnL w="12700" cap="flat" cmpd="sng" algn="ctr">
                      <a:solidFill>
                        <a:srgbClr val="006666"/>
                      </a:solidFill>
                      <a:prstDash val="solid"/>
                      <a:round/>
                      <a:headEnd type="none" w="med" len="med"/>
                      <a:tailEnd type="none" w="med" len="med"/>
                    </a:lnL>
                  </a:tcPr>
                </a:tc>
                <a:tc>
                  <a:txBody>
                    <a:bodyPr/>
                    <a:lstStyle/>
                    <a:p>
                      <a:pPr marL="0" algn="ctr" defTabSz="914400" rtl="0" eaLnBrk="1" fontAlgn="ctr" latinLnBrk="0" hangingPunct="1"/>
                      <a:r>
                        <a:rPr lang="ka-GE" sz="1200" b="0" i="0" u="none" strike="noStrike" kern="1200" dirty="0">
                          <a:solidFill>
                            <a:schemeClr val="tx1"/>
                          </a:solidFill>
                          <a:effectLst/>
                          <a:latin typeface="+mn-lt"/>
                          <a:ea typeface="+mn-ea"/>
                          <a:cs typeface="+mn-cs"/>
                        </a:rPr>
                        <a:t>420</a:t>
                      </a:r>
                    </a:p>
                  </a:txBody>
                  <a:tcPr marL="9525" marR="9525" marT="9525" marB="0" anchor="ctr"/>
                </a:tc>
                <a:extLst>
                  <a:ext uri="{0D108BD9-81ED-4DB2-BD59-A6C34878D82A}">
                    <a16:rowId xmlns:a16="http://schemas.microsoft.com/office/drawing/2014/main" val="2831891377"/>
                  </a:ext>
                </a:extLst>
              </a:tr>
            </a:tbl>
          </a:graphicData>
        </a:graphic>
      </p:graphicFrame>
    </p:spTree>
    <p:extLst>
      <p:ext uri="{BB962C8B-B14F-4D97-AF65-F5344CB8AC3E}">
        <p14:creationId xmlns:p14="http://schemas.microsoft.com/office/powerpoint/2010/main" val="4051268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2AC1EDD-EB62-43D5-AFA5-25AB91C5F3C8}"/>
              </a:ext>
            </a:extLst>
          </p:cNvPr>
          <p:cNvSpPr txBox="1">
            <a:spLocks/>
          </p:cNvSpPr>
          <p:nvPr/>
        </p:nvSpPr>
        <p:spPr>
          <a:xfrm>
            <a:off x="534748" y="23407"/>
            <a:ext cx="10848663" cy="74204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sz="2800" b="1" dirty="0">
                <a:solidFill>
                  <a:srgbClr val="1A8E94"/>
                </a:solidFill>
                <a:latin typeface="Calibri" panose="020F0502020204030204" pitchFamily="34" charset="0"/>
                <a:cs typeface="Calibri" panose="020F0502020204030204" pitchFamily="34" charset="0"/>
              </a:rPr>
              <a:t>TIMSS 2019: Achievement Dynamics in Science</a:t>
            </a:r>
          </a:p>
        </p:txBody>
      </p:sp>
      <p:pic>
        <p:nvPicPr>
          <p:cNvPr id="7" name="Picture 6">
            <a:extLst>
              <a:ext uri="{FF2B5EF4-FFF2-40B4-BE49-F238E27FC236}">
                <a16:creationId xmlns:a16="http://schemas.microsoft.com/office/drawing/2014/main" id="{00F4038E-BC29-4D9E-BB8E-9E9E561651D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48690" y="2420902"/>
            <a:ext cx="3716271" cy="4227258"/>
          </a:xfrm>
          <a:prstGeom prst="rect">
            <a:avLst/>
          </a:prstGeom>
          <a:noFill/>
          <a:ln>
            <a:noFill/>
          </a:ln>
        </p:spPr>
      </p:pic>
      <p:pic>
        <p:nvPicPr>
          <p:cNvPr id="8" name="Picture 7">
            <a:extLst>
              <a:ext uri="{FF2B5EF4-FFF2-40B4-BE49-F238E27FC236}">
                <a16:creationId xmlns:a16="http://schemas.microsoft.com/office/drawing/2014/main" id="{989BA5DF-46D2-4C68-8147-4D26F60982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435649" y="2091443"/>
            <a:ext cx="3567638" cy="4192205"/>
          </a:xfrm>
          <a:prstGeom prst="rect">
            <a:avLst/>
          </a:prstGeom>
          <a:noFill/>
          <a:ln>
            <a:noFill/>
          </a:ln>
        </p:spPr>
      </p:pic>
      <p:sp>
        <p:nvSpPr>
          <p:cNvPr id="9" name="TextBox 8">
            <a:extLst>
              <a:ext uri="{FF2B5EF4-FFF2-40B4-BE49-F238E27FC236}">
                <a16:creationId xmlns:a16="http://schemas.microsoft.com/office/drawing/2014/main" id="{64BC032C-17AF-4694-82FD-AE38826A9DE8}"/>
              </a:ext>
            </a:extLst>
          </p:cNvPr>
          <p:cNvSpPr txBox="1"/>
          <p:nvPr/>
        </p:nvSpPr>
        <p:spPr>
          <a:xfrm>
            <a:off x="599814" y="1048904"/>
            <a:ext cx="11158077" cy="707886"/>
          </a:xfrm>
          <a:prstGeom prst="rect">
            <a:avLst/>
          </a:prstGeom>
          <a:noFill/>
        </p:spPr>
        <p:txBody>
          <a:bodyPr wrap="square" rtlCol="0">
            <a:spAutoFit/>
          </a:bodyPr>
          <a:lstStyle/>
          <a:p>
            <a:r>
              <a:rPr lang="en-US" sz="2000" dirty="0">
                <a:solidFill>
                  <a:srgbClr val="006666"/>
                </a:solidFill>
                <a:latin typeface="Calibri" panose="020F0502020204030204" pitchFamily="34" charset="0"/>
                <a:cs typeface="Calibri" panose="020F0502020204030204" pitchFamily="34" charset="0"/>
              </a:rPr>
              <a:t>Georgia's score in both the fourth and eighth grades compared to the previous research cycles has increased slightly, however this does not indicate a statistically significant progress.</a:t>
            </a:r>
            <a:endParaRPr lang="ka-GE" sz="2000" dirty="0">
              <a:solidFill>
                <a:srgbClr val="006666"/>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ECB5184-93D3-4BFD-A00A-E82FD621A1E6}"/>
              </a:ext>
            </a:extLst>
          </p:cNvPr>
          <p:cNvSpPr txBox="1"/>
          <p:nvPr/>
        </p:nvSpPr>
        <p:spPr>
          <a:xfrm>
            <a:off x="3936739" y="2428987"/>
            <a:ext cx="2496644" cy="369332"/>
          </a:xfrm>
          <a:prstGeom prst="rect">
            <a:avLst/>
          </a:prstGeom>
          <a:solidFill>
            <a:srgbClr val="339966"/>
          </a:solidFill>
        </p:spPr>
        <p:txBody>
          <a:bodyPr wrap="square" rtlCol="0">
            <a:spAutoFit/>
          </a:bodyPr>
          <a:lstStyle/>
          <a:p>
            <a:pPr algn="ctr"/>
            <a:r>
              <a:rPr lang="en-US" b="1" dirty="0">
                <a:solidFill>
                  <a:schemeClr val="bg1"/>
                </a:solidFill>
              </a:rPr>
              <a:t>Science Grade 4</a:t>
            </a:r>
            <a:endParaRPr lang="ka-GE" b="1" dirty="0">
              <a:solidFill>
                <a:schemeClr val="bg1"/>
              </a:solidFill>
            </a:endParaRPr>
          </a:p>
        </p:txBody>
      </p:sp>
      <p:sp>
        <p:nvSpPr>
          <p:cNvPr id="3" name="TextBox 2">
            <a:extLst>
              <a:ext uri="{FF2B5EF4-FFF2-40B4-BE49-F238E27FC236}">
                <a16:creationId xmlns:a16="http://schemas.microsoft.com/office/drawing/2014/main" id="{8F6E9A48-839F-4794-810C-312C1682CF55}"/>
              </a:ext>
            </a:extLst>
          </p:cNvPr>
          <p:cNvSpPr txBox="1"/>
          <p:nvPr/>
        </p:nvSpPr>
        <p:spPr>
          <a:xfrm>
            <a:off x="7927760" y="2101306"/>
            <a:ext cx="2947386" cy="369332"/>
          </a:xfrm>
          <a:prstGeom prst="rect">
            <a:avLst/>
          </a:prstGeom>
          <a:solidFill>
            <a:srgbClr val="0B6666"/>
          </a:solidFill>
        </p:spPr>
        <p:txBody>
          <a:bodyPr wrap="square" rtlCol="0">
            <a:spAutoFit/>
          </a:bodyPr>
          <a:lstStyle/>
          <a:p>
            <a:pPr algn="ctr"/>
            <a:r>
              <a:rPr lang="en-US" b="1" dirty="0">
                <a:solidFill>
                  <a:schemeClr val="bg1"/>
                </a:solidFill>
              </a:rPr>
              <a:t>Science Grade 8</a:t>
            </a:r>
            <a:endParaRPr lang="ka-GE" b="1" dirty="0">
              <a:solidFill>
                <a:schemeClr val="bg1"/>
              </a:solidFill>
            </a:endParaRPr>
          </a:p>
        </p:txBody>
      </p:sp>
    </p:spTree>
    <p:extLst>
      <p:ext uri="{BB962C8B-B14F-4D97-AF65-F5344CB8AC3E}">
        <p14:creationId xmlns:p14="http://schemas.microsoft.com/office/powerpoint/2010/main" val="1941598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874" y="-112236"/>
            <a:ext cx="11103102" cy="1063582"/>
          </a:xfrm>
        </p:spPr>
        <p:txBody>
          <a:bodyPr>
            <a:normAutofit/>
          </a:bodyPr>
          <a:lstStyle/>
          <a:p>
            <a:pPr algn="r"/>
            <a:r>
              <a:rPr lang="en-US" sz="2800" b="1" dirty="0">
                <a:latin typeface="Calibri" panose="020F0502020204030204" pitchFamily="34" charset="0"/>
                <a:cs typeface="Calibri" panose="020F0502020204030204" pitchFamily="34" charset="0"/>
              </a:rPr>
              <a:t>TIMSS 2019:</a:t>
            </a:r>
            <a:r>
              <a:rPr lang="ka-GE" sz="2800" b="1" dirty="0">
                <a:latin typeface="Calibri" panose="020F0502020204030204" pitchFamily="34" charset="0"/>
                <a:cs typeface="Calibri" panose="020F0502020204030204" pitchFamily="34" charset="0"/>
              </a:rPr>
              <a:t> </a:t>
            </a:r>
            <a:r>
              <a:rPr lang="en-US" sz="2800" b="1" dirty="0">
                <a:latin typeface="Calibri" panose="020F0502020204030204" pitchFamily="34" charset="0"/>
                <a:cs typeface="Calibri" panose="020F0502020204030204" pitchFamily="34" charset="0"/>
              </a:rPr>
              <a:t>Average Achievement by Gender (Girl/boy)</a:t>
            </a:r>
            <a:endParaRPr lang="en-US" sz="2800" dirty="0"/>
          </a:p>
        </p:txBody>
      </p:sp>
      <p:pic>
        <p:nvPicPr>
          <p:cNvPr id="3" name="Graphic 22">
            <a:extLst>
              <a:ext uri="{FF2B5EF4-FFF2-40B4-BE49-F238E27FC236}">
                <a16:creationId xmlns:a16="http://schemas.microsoft.com/office/drawing/2014/main" id="{8B1E5BE3-D1DA-4075-BBAB-3311081E3444}"/>
              </a:ext>
            </a:extLst>
          </p:cNvPr>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71861" y="2878515"/>
            <a:ext cx="4244940" cy="3771620"/>
          </a:xfrm>
          <a:prstGeom prst="rect">
            <a:avLst/>
          </a:prstGeom>
        </p:spPr>
      </p:pic>
      <p:pic>
        <p:nvPicPr>
          <p:cNvPr id="5" name="Graphic 26">
            <a:extLst>
              <a:ext uri="{FF2B5EF4-FFF2-40B4-BE49-F238E27FC236}">
                <a16:creationId xmlns:a16="http://schemas.microsoft.com/office/drawing/2014/main" id="{6C92D032-2BE4-48FB-A139-55AC35ED803E}"/>
              </a:ext>
            </a:extLst>
          </p:cNvPr>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65250" y="2863275"/>
            <a:ext cx="3636617" cy="3774334"/>
          </a:xfrm>
          <a:prstGeom prst="rect">
            <a:avLst/>
          </a:prstGeom>
        </p:spPr>
      </p:pic>
      <p:sp>
        <p:nvSpPr>
          <p:cNvPr id="11" name="TextBox 10">
            <a:extLst>
              <a:ext uri="{FF2B5EF4-FFF2-40B4-BE49-F238E27FC236}">
                <a16:creationId xmlns:a16="http://schemas.microsoft.com/office/drawing/2014/main" id="{A18C818D-D73F-4FAD-A3D8-D2EA14CA2198}"/>
              </a:ext>
            </a:extLst>
          </p:cNvPr>
          <p:cNvSpPr txBox="1"/>
          <p:nvPr/>
        </p:nvSpPr>
        <p:spPr>
          <a:xfrm>
            <a:off x="711200" y="1073323"/>
            <a:ext cx="11019976" cy="1608133"/>
          </a:xfrm>
          <a:prstGeom prst="rect">
            <a:avLst/>
          </a:prstGeom>
          <a:noFill/>
        </p:spPr>
        <p:txBody>
          <a:bodyPr wrap="square" rtlCol="0">
            <a:spAutoFit/>
          </a:bodyPr>
          <a:lstStyle/>
          <a:p>
            <a:pPr algn="just"/>
            <a:endParaRPr lang="en-US" sz="2000" dirty="0">
              <a:solidFill>
                <a:srgbClr val="01669A"/>
              </a:solidFill>
              <a:latin typeface="Calibri" panose="020F0502020204030204" pitchFamily="34" charset="0"/>
              <a:cs typeface="Calibri" panose="020F0502020204030204" pitchFamily="34" charset="0"/>
            </a:endParaRPr>
          </a:p>
          <a:p>
            <a:pPr algn="just"/>
            <a:endParaRPr lang="en-US" sz="2000" dirty="0">
              <a:solidFill>
                <a:srgbClr val="01669A"/>
              </a:solidFill>
              <a:latin typeface="Calibri" panose="020F0502020204030204" pitchFamily="34" charset="0"/>
              <a:cs typeface="Calibri" panose="020F0502020204030204" pitchFamily="34" charset="0"/>
            </a:endParaRPr>
          </a:p>
          <a:p>
            <a:pPr algn="just"/>
            <a:r>
              <a:rPr lang="en-US" sz="1950" dirty="0">
                <a:solidFill>
                  <a:srgbClr val="01669A"/>
                </a:solidFill>
                <a:latin typeface="Calibri" panose="020F0502020204030204" pitchFamily="34" charset="0"/>
                <a:cs typeface="Calibri" panose="020F0502020204030204" pitchFamily="34" charset="0"/>
              </a:rPr>
              <a:t>According to 2019 data, the achievements of 4</a:t>
            </a:r>
            <a:r>
              <a:rPr lang="en-US" sz="1950" baseline="30000" dirty="0">
                <a:solidFill>
                  <a:srgbClr val="01669A"/>
                </a:solidFill>
                <a:latin typeface="Calibri" panose="020F0502020204030204" pitchFamily="34" charset="0"/>
                <a:cs typeface="Calibri" panose="020F0502020204030204" pitchFamily="34" charset="0"/>
              </a:rPr>
              <a:t>th</a:t>
            </a:r>
            <a:r>
              <a:rPr lang="en-US" sz="1950" dirty="0">
                <a:solidFill>
                  <a:srgbClr val="01669A"/>
                </a:solidFill>
                <a:latin typeface="Calibri" panose="020F0502020204030204" pitchFamily="34" charset="0"/>
                <a:cs typeface="Calibri" panose="020F0502020204030204" pitchFamily="34" charset="0"/>
              </a:rPr>
              <a:t>grader boys are statistically significantly higher than the achievements of girls, although </a:t>
            </a:r>
            <a:r>
              <a:rPr lang="en-US" sz="1950" b="1" dirty="0">
                <a:solidFill>
                  <a:srgbClr val="01669A"/>
                </a:solidFill>
                <a:latin typeface="Calibri" panose="020F0502020204030204" pitchFamily="34" charset="0"/>
                <a:cs typeface="Calibri" panose="020F0502020204030204" pitchFamily="34" charset="0"/>
              </a:rPr>
              <a:t>Georgia is among the 3 countries (South Korea, Malta, Georgia) where this difference is the slightest.</a:t>
            </a:r>
            <a:endParaRPr lang="ka-GE" sz="2000" b="1" dirty="0">
              <a:solidFill>
                <a:srgbClr val="0085C2"/>
              </a:solidFill>
              <a:latin typeface="Calibri" panose="020F0502020204030204" pitchFamily="34" charset="0"/>
              <a:cs typeface="Calibri" panose="020F0502020204030204" pitchFamily="34" charset="0"/>
            </a:endParaRPr>
          </a:p>
        </p:txBody>
      </p:sp>
      <p:pic>
        <p:nvPicPr>
          <p:cNvPr id="7" name="Graphic 3">
            <a:extLst>
              <a:ext uri="{FF2B5EF4-FFF2-40B4-BE49-F238E27FC236}">
                <a16:creationId xmlns:a16="http://schemas.microsoft.com/office/drawing/2014/main" id="{71753336-9ECC-4CF2-8227-B91EAE698CC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4874" y="129814"/>
            <a:ext cx="2166697" cy="1421895"/>
          </a:xfrm>
          <a:prstGeom prst="rect">
            <a:avLst/>
          </a:prstGeom>
        </p:spPr>
      </p:pic>
      <p:sp>
        <p:nvSpPr>
          <p:cNvPr id="8" name="TextBox 7">
            <a:extLst>
              <a:ext uri="{FF2B5EF4-FFF2-40B4-BE49-F238E27FC236}">
                <a16:creationId xmlns:a16="http://schemas.microsoft.com/office/drawing/2014/main" id="{14EC7818-E5E1-40C0-A298-31194F17E0A3}"/>
              </a:ext>
            </a:extLst>
          </p:cNvPr>
          <p:cNvSpPr txBox="1"/>
          <p:nvPr/>
        </p:nvSpPr>
        <p:spPr>
          <a:xfrm>
            <a:off x="4054764" y="2844480"/>
            <a:ext cx="3117275" cy="369332"/>
          </a:xfrm>
          <a:prstGeom prst="rect">
            <a:avLst/>
          </a:prstGeom>
          <a:solidFill>
            <a:srgbClr val="0085C2"/>
          </a:solidFill>
        </p:spPr>
        <p:txBody>
          <a:bodyPr wrap="square" rtlCol="0">
            <a:spAutoFit/>
          </a:bodyPr>
          <a:lstStyle/>
          <a:p>
            <a:pPr algn="ctr"/>
            <a:r>
              <a:rPr lang="en-US" b="1" dirty="0">
                <a:solidFill>
                  <a:schemeClr val="bg1"/>
                </a:solidFill>
              </a:rPr>
              <a:t>Mathematics Grade 4</a:t>
            </a:r>
            <a:endParaRPr lang="ka-GE" b="1" dirty="0">
              <a:solidFill>
                <a:schemeClr val="bg1"/>
              </a:solidFill>
            </a:endParaRPr>
          </a:p>
        </p:txBody>
      </p:sp>
      <p:sp>
        <p:nvSpPr>
          <p:cNvPr id="9" name="TextBox 8">
            <a:extLst>
              <a:ext uri="{FF2B5EF4-FFF2-40B4-BE49-F238E27FC236}">
                <a16:creationId xmlns:a16="http://schemas.microsoft.com/office/drawing/2014/main" id="{877824D1-60FF-471F-8747-D4D0B39481EB}"/>
              </a:ext>
            </a:extLst>
          </p:cNvPr>
          <p:cNvSpPr txBox="1"/>
          <p:nvPr/>
        </p:nvSpPr>
        <p:spPr>
          <a:xfrm>
            <a:off x="8258575" y="2821905"/>
            <a:ext cx="3049966" cy="369332"/>
          </a:xfrm>
          <a:prstGeom prst="rect">
            <a:avLst/>
          </a:prstGeom>
          <a:solidFill>
            <a:srgbClr val="01669A"/>
          </a:solidFill>
        </p:spPr>
        <p:txBody>
          <a:bodyPr wrap="square" rtlCol="0">
            <a:spAutoFit/>
          </a:bodyPr>
          <a:lstStyle/>
          <a:p>
            <a:pPr algn="ctr"/>
            <a:r>
              <a:rPr lang="en-US" b="1" dirty="0">
                <a:solidFill>
                  <a:schemeClr val="bg1"/>
                </a:solidFill>
              </a:rPr>
              <a:t>Mathematics Grade 8</a:t>
            </a:r>
            <a:endParaRPr lang="ka-GE" b="1" dirty="0">
              <a:solidFill>
                <a:schemeClr val="bg1"/>
              </a:solidFill>
            </a:endParaRPr>
          </a:p>
        </p:txBody>
      </p:sp>
      <p:pic>
        <p:nvPicPr>
          <p:cNvPr id="4" name="Picture 3">
            <a:extLst>
              <a:ext uri="{FF2B5EF4-FFF2-40B4-BE49-F238E27FC236}">
                <a16:creationId xmlns:a16="http://schemas.microsoft.com/office/drawing/2014/main" id="{EB90F20E-F751-4806-AA1F-9849E6B554A7}"/>
              </a:ext>
            </a:extLst>
          </p:cNvPr>
          <p:cNvPicPr>
            <a:picLocks noChangeAspect="1"/>
          </p:cNvPicPr>
          <p:nvPr/>
        </p:nvPicPr>
        <p:blipFill>
          <a:blip r:embed="rId9"/>
          <a:stretch>
            <a:fillRect/>
          </a:stretch>
        </p:blipFill>
        <p:spPr>
          <a:xfrm>
            <a:off x="3713201" y="6455100"/>
            <a:ext cx="3795963" cy="195035"/>
          </a:xfrm>
          <a:prstGeom prst="rect">
            <a:avLst/>
          </a:prstGeom>
        </p:spPr>
      </p:pic>
      <p:pic>
        <p:nvPicPr>
          <p:cNvPr id="6" name="Picture 5">
            <a:extLst>
              <a:ext uri="{FF2B5EF4-FFF2-40B4-BE49-F238E27FC236}">
                <a16:creationId xmlns:a16="http://schemas.microsoft.com/office/drawing/2014/main" id="{5276A4D7-2F68-4A4F-BD43-CEF6BA52B018}"/>
              </a:ext>
            </a:extLst>
          </p:cNvPr>
          <p:cNvPicPr>
            <a:picLocks noChangeAspect="1"/>
          </p:cNvPicPr>
          <p:nvPr/>
        </p:nvPicPr>
        <p:blipFill>
          <a:blip r:embed="rId10"/>
          <a:stretch>
            <a:fillRect/>
          </a:stretch>
        </p:blipFill>
        <p:spPr>
          <a:xfrm>
            <a:off x="7902725" y="6449653"/>
            <a:ext cx="3868856" cy="202462"/>
          </a:xfrm>
          <a:prstGeom prst="rect">
            <a:avLst/>
          </a:prstGeom>
        </p:spPr>
      </p:pic>
    </p:spTree>
    <p:extLst>
      <p:ext uri="{BB962C8B-B14F-4D97-AF65-F5344CB8AC3E}">
        <p14:creationId xmlns:p14="http://schemas.microsoft.com/office/powerpoint/2010/main" val="3041778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070" y="153740"/>
            <a:ext cx="10515600" cy="914400"/>
          </a:xfrm>
        </p:spPr>
        <p:txBody>
          <a:bodyPr>
            <a:normAutofit/>
          </a:bodyPr>
          <a:lstStyle/>
          <a:p>
            <a:pPr algn="r"/>
            <a:r>
              <a:rPr lang="en-US" sz="2800" b="1" dirty="0">
                <a:latin typeface="Calibri" panose="020F0502020204030204" pitchFamily="34" charset="0"/>
                <a:cs typeface="Calibri" panose="020F0502020204030204" pitchFamily="34" charset="0"/>
              </a:rPr>
              <a:t>TIMSS 2019:</a:t>
            </a:r>
            <a:r>
              <a:rPr lang="ka-GE" sz="2800" b="1" dirty="0">
                <a:latin typeface="Calibri" panose="020F0502020204030204" pitchFamily="34" charset="0"/>
                <a:cs typeface="Calibri" panose="020F0502020204030204" pitchFamily="34" charset="0"/>
              </a:rPr>
              <a:t> </a:t>
            </a:r>
            <a:r>
              <a:rPr lang="en-US" sz="2800" b="1" dirty="0">
                <a:latin typeface="Calibri" panose="020F0502020204030204" pitchFamily="34" charset="0"/>
                <a:cs typeface="Calibri" panose="020F0502020204030204" pitchFamily="34" charset="0"/>
              </a:rPr>
              <a:t>Average Achievement by Gender (Girl/boy)</a:t>
            </a:r>
            <a:endParaRPr lang="en-US" sz="2800" dirty="0"/>
          </a:p>
        </p:txBody>
      </p:sp>
      <p:pic>
        <p:nvPicPr>
          <p:cNvPr id="4" name="Graphic 23">
            <a:extLst>
              <a:ext uri="{FF2B5EF4-FFF2-40B4-BE49-F238E27FC236}">
                <a16:creationId xmlns:a16="http://schemas.microsoft.com/office/drawing/2014/main" id="{2FDED89A-C098-401B-8D9E-5C48A5087AF1}"/>
              </a:ext>
            </a:extLst>
          </p:cNvPr>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86183" y="2799948"/>
            <a:ext cx="4103922" cy="3834008"/>
          </a:xfrm>
          <a:prstGeom prst="rect">
            <a:avLst/>
          </a:prstGeom>
        </p:spPr>
      </p:pic>
      <p:sp>
        <p:nvSpPr>
          <p:cNvPr id="7" name="TextBox 6">
            <a:extLst>
              <a:ext uri="{FF2B5EF4-FFF2-40B4-BE49-F238E27FC236}">
                <a16:creationId xmlns:a16="http://schemas.microsoft.com/office/drawing/2014/main" id="{1B7AE804-3DB4-4857-B491-57173ABFB9EC}"/>
              </a:ext>
            </a:extLst>
          </p:cNvPr>
          <p:cNvSpPr txBox="1"/>
          <p:nvPr/>
        </p:nvSpPr>
        <p:spPr>
          <a:xfrm>
            <a:off x="730250" y="1780105"/>
            <a:ext cx="10803241" cy="992579"/>
          </a:xfrm>
          <a:prstGeom prst="rect">
            <a:avLst/>
          </a:prstGeom>
          <a:noFill/>
        </p:spPr>
        <p:txBody>
          <a:bodyPr wrap="square" rtlCol="0">
            <a:spAutoFit/>
          </a:bodyPr>
          <a:lstStyle/>
          <a:p>
            <a:pPr algn="just"/>
            <a:r>
              <a:rPr lang="en-US" sz="1950" dirty="0">
                <a:solidFill>
                  <a:srgbClr val="006666"/>
                </a:solidFill>
                <a:latin typeface="Calibri" panose="020F0502020204030204" pitchFamily="34" charset="0"/>
                <a:cs typeface="Calibri" panose="020F0502020204030204" pitchFamily="34" charset="0"/>
              </a:rPr>
              <a:t>According to 2019 data, the achievements of girls and boys in more than half of the participating countries </a:t>
            </a:r>
            <a:r>
              <a:rPr lang="en-US" sz="1950" b="1" dirty="0">
                <a:solidFill>
                  <a:srgbClr val="006666"/>
                </a:solidFill>
                <a:latin typeface="Calibri" panose="020F0502020204030204" pitchFamily="34" charset="0"/>
                <a:cs typeface="Calibri" panose="020F0502020204030204" pitchFamily="34" charset="0"/>
              </a:rPr>
              <a:t>do not differ by gender, including: Georgia, Finland, Latvia, Azerbaijan, Norway, Poland, France, Sweden, the Netherlands, Denmark and others.</a:t>
            </a:r>
            <a:endParaRPr lang="ka-GE" sz="1950" b="1" dirty="0">
              <a:solidFill>
                <a:srgbClr val="006666"/>
              </a:solidFill>
              <a:latin typeface="Calibri" panose="020F0502020204030204" pitchFamily="34" charset="0"/>
              <a:cs typeface="Calibri" panose="020F0502020204030204" pitchFamily="34" charset="0"/>
            </a:endParaRPr>
          </a:p>
        </p:txBody>
      </p:sp>
      <p:pic>
        <p:nvPicPr>
          <p:cNvPr id="8" name="Graphic 4">
            <a:extLst>
              <a:ext uri="{FF2B5EF4-FFF2-40B4-BE49-F238E27FC236}">
                <a16:creationId xmlns:a16="http://schemas.microsoft.com/office/drawing/2014/main" id="{EB8DC185-B1DC-4500-B798-F4D5CBD2C5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1376" y="153740"/>
            <a:ext cx="2191167" cy="1437953"/>
          </a:xfrm>
          <a:prstGeom prst="rect">
            <a:avLst/>
          </a:prstGeom>
        </p:spPr>
      </p:pic>
      <p:pic>
        <p:nvPicPr>
          <p:cNvPr id="9" name="Graphic 13">
            <a:extLst>
              <a:ext uri="{FF2B5EF4-FFF2-40B4-BE49-F238E27FC236}">
                <a16:creationId xmlns:a16="http://schemas.microsoft.com/office/drawing/2014/main" id="{C046B3C3-11B9-4111-A902-092FCDCB456F}"/>
              </a:ext>
            </a:extLst>
          </p:cNvPr>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25531" y="2946065"/>
            <a:ext cx="3396348" cy="3687891"/>
          </a:xfrm>
          <a:prstGeom prst="rect">
            <a:avLst/>
          </a:prstGeom>
        </p:spPr>
      </p:pic>
      <p:sp>
        <p:nvSpPr>
          <p:cNvPr id="10" name="TextBox 9">
            <a:extLst>
              <a:ext uri="{FF2B5EF4-FFF2-40B4-BE49-F238E27FC236}">
                <a16:creationId xmlns:a16="http://schemas.microsoft.com/office/drawing/2014/main" id="{B394132C-1FD5-46B2-A58A-017012627D0F}"/>
              </a:ext>
            </a:extLst>
          </p:cNvPr>
          <p:cNvSpPr txBox="1"/>
          <p:nvPr/>
        </p:nvSpPr>
        <p:spPr>
          <a:xfrm>
            <a:off x="3435928" y="2890660"/>
            <a:ext cx="2937163" cy="369332"/>
          </a:xfrm>
          <a:prstGeom prst="rect">
            <a:avLst/>
          </a:prstGeom>
          <a:solidFill>
            <a:srgbClr val="339966"/>
          </a:solidFill>
        </p:spPr>
        <p:txBody>
          <a:bodyPr wrap="square" rtlCol="0">
            <a:spAutoFit/>
          </a:bodyPr>
          <a:lstStyle/>
          <a:p>
            <a:pPr algn="ctr"/>
            <a:r>
              <a:rPr lang="en-US" b="1" dirty="0">
                <a:solidFill>
                  <a:schemeClr val="bg1"/>
                </a:solidFill>
              </a:rPr>
              <a:t>Science Grade 4</a:t>
            </a:r>
            <a:endParaRPr lang="ka-GE" b="1" dirty="0">
              <a:solidFill>
                <a:schemeClr val="bg1"/>
              </a:solidFill>
            </a:endParaRPr>
          </a:p>
        </p:txBody>
      </p:sp>
      <p:sp>
        <p:nvSpPr>
          <p:cNvPr id="11" name="TextBox 10">
            <a:extLst>
              <a:ext uri="{FF2B5EF4-FFF2-40B4-BE49-F238E27FC236}">
                <a16:creationId xmlns:a16="http://schemas.microsoft.com/office/drawing/2014/main" id="{BBB33568-F7F0-4B67-A637-479C84746EEF}"/>
              </a:ext>
            </a:extLst>
          </p:cNvPr>
          <p:cNvSpPr txBox="1"/>
          <p:nvPr/>
        </p:nvSpPr>
        <p:spPr>
          <a:xfrm>
            <a:off x="7692068" y="2899896"/>
            <a:ext cx="2855860" cy="369332"/>
          </a:xfrm>
          <a:prstGeom prst="rect">
            <a:avLst/>
          </a:prstGeom>
          <a:solidFill>
            <a:srgbClr val="006666"/>
          </a:solidFill>
        </p:spPr>
        <p:txBody>
          <a:bodyPr wrap="square" rtlCol="0">
            <a:spAutoFit/>
          </a:bodyPr>
          <a:lstStyle/>
          <a:p>
            <a:pPr algn="ctr"/>
            <a:r>
              <a:rPr lang="en-US" b="1" dirty="0">
                <a:solidFill>
                  <a:schemeClr val="bg1"/>
                </a:solidFill>
              </a:rPr>
              <a:t>Science Grade 4</a:t>
            </a:r>
            <a:endParaRPr lang="ka-GE" b="1" dirty="0">
              <a:solidFill>
                <a:schemeClr val="bg1"/>
              </a:solidFill>
            </a:endParaRPr>
          </a:p>
        </p:txBody>
      </p:sp>
      <p:pic>
        <p:nvPicPr>
          <p:cNvPr id="3" name="Picture 2">
            <a:extLst>
              <a:ext uri="{FF2B5EF4-FFF2-40B4-BE49-F238E27FC236}">
                <a16:creationId xmlns:a16="http://schemas.microsoft.com/office/drawing/2014/main" id="{A191511B-57E8-4BA9-890D-C37457EF5F42}"/>
              </a:ext>
            </a:extLst>
          </p:cNvPr>
          <p:cNvPicPr>
            <a:picLocks noChangeAspect="1"/>
          </p:cNvPicPr>
          <p:nvPr/>
        </p:nvPicPr>
        <p:blipFill>
          <a:blip r:embed="rId8"/>
          <a:stretch>
            <a:fillRect/>
          </a:stretch>
        </p:blipFill>
        <p:spPr>
          <a:xfrm>
            <a:off x="2992585" y="6454746"/>
            <a:ext cx="3838806" cy="197237"/>
          </a:xfrm>
          <a:prstGeom prst="rect">
            <a:avLst/>
          </a:prstGeom>
        </p:spPr>
      </p:pic>
      <p:pic>
        <p:nvPicPr>
          <p:cNvPr id="5" name="Picture 4">
            <a:extLst>
              <a:ext uri="{FF2B5EF4-FFF2-40B4-BE49-F238E27FC236}">
                <a16:creationId xmlns:a16="http://schemas.microsoft.com/office/drawing/2014/main" id="{164A9436-6E09-4058-B959-3DA3CA08FFF5}"/>
              </a:ext>
            </a:extLst>
          </p:cNvPr>
          <p:cNvPicPr>
            <a:picLocks noChangeAspect="1"/>
          </p:cNvPicPr>
          <p:nvPr/>
        </p:nvPicPr>
        <p:blipFill>
          <a:blip r:embed="rId9"/>
          <a:stretch>
            <a:fillRect/>
          </a:stretch>
        </p:blipFill>
        <p:spPr>
          <a:xfrm>
            <a:off x="7148953" y="6453925"/>
            <a:ext cx="3842463" cy="197237"/>
          </a:xfrm>
          <a:prstGeom prst="rect">
            <a:avLst/>
          </a:prstGeom>
        </p:spPr>
      </p:pic>
    </p:spTree>
    <p:extLst>
      <p:ext uri="{BB962C8B-B14F-4D97-AF65-F5344CB8AC3E}">
        <p14:creationId xmlns:p14="http://schemas.microsoft.com/office/powerpoint/2010/main" val="1548122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11101"/>
            <a:ext cx="10515600" cy="1074198"/>
          </a:xfrm>
        </p:spPr>
        <p:txBody>
          <a:bodyPr>
            <a:normAutofit/>
          </a:bodyPr>
          <a:lstStyle/>
          <a:p>
            <a:pPr algn="ctr"/>
            <a:r>
              <a:rPr lang="en-US" sz="2800" b="1" dirty="0">
                <a:latin typeface="Calibri" panose="020F0502020204030204" pitchFamily="34" charset="0"/>
                <a:cs typeface="Calibri" panose="020F0502020204030204" pitchFamily="34" charset="0"/>
              </a:rPr>
              <a:t>TIMSS 2019: Achievement According to School Status (Public/Private)</a:t>
            </a:r>
          </a:p>
        </p:txBody>
      </p:sp>
      <p:graphicFrame>
        <p:nvGraphicFramePr>
          <p:cNvPr id="8" name="Chart 7">
            <a:extLst>
              <a:ext uri="{FF2B5EF4-FFF2-40B4-BE49-F238E27FC236}">
                <a16:creationId xmlns:a16="http://schemas.microsoft.com/office/drawing/2014/main" id="{3E090A40-4AEB-46F8-9F6E-CE613115B703}"/>
              </a:ext>
            </a:extLst>
          </p:cNvPr>
          <p:cNvGraphicFramePr/>
          <p:nvPr>
            <p:extLst>
              <p:ext uri="{D42A27DB-BD31-4B8C-83A1-F6EECF244321}">
                <p14:modId xmlns:p14="http://schemas.microsoft.com/office/powerpoint/2010/main" val="3621993787"/>
              </p:ext>
            </p:extLst>
          </p:nvPr>
        </p:nvGraphicFramePr>
        <p:xfrm>
          <a:off x="7707048" y="2587084"/>
          <a:ext cx="3376587" cy="37806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719AB299-E873-4233-9EED-D214FB5ABA3C}"/>
              </a:ext>
            </a:extLst>
          </p:cNvPr>
          <p:cNvGraphicFramePr/>
          <p:nvPr>
            <p:extLst>
              <p:ext uri="{D42A27DB-BD31-4B8C-83A1-F6EECF244321}">
                <p14:modId xmlns:p14="http://schemas.microsoft.com/office/powerpoint/2010/main" val="2976316424"/>
              </p:ext>
            </p:extLst>
          </p:nvPr>
        </p:nvGraphicFramePr>
        <p:xfrm>
          <a:off x="3694545" y="2780145"/>
          <a:ext cx="3749964" cy="369871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68627308-905E-4B79-9BC7-8BD381F7586B}"/>
              </a:ext>
            </a:extLst>
          </p:cNvPr>
          <p:cNvSpPr txBox="1"/>
          <p:nvPr/>
        </p:nvSpPr>
        <p:spPr>
          <a:xfrm>
            <a:off x="572459" y="1378360"/>
            <a:ext cx="11047081" cy="707886"/>
          </a:xfrm>
          <a:prstGeom prst="rect">
            <a:avLst/>
          </a:prstGeom>
          <a:noFill/>
        </p:spPr>
        <p:txBody>
          <a:bodyPr wrap="square" rtlCol="0">
            <a:spAutoFit/>
          </a:bodyPr>
          <a:lstStyle/>
          <a:p>
            <a:pPr algn="just"/>
            <a:r>
              <a:rPr lang="en-US" sz="2000" dirty="0">
                <a:solidFill>
                  <a:srgbClr val="01669A"/>
                </a:solidFill>
                <a:latin typeface="Calibri" panose="020F0502020204030204" pitchFamily="34" charset="0"/>
                <a:cs typeface="Calibri" panose="020F0502020204030204" pitchFamily="34" charset="0"/>
              </a:rPr>
              <a:t>As in previous research cycles, in 2019, private school achievement in mathematics still outperformed public school results, although it is clear that the gap between private and public schools is narrowing.</a:t>
            </a:r>
            <a:endParaRPr lang="ka-GE" sz="2000" dirty="0">
              <a:solidFill>
                <a:srgbClr val="01669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845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964" y="138887"/>
            <a:ext cx="10515600" cy="941626"/>
          </a:xfrm>
        </p:spPr>
        <p:txBody>
          <a:bodyPr>
            <a:normAutofit/>
          </a:bodyPr>
          <a:lstStyle/>
          <a:p>
            <a:pPr algn="ctr"/>
            <a:r>
              <a:rPr lang="en-US" sz="2800" b="1" dirty="0">
                <a:latin typeface="Calibri" panose="020F0502020204030204" pitchFamily="34" charset="0"/>
                <a:cs typeface="Calibri" panose="020F0502020204030204" pitchFamily="34" charset="0"/>
              </a:rPr>
              <a:t>TIMSS 2019: Achievement According to School Status (Public/Private)</a:t>
            </a:r>
          </a:p>
        </p:txBody>
      </p:sp>
      <p:graphicFrame>
        <p:nvGraphicFramePr>
          <p:cNvPr id="10" name="Chart 9">
            <a:extLst>
              <a:ext uri="{FF2B5EF4-FFF2-40B4-BE49-F238E27FC236}">
                <a16:creationId xmlns:a16="http://schemas.microsoft.com/office/drawing/2014/main" id="{2973B080-159F-404B-9E3C-E66129F29A05}"/>
              </a:ext>
            </a:extLst>
          </p:cNvPr>
          <p:cNvGraphicFramePr/>
          <p:nvPr>
            <p:extLst>
              <p:ext uri="{D42A27DB-BD31-4B8C-83A1-F6EECF244321}">
                <p14:modId xmlns:p14="http://schemas.microsoft.com/office/powerpoint/2010/main" val="1179009010"/>
              </p:ext>
            </p:extLst>
          </p:nvPr>
        </p:nvGraphicFramePr>
        <p:xfrm>
          <a:off x="4110181" y="3029527"/>
          <a:ext cx="3274291" cy="33989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140928F3-2733-409C-8BE2-75117CEFDACB}"/>
              </a:ext>
            </a:extLst>
          </p:cNvPr>
          <p:cNvGraphicFramePr/>
          <p:nvPr>
            <p:extLst>
              <p:ext uri="{D42A27DB-BD31-4B8C-83A1-F6EECF244321}">
                <p14:modId xmlns:p14="http://schemas.microsoft.com/office/powerpoint/2010/main" val="3576773818"/>
              </p:ext>
            </p:extLst>
          </p:nvPr>
        </p:nvGraphicFramePr>
        <p:xfrm>
          <a:off x="8014855" y="2530763"/>
          <a:ext cx="3530600" cy="350981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01C972B-972F-43BD-BB10-2BD174F2E941}"/>
              </a:ext>
            </a:extLst>
          </p:cNvPr>
          <p:cNvSpPr txBox="1"/>
          <p:nvPr/>
        </p:nvSpPr>
        <p:spPr>
          <a:xfrm>
            <a:off x="609600" y="1447823"/>
            <a:ext cx="10935855" cy="1015663"/>
          </a:xfrm>
          <a:prstGeom prst="rect">
            <a:avLst/>
          </a:prstGeom>
          <a:noFill/>
        </p:spPr>
        <p:txBody>
          <a:bodyPr wrap="square" rtlCol="0">
            <a:spAutoFit/>
          </a:bodyPr>
          <a:lstStyle/>
          <a:p>
            <a:pPr algn="just"/>
            <a:r>
              <a:rPr lang="en-US" sz="2000" dirty="0">
                <a:solidFill>
                  <a:srgbClr val="006666"/>
                </a:solidFill>
                <a:latin typeface="Calibri" panose="020F0502020204030204" pitchFamily="34" charset="0"/>
                <a:cs typeface="Calibri" panose="020F0502020204030204" pitchFamily="34" charset="0"/>
              </a:rPr>
              <a:t>According to the results of 2019, the achievements of private schools in Science (physics, chemistry, biology, earth sciences) are still higher than the achievements of public schools, although the gap between the achievements of private and public schools is decreasing.</a:t>
            </a:r>
            <a:endParaRPr lang="ka-GE" sz="2000" dirty="0">
              <a:solidFill>
                <a:srgbClr val="006666"/>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597C817-67C0-4D1F-ABCC-2476A01D6E6B}"/>
              </a:ext>
            </a:extLst>
          </p:cNvPr>
          <p:cNvSpPr txBox="1"/>
          <p:nvPr/>
        </p:nvSpPr>
        <p:spPr>
          <a:xfrm>
            <a:off x="5735784" y="5938985"/>
            <a:ext cx="498855" cy="246221"/>
          </a:xfrm>
          <a:prstGeom prst="rect">
            <a:avLst/>
          </a:prstGeom>
          <a:noFill/>
        </p:spPr>
        <p:txBody>
          <a:bodyPr wrap="none" rtlCol="0">
            <a:spAutoFit/>
          </a:bodyPr>
          <a:lstStyle/>
          <a:p>
            <a:r>
              <a:rPr lang="en-US" sz="1000" dirty="0"/>
              <a:t>public</a:t>
            </a:r>
            <a:endParaRPr lang="ka-GE" sz="1000" dirty="0"/>
          </a:p>
        </p:txBody>
      </p:sp>
      <p:sp>
        <p:nvSpPr>
          <p:cNvPr id="8" name="TextBox 7">
            <a:extLst>
              <a:ext uri="{FF2B5EF4-FFF2-40B4-BE49-F238E27FC236}">
                <a16:creationId xmlns:a16="http://schemas.microsoft.com/office/drawing/2014/main" id="{BDAC250B-69EA-46F7-BFDE-6C87F28517C0}"/>
              </a:ext>
            </a:extLst>
          </p:cNvPr>
          <p:cNvSpPr txBox="1"/>
          <p:nvPr/>
        </p:nvSpPr>
        <p:spPr>
          <a:xfrm>
            <a:off x="6534727" y="5934367"/>
            <a:ext cx="551754" cy="246221"/>
          </a:xfrm>
          <a:prstGeom prst="rect">
            <a:avLst/>
          </a:prstGeom>
          <a:noFill/>
        </p:spPr>
        <p:txBody>
          <a:bodyPr wrap="none" rtlCol="0">
            <a:spAutoFit/>
          </a:bodyPr>
          <a:lstStyle/>
          <a:p>
            <a:r>
              <a:rPr lang="en-US" sz="1000" dirty="0"/>
              <a:t>private</a:t>
            </a:r>
            <a:endParaRPr lang="ka-GE" sz="1000" dirty="0"/>
          </a:p>
        </p:txBody>
      </p:sp>
      <p:sp>
        <p:nvSpPr>
          <p:cNvPr id="9" name="TextBox 8">
            <a:extLst>
              <a:ext uri="{FF2B5EF4-FFF2-40B4-BE49-F238E27FC236}">
                <a16:creationId xmlns:a16="http://schemas.microsoft.com/office/drawing/2014/main" id="{D0BE99DA-1ACD-4947-B37D-751900F89902}"/>
              </a:ext>
            </a:extLst>
          </p:cNvPr>
          <p:cNvSpPr txBox="1"/>
          <p:nvPr/>
        </p:nvSpPr>
        <p:spPr>
          <a:xfrm>
            <a:off x="11002937" y="5706618"/>
            <a:ext cx="551754" cy="246221"/>
          </a:xfrm>
          <a:prstGeom prst="rect">
            <a:avLst/>
          </a:prstGeom>
          <a:noFill/>
        </p:spPr>
        <p:txBody>
          <a:bodyPr wrap="none" rtlCol="0">
            <a:spAutoFit/>
          </a:bodyPr>
          <a:lstStyle/>
          <a:p>
            <a:r>
              <a:rPr lang="en-US" sz="1000" dirty="0"/>
              <a:t>private</a:t>
            </a:r>
            <a:endParaRPr lang="ka-GE" sz="1000" dirty="0"/>
          </a:p>
        </p:txBody>
      </p:sp>
      <p:sp>
        <p:nvSpPr>
          <p:cNvPr id="12" name="TextBox 11">
            <a:extLst>
              <a:ext uri="{FF2B5EF4-FFF2-40B4-BE49-F238E27FC236}">
                <a16:creationId xmlns:a16="http://schemas.microsoft.com/office/drawing/2014/main" id="{68E0EE1F-DB7F-4629-8739-991D516E69DA}"/>
              </a:ext>
            </a:extLst>
          </p:cNvPr>
          <p:cNvSpPr txBox="1"/>
          <p:nvPr/>
        </p:nvSpPr>
        <p:spPr>
          <a:xfrm>
            <a:off x="10275457" y="5715854"/>
            <a:ext cx="498855" cy="246221"/>
          </a:xfrm>
          <a:prstGeom prst="rect">
            <a:avLst/>
          </a:prstGeom>
          <a:noFill/>
        </p:spPr>
        <p:txBody>
          <a:bodyPr wrap="none" rtlCol="0">
            <a:spAutoFit/>
          </a:bodyPr>
          <a:lstStyle/>
          <a:p>
            <a:r>
              <a:rPr lang="en-US" sz="1000" dirty="0"/>
              <a:t>public</a:t>
            </a:r>
            <a:endParaRPr lang="ka-GE" sz="1000" dirty="0"/>
          </a:p>
        </p:txBody>
      </p:sp>
    </p:spTree>
    <p:extLst>
      <p:ext uri="{BB962C8B-B14F-4D97-AF65-F5344CB8AC3E}">
        <p14:creationId xmlns:p14="http://schemas.microsoft.com/office/powerpoint/2010/main" val="422112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3012"/>
            <a:ext cx="10515600" cy="938479"/>
          </a:xfrm>
        </p:spPr>
        <p:txBody>
          <a:bodyPr>
            <a:normAutofit/>
          </a:bodyPr>
          <a:lstStyle/>
          <a:p>
            <a:pPr algn="ctr"/>
            <a:r>
              <a:rPr lang="en-US" sz="2800" b="1" dirty="0">
                <a:latin typeface="Calibri" panose="020F0502020204030204" pitchFamily="34" charset="0"/>
                <a:cs typeface="Calibri" panose="020F0502020204030204" pitchFamily="34" charset="0"/>
              </a:rPr>
              <a:t>TIMSS 2019: Achievement According to School Location (Urban/Rural)</a:t>
            </a:r>
            <a:endParaRPr lang="en-US" sz="2800" dirty="0"/>
          </a:p>
        </p:txBody>
      </p:sp>
      <p:graphicFrame>
        <p:nvGraphicFramePr>
          <p:cNvPr id="6" name="Chart 5">
            <a:extLst>
              <a:ext uri="{FF2B5EF4-FFF2-40B4-BE49-F238E27FC236}">
                <a16:creationId xmlns:a16="http://schemas.microsoft.com/office/drawing/2014/main" id="{9718F427-9E15-43BF-A2C1-9BE83B8EE27E}"/>
              </a:ext>
            </a:extLst>
          </p:cNvPr>
          <p:cNvGraphicFramePr/>
          <p:nvPr>
            <p:extLst>
              <p:ext uri="{D42A27DB-BD31-4B8C-83A1-F6EECF244321}">
                <p14:modId xmlns:p14="http://schemas.microsoft.com/office/powerpoint/2010/main" val="3454125913"/>
              </p:ext>
            </p:extLst>
          </p:nvPr>
        </p:nvGraphicFramePr>
        <p:xfrm>
          <a:off x="3934690" y="3681985"/>
          <a:ext cx="3457251" cy="30274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41953B37-20C5-4DA5-958E-74CA89DE79E2}"/>
              </a:ext>
            </a:extLst>
          </p:cNvPr>
          <p:cNvGraphicFramePr/>
          <p:nvPr>
            <p:extLst>
              <p:ext uri="{D42A27DB-BD31-4B8C-83A1-F6EECF244321}">
                <p14:modId xmlns:p14="http://schemas.microsoft.com/office/powerpoint/2010/main" val="1339016716"/>
              </p:ext>
            </p:extLst>
          </p:nvPr>
        </p:nvGraphicFramePr>
        <p:xfrm>
          <a:off x="8188579" y="3318488"/>
          <a:ext cx="3636276" cy="323044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7FA57F76-0A48-4CD4-94CD-33958E673290}"/>
              </a:ext>
            </a:extLst>
          </p:cNvPr>
          <p:cNvSpPr txBox="1"/>
          <p:nvPr/>
        </p:nvSpPr>
        <p:spPr>
          <a:xfrm>
            <a:off x="591127" y="1379496"/>
            <a:ext cx="10762673" cy="1631216"/>
          </a:xfrm>
          <a:prstGeom prst="rect">
            <a:avLst/>
          </a:prstGeom>
          <a:noFill/>
        </p:spPr>
        <p:txBody>
          <a:bodyPr wrap="square" rtlCol="0">
            <a:spAutoFit/>
          </a:bodyPr>
          <a:lstStyle/>
          <a:p>
            <a:pPr algn="just"/>
            <a:r>
              <a:rPr lang="en-US" sz="2000" dirty="0">
                <a:solidFill>
                  <a:srgbClr val="01669A"/>
                </a:solidFill>
                <a:latin typeface="Calibri" panose="020F0502020204030204" pitchFamily="34" charset="0"/>
                <a:cs typeface="Calibri" panose="020F0502020204030204" pitchFamily="34" charset="0"/>
              </a:rPr>
              <a:t>According to 2019 data, fourth-graders from rural areas have improved their achievement statistics  significantly.</a:t>
            </a:r>
          </a:p>
          <a:p>
            <a:pPr algn="just"/>
            <a:endParaRPr lang="ka-GE" sz="2000" dirty="0">
              <a:solidFill>
                <a:srgbClr val="01669A"/>
              </a:solidFill>
              <a:latin typeface="Calibri" panose="020F0502020204030204" pitchFamily="34" charset="0"/>
              <a:cs typeface="Calibri" panose="020F0502020204030204" pitchFamily="34" charset="0"/>
            </a:endParaRPr>
          </a:p>
          <a:p>
            <a:pPr algn="just"/>
            <a:r>
              <a:rPr lang="en-US" sz="2000" dirty="0">
                <a:solidFill>
                  <a:srgbClr val="01669A"/>
                </a:solidFill>
                <a:latin typeface="Calibri" panose="020F0502020204030204" pitchFamily="34" charset="0"/>
                <a:cs typeface="Calibri" panose="020F0502020204030204" pitchFamily="34" charset="0"/>
              </a:rPr>
              <a:t>For the first time since 2007, based on 2019 data, we can conclude that the differences between rural and urban schools are not statistically significant and that the gap is narrowing down.</a:t>
            </a:r>
            <a:endParaRPr lang="ka-GE" sz="2000" b="1" dirty="0">
              <a:solidFill>
                <a:srgbClr val="01669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2756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359056"/>
            <a:ext cx="10515600" cy="1016519"/>
          </a:xfrm>
        </p:spPr>
        <p:txBody>
          <a:bodyPr>
            <a:normAutofit/>
          </a:bodyPr>
          <a:lstStyle/>
          <a:p>
            <a:pPr algn="ctr"/>
            <a:r>
              <a:rPr lang="en-US" sz="2800" b="1" dirty="0">
                <a:latin typeface="Calibri" panose="020F0502020204030204" pitchFamily="34" charset="0"/>
                <a:cs typeface="Calibri" panose="020F0502020204030204" pitchFamily="34" charset="0"/>
              </a:rPr>
              <a:t>TIMSS 2019: Achievement According to School Location (Urban/Rural)</a:t>
            </a:r>
            <a:endParaRPr lang="en-US" sz="2800" dirty="0">
              <a:latin typeface="Calibri" panose="020F0502020204030204" pitchFamily="34" charset="0"/>
              <a:cs typeface="Calibri" panose="020F0502020204030204" pitchFamily="34" charset="0"/>
            </a:endParaRPr>
          </a:p>
        </p:txBody>
      </p:sp>
      <p:graphicFrame>
        <p:nvGraphicFramePr>
          <p:cNvPr id="7" name="Chart 6">
            <a:extLst>
              <a:ext uri="{FF2B5EF4-FFF2-40B4-BE49-F238E27FC236}">
                <a16:creationId xmlns:a16="http://schemas.microsoft.com/office/drawing/2014/main" id="{E82F85D1-1E75-4EE0-A3D2-4A554C35AC25}"/>
              </a:ext>
            </a:extLst>
          </p:cNvPr>
          <p:cNvGraphicFramePr/>
          <p:nvPr>
            <p:extLst>
              <p:ext uri="{D42A27DB-BD31-4B8C-83A1-F6EECF244321}">
                <p14:modId xmlns:p14="http://schemas.microsoft.com/office/powerpoint/2010/main" val="1961873834"/>
              </p:ext>
            </p:extLst>
          </p:nvPr>
        </p:nvGraphicFramePr>
        <p:xfrm>
          <a:off x="4153943" y="2894345"/>
          <a:ext cx="3731914" cy="36938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07D9F9B7-5C2D-4488-9103-ED90C7433430}"/>
              </a:ext>
            </a:extLst>
          </p:cNvPr>
          <p:cNvGraphicFramePr/>
          <p:nvPr>
            <p:extLst>
              <p:ext uri="{D42A27DB-BD31-4B8C-83A1-F6EECF244321}">
                <p14:modId xmlns:p14="http://schemas.microsoft.com/office/powerpoint/2010/main" val="1384374369"/>
              </p:ext>
            </p:extLst>
          </p:nvPr>
        </p:nvGraphicFramePr>
        <p:xfrm>
          <a:off x="8220364" y="2615257"/>
          <a:ext cx="3528291" cy="372027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40D15BAC-0584-480F-9F62-3E07A8ED6D81}"/>
              </a:ext>
            </a:extLst>
          </p:cNvPr>
          <p:cNvSpPr txBox="1"/>
          <p:nvPr/>
        </p:nvSpPr>
        <p:spPr>
          <a:xfrm>
            <a:off x="729673" y="1676463"/>
            <a:ext cx="10624128" cy="707886"/>
          </a:xfrm>
          <a:prstGeom prst="rect">
            <a:avLst/>
          </a:prstGeom>
          <a:noFill/>
        </p:spPr>
        <p:txBody>
          <a:bodyPr wrap="square" rtlCol="0">
            <a:spAutoFit/>
          </a:bodyPr>
          <a:lstStyle/>
          <a:p>
            <a:pPr algn="just"/>
            <a:r>
              <a:rPr lang="en-US" sz="2000" dirty="0">
                <a:solidFill>
                  <a:srgbClr val="006666"/>
                </a:solidFill>
                <a:latin typeface="Calibri" panose="020F0502020204030204" pitchFamily="34" charset="0"/>
                <a:cs typeface="Calibri" panose="020F0502020204030204" pitchFamily="34" charset="0"/>
              </a:rPr>
              <a:t>Both 4</a:t>
            </a:r>
            <a:r>
              <a:rPr lang="en-US" sz="2000" baseline="30000" dirty="0">
                <a:solidFill>
                  <a:srgbClr val="006666"/>
                </a:solidFill>
                <a:latin typeface="Calibri" panose="020F0502020204030204" pitchFamily="34" charset="0"/>
                <a:cs typeface="Calibri" panose="020F0502020204030204" pitchFamily="34" charset="0"/>
              </a:rPr>
              <a:t>th</a:t>
            </a:r>
            <a:r>
              <a:rPr lang="en-US" sz="2000" dirty="0">
                <a:solidFill>
                  <a:srgbClr val="006666"/>
                </a:solidFill>
                <a:latin typeface="Calibri" panose="020F0502020204030204" pitchFamily="34" charset="0"/>
                <a:cs typeface="Calibri" panose="020F0502020204030204" pitchFamily="34" charset="0"/>
              </a:rPr>
              <a:t> and 8</a:t>
            </a:r>
            <a:r>
              <a:rPr lang="en-US" sz="2000" baseline="30000" dirty="0">
                <a:solidFill>
                  <a:srgbClr val="006666"/>
                </a:solidFill>
                <a:latin typeface="Calibri" panose="020F0502020204030204" pitchFamily="34" charset="0"/>
                <a:cs typeface="Calibri" panose="020F0502020204030204" pitchFamily="34" charset="0"/>
              </a:rPr>
              <a:t>th</a:t>
            </a:r>
            <a:r>
              <a:rPr lang="en-US" sz="2000" dirty="0">
                <a:solidFill>
                  <a:srgbClr val="006666"/>
                </a:solidFill>
                <a:latin typeface="Calibri" panose="020F0502020204030204" pitchFamily="34" charset="0"/>
                <a:cs typeface="Calibri" panose="020F0502020204030204" pitchFamily="34" charset="0"/>
              </a:rPr>
              <a:t> graders from rural areas have improved their achievement in contrast to urban schools. This increase is statistically significant in the 4</a:t>
            </a:r>
            <a:r>
              <a:rPr lang="en-US" sz="2000" baseline="30000" dirty="0">
                <a:solidFill>
                  <a:srgbClr val="006666"/>
                </a:solidFill>
                <a:latin typeface="Calibri" panose="020F0502020204030204" pitchFamily="34" charset="0"/>
                <a:cs typeface="Calibri" panose="020F0502020204030204" pitchFamily="34" charset="0"/>
              </a:rPr>
              <a:t>th</a:t>
            </a:r>
            <a:r>
              <a:rPr lang="en-US" sz="2000" dirty="0">
                <a:solidFill>
                  <a:srgbClr val="006666"/>
                </a:solidFill>
                <a:latin typeface="Calibri" panose="020F0502020204030204" pitchFamily="34" charset="0"/>
                <a:cs typeface="Calibri" panose="020F0502020204030204" pitchFamily="34" charset="0"/>
              </a:rPr>
              <a:t> grade.</a:t>
            </a:r>
            <a:endParaRPr lang="ka-GE" sz="2000" dirty="0">
              <a:solidFill>
                <a:srgbClr val="00666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1060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142" y="776867"/>
            <a:ext cx="10515600" cy="239133"/>
          </a:xfrm>
        </p:spPr>
        <p:txBody>
          <a:bodyPr>
            <a:noAutofit/>
          </a:bodyPr>
          <a:lstStyle/>
          <a:p>
            <a:pPr algn="ctr"/>
            <a:r>
              <a:rPr lang="ka-GE" sz="2800" b="1" dirty="0">
                <a:latin typeface="Calibri" panose="020F0502020204030204" pitchFamily="34" charset="0"/>
                <a:cs typeface="Calibri" panose="020F0502020204030204" pitchFamily="34" charset="0"/>
              </a:rPr>
              <a:t>TIMSS</a:t>
            </a:r>
            <a:r>
              <a:rPr lang="en-US" sz="2800" b="1" dirty="0">
                <a:latin typeface="Calibri" panose="020F0502020204030204" pitchFamily="34" charset="0"/>
                <a:cs typeface="Calibri" panose="020F0502020204030204" pitchFamily="34" charset="0"/>
              </a:rPr>
              <a:t> 2019 Infographic Dashboard in Georgian</a:t>
            </a:r>
            <a:endParaRPr lang="en-US" sz="2800" dirty="0"/>
          </a:p>
        </p:txBody>
      </p:sp>
      <p:sp>
        <p:nvSpPr>
          <p:cNvPr id="3" name="Text Placeholder 2"/>
          <p:cNvSpPr>
            <a:spLocks noGrp="1"/>
          </p:cNvSpPr>
          <p:nvPr>
            <p:ph type="body" idx="1"/>
          </p:nvPr>
        </p:nvSpPr>
        <p:spPr>
          <a:xfrm>
            <a:off x="540616" y="1366983"/>
            <a:ext cx="11042651" cy="1736436"/>
          </a:xfrm>
        </p:spPr>
        <p:txBody>
          <a:bodyPr>
            <a:normAutofit/>
          </a:bodyPr>
          <a:lstStyle/>
          <a:p>
            <a:pPr algn="just"/>
            <a:r>
              <a:rPr lang="en-US" dirty="0">
                <a:solidFill>
                  <a:schemeClr val="tx1"/>
                </a:solidFill>
                <a:latin typeface="Calibri" panose="020F0502020204030204" pitchFamily="34" charset="0"/>
                <a:cs typeface="Calibri" panose="020F0502020204030204" pitchFamily="34" charset="0"/>
              </a:rPr>
              <a:t>For the first time in the 12 years of the study, any interested person will have an opportunity to visit the TIMSS website and receive information in Georgian about the main data of the 2019 cycle: </a:t>
            </a:r>
            <a:r>
              <a:rPr lang="ka-GE" b="1" u="sng" dirty="0">
                <a:latin typeface="Calibri" panose="020F0502020204030204" pitchFamily="34" charset="0"/>
                <a:cs typeface="Calibri" panose="020F0502020204030204" pitchFamily="34" charset="0"/>
                <a:hlinkClick r:id="rId2"/>
              </a:rPr>
              <a:t>https://datastudio.google.com/s/okXY6XCXPr8</a:t>
            </a:r>
            <a:r>
              <a:rPr lang="ka-GE" b="1" dirty="0">
                <a:latin typeface="Calibri" panose="020F0502020204030204" pitchFamily="34" charset="0"/>
                <a:cs typeface="Calibri" panose="020F0502020204030204" pitchFamily="34" charset="0"/>
                <a:hlinkClick r:id="rId2"/>
              </a:rPr>
              <a:t> </a:t>
            </a:r>
            <a:endParaRPr lang="en-US" dirty="0">
              <a:latin typeface="Calibri" panose="020F0502020204030204" pitchFamily="34" charset="0"/>
              <a:cs typeface="Calibri" panose="020F0502020204030204" pitchFamily="34" charset="0"/>
            </a:endParaRP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797" y="3306622"/>
            <a:ext cx="10058400" cy="3431525"/>
          </a:xfrm>
          <a:prstGeom prst="rect">
            <a:avLst/>
          </a:prstGeom>
        </p:spPr>
      </p:pic>
    </p:spTree>
    <p:extLst>
      <p:ext uri="{BB962C8B-B14F-4D97-AF65-F5344CB8AC3E}">
        <p14:creationId xmlns:p14="http://schemas.microsoft.com/office/powerpoint/2010/main" val="1529765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1994042"/>
          </a:xfrm>
        </p:spPr>
        <p:txBody>
          <a:bodyPr>
            <a:normAutofit/>
          </a:bodyPr>
          <a:lstStyle/>
          <a:p>
            <a:pPr algn="ctr"/>
            <a:r>
              <a:rPr lang="en-US" sz="3600" b="1" dirty="0">
                <a:solidFill>
                  <a:srgbClr val="01669A"/>
                </a:solidFill>
                <a:latin typeface="Calibri" panose="020F0502020204030204" pitchFamily="34" charset="0"/>
                <a:cs typeface="Calibri" panose="020F0502020204030204" pitchFamily="34" charset="0"/>
              </a:rPr>
              <a:t>Thanks for Your Attention!</a:t>
            </a:r>
          </a:p>
        </p:txBody>
      </p:sp>
    </p:spTree>
    <p:extLst>
      <p:ext uri="{BB962C8B-B14F-4D97-AF65-F5344CB8AC3E}">
        <p14:creationId xmlns:p14="http://schemas.microsoft.com/office/powerpoint/2010/main" val="2869324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1124</TotalTime>
  <Words>1702</Words>
  <Application>Microsoft Office PowerPoint</Application>
  <PresentationFormat>Widescreen</PresentationFormat>
  <Paragraphs>599</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GEO</vt:lpstr>
      <vt:lpstr>Arial Nova</vt:lpstr>
      <vt:lpstr>Calibri</vt:lpstr>
      <vt:lpstr>Calibri Light</vt:lpstr>
      <vt:lpstr>Sylfaen</vt:lpstr>
      <vt:lpstr>Office Theme</vt:lpstr>
      <vt:lpstr>Trends in International Mathematics and Science Study (TIMSS)   Results of Georgia 2019 </vt:lpstr>
      <vt:lpstr>The Goal and Participants of TIMSS</vt:lpstr>
      <vt:lpstr>PowerPoint Presentation</vt:lpstr>
      <vt:lpstr>TIMSS 2019: Achievements of Georgia</vt:lpstr>
      <vt:lpstr>TIMSS 2019: Achievements in Mathematics Grade 4</vt:lpstr>
      <vt:lpstr>TIMSS 2019: Achievements in Mathematics Grade 8</vt:lpstr>
      <vt:lpstr>PowerPoint Presentation</vt:lpstr>
      <vt:lpstr>TIMSS 2019: Achievement in Science Grade 4</vt:lpstr>
      <vt:lpstr>TIMSS 2019: Achievement in Science Grade 8</vt:lpstr>
      <vt:lpstr>PowerPoint Presentation</vt:lpstr>
      <vt:lpstr>TIMSS 2019: Average Achievement by Gender (Girl/boy)</vt:lpstr>
      <vt:lpstr>TIMSS 2019: Average Achievement by Gender (Girl/boy)</vt:lpstr>
      <vt:lpstr>TIMSS 2019: Achievement According to School Status (Public/Private)</vt:lpstr>
      <vt:lpstr>TIMSS 2019: Achievement According to School Status (Public/Private)</vt:lpstr>
      <vt:lpstr>TIMSS 2019: Achievement According to School Location (Urban/Rural)</vt:lpstr>
      <vt:lpstr>TIMSS 2019: Achievement According to School Location (Urban/Rural)</vt:lpstr>
      <vt:lpstr>TIMSS 2019 Infographic Dashboard in Georgian</vt:lpstr>
      <vt:lpstr>Thanks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მათემატიკისა და საბუნებისმეტყველო საგნების სწავლისა და სწავლების საერთაშორისო კვლევა (TIMSS)  საქართველოს შედეგები 2019</dc:title>
  <dc:creator>Tamar Shoshitashvili</dc:creator>
  <cp:lastModifiedBy>Giorgi Tchumburidze</cp:lastModifiedBy>
  <cp:revision>233</cp:revision>
  <dcterms:created xsi:type="dcterms:W3CDTF">2020-11-27T23:41:59Z</dcterms:created>
  <dcterms:modified xsi:type="dcterms:W3CDTF">2021-01-20T18:21:34Z</dcterms:modified>
</cp:coreProperties>
</file>