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57" r:id="rId4"/>
    <p:sldId id="282" r:id="rId5"/>
    <p:sldId id="307" r:id="rId6"/>
    <p:sldId id="298" r:id="rId7"/>
    <p:sldId id="326" r:id="rId8"/>
    <p:sldId id="292" r:id="rId9"/>
    <p:sldId id="291" r:id="rId10"/>
    <p:sldId id="320" r:id="rId11"/>
    <p:sldId id="321" r:id="rId12"/>
    <p:sldId id="329" r:id="rId13"/>
    <p:sldId id="340" r:id="rId14"/>
    <p:sldId id="322" r:id="rId15"/>
    <p:sldId id="319" r:id="rId16"/>
    <p:sldId id="342" r:id="rId17"/>
    <p:sldId id="316" r:id="rId18"/>
    <p:sldId id="317" r:id="rId19"/>
    <p:sldId id="318" r:id="rId20"/>
    <p:sldId id="325" r:id="rId21"/>
    <p:sldId id="287" r:id="rId22"/>
    <p:sldId id="293" r:id="rId23"/>
    <p:sldId id="290" r:id="rId24"/>
    <p:sldId id="343" r:id="rId25"/>
    <p:sldId id="294" r:id="rId26"/>
    <p:sldId id="327" r:id="rId27"/>
    <p:sldId id="344" r:id="rId28"/>
    <p:sldId id="328" r:id="rId29"/>
    <p:sldId id="345" r:id="rId30"/>
    <p:sldId id="334" r:id="rId31"/>
    <p:sldId id="346" r:id="rId32"/>
    <p:sldId id="338" r:id="rId33"/>
    <p:sldId id="337" r:id="rId34"/>
    <p:sldId id="335" r:id="rId35"/>
    <p:sldId id="274" r:id="rId36"/>
  </p:sldIdLst>
  <p:sldSz cx="12192000" cy="6858000"/>
  <p:notesSz cx="6858000" cy="9144000"/>
  <p:defaultTextStyle>
    <a:defPPr>
      <a:defRPr lang="ka-G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68AC"/>
    <a:srgbClr val="FFF5EB"/>
    <a:srgbClr val="006D2C"/>
    <a:srgbClr val="B30000"/>
    <a:srgbClr val="FCCDE5"/>
    <a:srgbClr val="8DD3C7"/>
    <a:srgbClr val="BEBADA"/>
    <a:srgbClr val="023880"/>
    <a:srgbClr val="00441B"/>
    <a:srgbClr val="7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0" autoAdjust="0"/>
    <p:restoredTop sz="94660"/>
  </p:normalViewPr>
  <p:slideViewPr>
    <p:cSldViewPr snapToGrid="0">
      <p:cViewPr>
        <p:scale>
          <a:sx n="100" d="100"/>
          <a:sy n="100" d="100"/>
        </p:scale>
        <p:origin x="48"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ASHA\Desktop\PISA2018\TABLES\edu-2019-4228-en-g012-PIERLS.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LASHA\Desktop\PISA2018\TABLES\edu-2019-4228-en-g008-USD.xlsx" TargetMode="Externa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381277340332455E-2"/>
          <c:y val="6.2907394727832938E-2"/>
          <c:w val="0.84680075011569778"/>
          <c:h val="0.84718670166229226"/>
        </c:manualLayout>
      </c:layout>
      <c:scatterChart>
        <c:scatterStyle val="lineMarker"/>
        <c:varyColors val="0"/>
        <c:ser>
          <c:idx val="0"/>
          <c:order val="0"/>
          <c:tx>
            <c:strRef>
              <c:f>'[edu-2019-4228-en-g012-PIERLS.xlsx]Figure I.4.8'!$C$98</c:f>
              <c:strCache>
                <c:ptCount val="1"/>
                <c:pt idx="0">
                  <c:v>Reading performance</c:v>
                </c:pt>
              </c:strCache>
            </c:strRef>
          </c:tx>
          <c:spPr>
            <a:ln w="28575">
              <a:noFill/>
            </a:ln>
          </c:spPr>
          <c:dLbls>
            <c:dLbl>
              <c:idx val="0"/>
              <c:layout/>
              <c:tx>
                <c:rich>
                  <a:bodyPr/>
                  <a:lstStyle/>
                  <a:p>
                    <a:r>
                      <a:rPr lang="en-US" dirty="0"/>
                      <a:t>Hungary</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C5E0-4999-8840-015EEBAC0FEA}"/>
                </c:ext>
              </c:extLst>
            </c:dLbl>
            <c:dLbl>
              <c:idx val="1"/>
              <c:layout/>
              <c:tx>
                <c:rich>
                  <a:bodyPr/>
                  <a:lstStyle/>
                  <a:p>
                    <a:r>
                      <a:rPr lang="en-US" dirty="0"/>
                      <a:t>France</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C5E0-4999-8840-015EEBAC0FEA}"/>
                </c:ext>
              </c:extLst>
            </c:dLbl>
            <c:dLbl>
              <c:idx val="2"/>
              <c:layout>
                <c:manualLayout>
                  <c:x val="-4.0083961768819287E-2"/>
                  <c:y val="-3.5619080013667162E-2"/>
                </c:manualLayout>
              </c:layout>
              <c:tx>
                <c:rich>
                  <a:bodyPr/>
                  <a:lstStyle/>
                  <a:p>
                    <a:r>
                      <a:rPr lang="en-US" dirty="0"/>
                      <a:t>Canada</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C5E0-4999-8840-015EEBAC0FEA}"/>
                </c:ext>
              </c:extLst>
            </c:dLbl>
            <c:dLbl>
              <c:idx val="3"/>
              <c:layout>
                <c:manualLayout>
                  <c:x val="-1.0926084680423505E-2"/>
                  <c:y val="-3.9162822845086986E-2"/>
                </c:manualLayout>
              </c:layout>
              <c:tx>
                <c:rich>
                  <a:bodyPr/>
                  <a:lstStyle/>
                  <a:p>
                    <a:r>
                      <a:rPr lang="en-US" dirty="0"/>
                      <a:t>USA</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C5E0-4999-8840-015EEBAC0FEA}"/>
                </c:ext>
              </c:extLst>
            </c:dLbl>
            <c:dLbl>
              <c:idx val="4"/>
              <c:layout>
                <c:manualLayout>
                  <c:x val="-3.4539460947168144E-2"/>
                  <c:y val="1.96722372722779E-2"/>
                </c:manualLayout>
              </c:layout>
              <c:tx>
                <c:rich>
                  <a:bodyPr/>
                  <a:lstStyle/>
                  <a:p>
                    <a:r>
                      <a:rPr lang="en-US" dirty="0"/>
                      <a:t>Denmark</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C5E0-4999-8840-015EEBAC0FEA}"/>
                </c:ext>
              </c:extLst>
            </c:dLbl>
            <c:dLbl>
              <c:idx val="5"/>
              <c:tx>
                <c:rich>
                  <a:bodyPr/>
                  <a:lstStyle/>
                  <a:p>
                    <a:fld id="{0D802B42-8F76-446E-8569-6B27F04E0BD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C5E0-4999-8840-015EEBAC0FEA}"/>
                </c:ext>
              </c:extLst>
            </c:dLbl>
            <c:dLbl>
              <c:idx val="6"/>
              <c:layout/>
              <c:tx>
                <c:rich>
                  <a:bodyPr/>
                  <a:lstStyle/>
                  <a:p>
                    <a:r>
                      <a:rPr lang="en-US" dirty="0"/>
                      <a:t>Ireland</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C5E0-4999-8840-015EEBAC0FEA}"/>
                </c:ext>
              </c:extLst>
            </c:dLbl>
            <c:dLbl>
              <c:idx val="7"/>
              <c:layout>
                <c:manualLayout>
                  <c:x val="-7.252718573966431E-2"/>
                  <c:y val="-3.5437428314198283E-3"/>
                </c:manualLayout>
              </c:layout>
              <c:tx>
                <c:rich>
                  <a:bodyPr/>
                  <a:lstStyle/>
                  <a:p>
                    <a:r>
                      <a:rPr lang="en-US" dirty="0"/>
                      <a:t>Slovenia</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C5E0-4999-8840-015EEBAC0FEA}"/>
                </c:ext>
              </c:extLst>
            </c:dLbl>
            <c:dLbl>
              <c:idx val="8"/>
              <c:layout/>
              <c:tx>
                <c:rich>
                  <a:bodyPr/>
                  <a:lstStyle/>
                  <a:p>
                    <a:r>
                      <a:rPr lang="en-US" dirty="0"/>
                      <a:t>Israel</a:t>
                    </a:r>
                  </a:p>
                </c:rich>
              </c:tx>
              <c:dLblPos val="b"/>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C5E0-4999-8840-015EEBAC0FEA}"/>
                </c:ext>
              </c:extLst>
            </c:dLbl>
            <c:dLbl>
              <c:idx val="9"/>
              <c:layout/>
              <c:tx>
                <c:rich>
                  <a:bodyPr/>
                  <a:lstStyle/>
                  <a:p>
                    <a:r>
                      <a:rPr lang="en-US"/>
                      <a:t>Qatar</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C5E0-4999-8840-015EEBAC0FEA}"/>
                </c:ext>
              </c:extLst>
            </c:dLbl>
            <c:dLbl>
              <c:idx val="10"/>
              <c:layout/>
              <c:tx>
                <c:rich>
                  <a:bodyPr/>
                  <a:lstStyle/>
                  <a:p>
                    <a:r>
                      <a:rPr lang="en-US" dirty="0"/>
                      <a:t>Italy</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C5E0-4999-8840-015EEBAC0FEA}"/>
                </c:ext>
              </c:extLst>
            </c:dLbl>
            <c:dLbl>
              <c:idx val="11"/>
              <c:layout/>
              <c:tx>
                <c:rich>
                  <a:bodyPr/>
                  <a:lstStyle/>
                  <a:p>
                    <a:r>
                      <a:rPr lang="en-US"/>
                      <a:t>Noway</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5E0-4999-8840-015EEBAC0FEA}"/>
                </c:ext>
              </c:extLst>
            </c:dLbl>
            <c:dLbl>
              <c:idx val="12"/>
              <c:layout/>
              <c:tx>
                <c:rich>
                  <a:bodyPr/>
                  <a:lstStyle/>
                  <a:p>
                    <a:r>
                      <a:rPr lang="en-US" dirty="0"/>
                      <a:t>Australia</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5E0-4999-8840-015EEBAC0FEA}"/>
                </c:ext>
              </c:extLst>
            </c:dLbl>
            <c:dLbl>
              <c:idx val="13"/>
              <c:layout/>
              <c:tx>
                <c:rich>
                  <a:bodyPr/>
                  <a:lstStyle/>
                  <a:p>
                    <a:r>
                      <a:rPr lang="en-US" dirty="0"/>
                      <a:t>Croatia</a:t>
                    </a:r>
                  </a:p>
                </c:rich>
              </c:tx>
              <c:dLblPos val="b"/>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5E0-4999-8840-015EEBAC0FEA}"/>
                </c:ext>
              </c:extLst>
            </c:dLbl>
            <c:dLbl>
              <c:idx val="14"/>
              <c:layout/>
              <c:tx>
                <c:rich>
                  <a:bodyPr/>
                  <a:lstStyle/>
                  <a:p>
                    <a:r>
                      <a:rPr lang="en-US" dirty="0"/>
                      <a:t>Germany</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5E0-4999-8840-015EEBAC0FEA}"/>
                </c:ext>
              </c:extLst>
            </c:dLbl>
            <c:dLbl>
              <c:idx val="15"/>
              <c:layout/>
              <c:tx>
                <c:rich>
                  <a:bodyPr/>
                  <a:lstStyle/>
                  <a:p>
                    <a:r>
                      <a:rPr lang="en-US"/>
                      <a:t>Malta</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C5E0-4999-8840-015EEBAC0FEA}"/>
                </c:ext>
              </c:extLst>
            </c:dLbl>
            <c:dLbl>
              <c:idx val="16"/>
              <c:layout/>
              <c:tx>
                <c:rich>
                  <a:bodyPr/>
                  <a:lstStyle/>
                  <a:p>
                    <a:r>
                      <a:rPr lang="en-US" dirty="0"/>
                      <a:t>Austria</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C5E0-4999-8840-015EEBAC0FEA}"/>
                </c:ext>
              </c:extLst>
            </c:dLbl>
            <c:dLbl>
              <c:idx val="17"/>
              <c:layout/>
              <c:tx>
                <c:rich>
                  <a:bodyPr/>
                  <a:lstStyle/>
                  <a:p>
                    <a:r>
                      <a:rPr lang="en-US"/>
                      <a:t>Russia</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1-C5E0-4999-8840-015EEBAC0FEA}"/>
                </c:ext>
              </c:extLst>
            </c:dLbl>
            <c:dLbl>
              <c:idx val="18"/>
              <c:layout/>
              <c:tx>
                <c:rich>
                  <a:bodyPr/>
                  <a:lstStyle/>
                  <a:p>
                    <a:r>
                      <a:rPr lang="en-US" dirty="0"/>
                      <a:t>Czech Republic</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C5E0-4999-8840-015EEBAC0FEA}"/>
                </c:ext>
              </c:extLst>
            </c:dLbl>
            <c:dLbl>
              <c:idx val="19"/>
              <c:layout/>
              <c:tx>
                <c:rich>
                  <a:bodyPr/>
                  <a:lstStyle/>
                  <a:p>
                    <a:r>
                      <a:rPr lang="en-US"/>
                      <a:t>Bulgaria</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3-C5E0-4999-8840-015EEBAC0FEA}"/>
                </c:ext>
              </c:extLst>
            </c:dLbl>
            <c:dLbl>
              <c:idx val="20"/>
              <c:layout/>
              <c:tx>
                <c:rich>
                  <a:bodyPr/>
                  <a:lstStyle/>
                  <a:p>
                    <a:r>
                      <a:rPr lang="en-US" dirty="0"/>
                      <a:t>Sweden</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4-C5E0-4999-8840-015EEBAC0FEA}"/>
                </c:ext>
              </c:extLst>
            </c:dLbl>
            <c:dLbl>
              <c:idx val="21"/>
              <c:layout/>
              <c:tx>
                <c:rich>
                  <a:bodyPr/>
                  <a:lstStyle/>
                  <a:p>
                    <a:r>
                      <a:rPr lang="en-US"/>
                      <a:t>Singapore</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5-C5E0-4999-8840-015EEBAC0FEA}"/>
                </c:ext>
              </c:extLst>
            </c:dLbl>
            <c:dLbl>
              <c:idx val="22"/>
              <c:layout>
                <c:manualLayout>
                  <c:x val="-3.5510670625461836E-2"/>
                  <c:y val="-7.9734213706946166E-2"/>
                </c:manualLayout>
              </c:layout>
              <c:tx>
                <c:rich>
                  <a:bodyPr/>
                  <a:lstStyle/>
                  <a:p>
                    <a:r>
                      <a:rPr lang="en-US" dirty="0"/>
                      <a:t>New</a:t>
                    </a:r>
                    <a:r>
                      <a:rPr lang="en-US" baseline="0" dirty="0"/>
                      <a:t> Zealand</a:t>
                    </a:r>
                    <a:endParaRPr lang="en-US" dirty="0"/>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6-C5E0-4999-8840-015EEBAC0FEA}"/>
                </c:ext>
              </c:extLst>
            </c:dLbl>
            <c:dLbl>
              <c:idx val="23"/>
              <c:layout/>
              <c:tx>
                <c:rich>
                  <a:bodyPr/>
                  <a:lstStyle/>
                  <a:p>
                    <a:r>
                      <a:rPr lang="en-US"/>
                      <a:t>Hong-Kong</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7-C5E0-4999-8840-015EEBAC0FEA}"/>
                </c:ext>
              </c:extLst>
            </c:dLbl>
            <c:dLbl>
              <c:idx val="24"/>
              <c:layout/>
              <c:tx>
                <c:rich>
                  <a:bodyPr/>
                  <a:lstStyle/>
                  <a:p>
                    <a:r>
                      <a:rPr lang="en-US"/>
                      <a:t>Columbia</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8-C5E0-4999-8840-015EEBAC0FEA}"/>
                </c:ext>
              </c:extLst>
            </c:dLbl>
            <c:dLbl>
              <c:idx val="25"/>
              <c:layout/>
              <c:tx>
                <c:rich>
                  <a:bodyPr/>
                  <a:lstStyle/>
                  <a:p>
                    <a:r>
                      <a:rPr lang="en-US" dirty="0"/>
                      <a:t>Netherlands</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C5E0-4999-8840-015EEBAC0FEA}"/>
                </c:ext>
              </c:extLst>
            </c:dLbl>
            <c:dLbl>
              <c:idx val="26"/>
              <c:layout/>
              <c:tx>
                <c:rich>
                  <a:bodyPr/>
                  <a:lstStyle/>
                  <a:p>
                    <a:r>
                      <a:rPr lang="en-US" dirty="0"/>
                      <a:t>Lithuania</a:t>
                    </a:r>
                  </a:p>
                </c:rich>
              </c:tx>
              <c:dLblPos val="b"/>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A-C5E0-4999-8840-015EEBAC0FEA}"/>
                </c:ext>
              </c:extLst>
            </c:dLbl>
            <c:dLbl>
              <c:idx val="27"/>
              <c:layout/>
              <c:tx>
                <c:rich>
                  <a:bodyPr wrap="square" lIns="38100" tIns="19050" rIns="38100" bIns="19050" anchor="ctr">
                    <a:spAutoFit/>
                  </a:bodyPr>
                  <a:lstStyle/>
                  <a:p>
                    <a:pPr>
                      <a:defRPr b="1">
                        <a:solidFill>
                          <a:srgbClr val="C00000"/>
                        </a:solidFill>
                      </a:defRPr>
                    </a:pPr>
                    <a:r>
                      <a:rPr lang="en-US"/>
                      <a:t>Georgia</a:t>
                    </a:r>
                    <a:endParaRPr lang="en-US" dirty="0"/>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B-C5E0-4999-8840-015EEBAC0FEA}"/>
                </c:ext>
              </c:extLst>
            </c:dLbl>
            <c:dLbl>
              <c:idx val="28"/>
              <c:layout/>
              <c:tx>
                <c:rich>
                  <a:bodyPr/>
                  <a:lstStyle/>
                  <a:p>
                    <a:r>
                      <a:rPr lang="en-US"/>
                      <a:t>Romania</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C-C5E0-4999-8840-015EEBAC0FEA}"/>
                </c:ext>
              </c:extLst>
            </c:dLbl>
            <c:dLbl>
              <c:idx val="29"/>
              <c:layout>
                <c:manualLayout>
                  <c:x val="-5.331818195898403E-2"/>
                  <c:y val="-2.4987851519407675E-2"/>
                </c:manualLayout>
              </c:layout>
              <c:tx>
                <c:rich>
                  <a:bodyPr/>
                  <a:lstStyle/>
                  <a:p>
                    <a:r>
                      <a:rPr lang="en-US" dirty="0"/>
                      <a:t>Finland</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C5E0-4999-8840-015EEBAC0FEA}"/>
                </c:ext>
              </c:extLst>
            </c:dLbl>
            <c:dLbl>
              <c:idx val="30"/>
              <c:layout/>
              <c:tx>
                <c:rich>
                  <a:bodyPr/>
                  <a:lstStyle/>
                  <a:p>
                    <a:r>
                      <a:rPr lang="en-US"/>
                      <a:t>Poland</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E-C5E0-4999-8840-015EEBAC0FEA}"/>
                </c:ext>
              </c:extLst>
            </c:dLbl>
            <c:dLbl>
              <c:idx val="31"/>
              <c:layout/>
              <c:tx>
                <c:rich>
                  <a:bodyPr/>
                  <a:lstStyle/>
                  <a:p>
                    <a:r>
                      <a:rPr lang="en-US" dirty="0"/>
                      <a:t>Portugal</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C5E0-4999-8840-015EEBAC0FEA}"/>
                </c:ext>
              </c:extLst>
            </c:dLbl>
            <c:dLbl>
              <c:idx val="32"/>
              <c:layout/>
              <c:tx>
                <c:rich>
                  <a:bodyPr/>
                  <a:lstStyle/>
                  <a:p>
                    <a:r>
                      <a:rPr lang="en-US"/>
                      <a:t>United</a:t>
                    </a:r>
                    <a:r>
                      <a:rPr lang="en-US" baseline="0"/>
                      <a:t> Arab Emirates</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0-C5E0-4999-8840-015EEBAC0FEA}"/>
                </c:ext>
              </c:extLst>
            </c:dLbl>
            <c:dLbl>
              <c:idx val="33"/>
              <c:layout/>
              <c:tx>
                <c:rich>
                  <a:bodyPr/>
                  <a:lstStyle/>
                  <a:p>
                    <a:r>
                      <a:rPr lang="en-US" dirty="0"/>
                      <a:t>Slovakia</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C5E0-4999-8840-015EEBAC0FEA}"/>
                </c:ext>
              </c:extLst>
            </c:dLbl>
            <c:dLbl>
              <c:idx val="34"/>
              <c:layout/>
              <c:tx>
                <c:rich>
                  <a:bodyPr/>
                  <a:lstStyle/>
                  <a:p>
                    <a:r>
                      <a:rPr lang="en-US"/>
                      <a:t>Indonesia</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2-C5E0-4999-8840-015EEBAC0FEA}"/>
                </c:ext>
              </c:extLst>
            </c:dLbl>
            <c:dLbl>
              <c:idx val="35"/>
              <c:layout/>
              <c:tx>
                <c:rich>
                  <a:bodyPr/>
                  <a:lstStyle/>
                  <a:p>
                    <a:r>
                      <a:rPr lang="en-US" dirty="0"/>
                      <a:t>Northern Ireland</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C5E0-4999-8840-015EEBAC0FEA}"/>
                </c:ext>
              </c:extLst>
            </c:dLbl>
            <c:dLbl>
              <c:idx val="36"/>
              <c:layout>
                <c:manualLayout>
                  <c:x val="-6.9687416266682775E-2"/>
                  <c:y val="-2.3215980103697759E-2"/>
                </c:manualLayout>
              </c:layout>
              <c:tx>
                <c:rich>
                  <a:bodyPr/>
                  <a:lstStyle/>
                  <a:p>
                    <a:r>
                      <a:rPr lang="en-US" dirty="0"/>
                      <a:t>United</a:t>
                    </a:r>
                    <a:r>
                      <a:rPr lang="en-US" baseline="0" dirty="0"/>
                      <a:t> Kingdom</a:t>
                    </a:r>
                    <a:endParaRPr lang="en-US" dirty="0"/>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4-C5E0-4999-8840-015EEBAC0FEA}"/>
                </c:ext>
              </c:extLst>
            </c:dLbl>
            <c:dLbl>
              <c:idx val="37"/>
              <c:layout>
                <c:manualLayout>
                  <c:x val="2.7206164785619297E-2"/>
                  <c:y val="-0.14193136495626202"/>
                </c:manualLayout>
              </c:layout>
              <c:tx>
                <c:rich>
                  <a:bodyPr/>
                  <a:lstStyle/>
                  <a:p>
                    <a:r>
                      <a:rPr lang="en-US" dirty="0"/>
                      <a:t>Taiwan </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C5E0-4999-8840-015EEBAC0FEA}"/>
                </c:ext>
              </c:extLst>
            </c:dLbl>
            <c:dLbl>
              <c:idx val="38"/>
              <c:layout>
                <c:manualLayout>
                  <c:x val="-2.9412949100984898E-2"/>
                  <c:y val="-2.4987851519407644E-2"/>
                </c:manualLayout>
              </c:layout>
              <c:tx>
                <c:rich>
                  <a:bodyPr/>
                  <a:lstStyle/>
                  <a:p>
                    <a:r>
                      <a:rPr lang="en-US" dirty="0"/>
                      <a:t>Saudi</a:t>
                    </a:r>
                    <a:r>
                      <a:rPr lang="en-US" baseline="0" dirty="0"/>
                      <a:t> Arabia</a:t>
                    </a:r>
                    <a:endParaRPr lang="en-US" dirty="0"/>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6-C5E0-4999-8840-015EEBAC0FEA}"/>
                </c:ext>
              </c:extLst>
            </c:dLbl>
            <c:spPr>
              <a:noFill/>
              <a:ln>
                <a:noFill/>
              </a:ln>
              <a:effectLst/>
            </c:sp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ext>
            </c:extLst>
          </c:dLbls>
          <c:trendline>
            <c:trendlineType val="linear"/>
            <c:dispRSqr val="1"/>
            <c:dispEq val="0"/>
            <c:trendlineLbl>
              <c:layout>
                <c:manualLayout>
                  <c:x val="5.5781490309780364E-2"/>
                  <c:y val="1.2320505588859143E-2"/>
                </c:manualLayout>
              </c:layout>
              <c:numFmt formatCode="#,##0.00" sourceLinked="0"/>
              <c:txPr>
                <a:bodyPr/>
                <a:lstStyle/>
                <a:p>
                  <a:pPr>
                    <a:defRPr b="1"/>
                  </a:pPr>
                  <a:endParaRPr lang="en-US"/>
                </a:p>
              </c:txPr>
            </c:trendlineLbl>
          </c:trendline>
          <c:xVal>
            <c:numRef>
              <c:f>'[edu-2019-4228-en-g012-PIERLS.xlsx]Figure I.4.8'!$E$102:$E$140</c:f>
              <c:numCache>
                <c:formatCode>0</c:formatCode>
                <c:ptCount val="39"/>
                <c:pt idx="0">
                  <c:v>539</c:v>
                </c:pt>
                <c:pt idx="1">
                  <c:v>520</c:v>
                </c:pt>
                <c:pt idx="2">
                  <c:v>548</c:v>
                </c:pt>
                <c:pt idx="3">
                  <c:v>556</c:v>
                </c:pt>
                <c:pt idx="4">
                  <c:v>554</c:v>
                </c:pt>
                <c:pt idx="5">
                  <c:v>424</c:v>
                </c:pt>
                <c:pt idx="6">
                  <c:v>552</c:v>
                </c:pt>
                <c:pt idx="7">
                  <c:v>530</c:v>
                </c:pt>
                <c:pt idx="8">
                  <c:v>541</c:v>
                </c:pt>
                <c:pt idx="9">
                  <c:v>425</c:v>
                </c:pt>
                <c:pt idx="10">
                  <c:v>541</c:v>
                </c:pt>
                <c:pt idx="11">
                  <c:v>507</c:v>
                </c:pt>
                <c:pt idx="12">
                  <c:v>527</c:v>
                </c:pt>
                <c:pt idx="13">
                  <c:v>553</c:v>
                </c:pt>
                <c:pt idx="14">
                  <c:v>541</c:v>
                </c:pt>
                <c:pt idx="15">
                  <c:v>477</c:v>
                </c:pt>
                <c:pt idx="16">
                  <c:v>529</c:v>
                </c:pt>
                <c:pt idx="17">
                  <c:v>568</c:v>
                </c:pt>
                <c:pt idx="18">
                  <c:v>545</c:v>
                </c:pt>
                <c:pt idx="19">
                  <c:v>532</c:v>
                </c:pt>
                <c:pt idx="20">
                  <c:v>542</c:v>
                </c:pt>
                <c:pt idx="21">
                  <c:v>567</c:v>
                </c:pt>
                <c:pt idx="22">
                  <c:v>531</c:v>
                </c:pt>
                <c:pt idx="23">
                  <c:v>571</c:v>
                </c:pt>
                <c:pt idx="24">
                  <c:v>448</c:v>
                </c:pt>
                <c:pt idx="25">
                  <c:v>546</c:v>
                </c:pt>
                <c:pt idx="26">
                  <c:v>528</c:v>
                </c:pt>
                <c:pt idx="27">
                  <c:v>488</c:v>
                </c:pt>
                <c:pt idx="28">
                  <c:v>502</c:v>
                </c:pt>
                <c:pt idx="29">
                  <c:v>568</c:v>
                </c:pt>
                <c:pt idx="30">
                  <c:v>526</c:v>
                </c:pt>
                <c:pt idx="31">
                  <c:v>541</c:v>
                </c:pt>
                <c:pt idx="32">
                  <c:v>439</c:v>
                </c:pt>
                <c:pt idx="33">
                  <c:v>535</c:v>
                </c:pt>
                <c:pt idx="34">
                  <c:v>428</c:v>
                </c:pt>
                <c:pt idx="35">
                  <c:v>558</c:v>
                </c:pt>
                <c:pt idx="36">
                  <c:v>552</c:v>
                </c:pt>
                <c:pt idx="37">
                  <c:v>553</c:v>
                </c:pt>
                <c:pt idx="38">
                  <c:v>430</c:v>
                </c:pt>
              </c:numCache>
            </c:numRef>
          </c:xVal>
          <c:yVal>
            <c:numRef>
              <c:f>'[edu-2019-4228-en-g012-PIERLS.xlsx]Figure I.4.8'!$C$102:$C$140</c:f>
              <c:numCache>
                <c:formatCode>0</c:formatCode>
                <c:ptCount val="39"/>
                <c:pt idx="0">
                  <c:v>475.98667224503328</c:v>
                </c:pt>
                <c:pt idx="1">
                  <c:v>492.60648133455328</c:v>
                </c:pt>
                <c:pt idx="2">
                  <c:v>520.08552092652087</c:v>
                </c:pt>
                <c:pt idx="3">
                  <c:v>505.35277105006838</c:v>
                </c:pt>
                <c:pt idx="4">
                  <c:v>501.12993377404803</c:v>
                </c:pt>
                <c:pt idx="5">
                  <c:v>359.3878862166863</c:v>
                </c:pt>
                <c:pt idx="6">
                  <c:v>518.07845911939353</c:v>
                </c:pt>
                <c:pt idx="7">
                  <c:v>495.34561512603591</c:v>
                </c:pt>
                <c:pt idx="8">
                  <c:v>470.41517797924456</c:v>
                </c:pt>
                <c:pt idx="9">
                  <c:v>407.09179209025712</c:v>
                </c:pt>
                <c:pt idx="10">
                  <c:v>476.28467969266717</c:v>
                </c:pt>
                <c:pt idx="11">
                  <c:v>499.45095627638415</c:v>
                </c:pt>
                <c:pt idx="12">
                  <c:v>502.63172442266045</c:v>
                </c:pt>
                <c:pt idx="13">
                  <c:v>478.98915239507591</c:v>
                </c:pt>
                <c:pt idx="14">
                  <c:v>498.27925642959156</c:v>
                </c:pt>
                <c:pt idx="15">
                  <c:v>448.23476010986792</c:v>
                </c:pt>
                <c:pt idx="16">
                  <c:v>484.3925685119973</c:v>
                </c:pt>
                <c:pt idx="17">
                  <c:v>478.50193399494424</c:v>
                </c:pt>
                <c:pt idx="18">
                  <c:v>490.21881502637234</c:v>
                </c:pt>
                <c:pt idx="19">
                  <c:v>419.84400596424894</c:v>
                </c:pt>
                <c:pt idx="20">
                  <c:v>505.78522059816532</c:v>
                </c:pt>
                <c:pt idx="21">
                  <c:v>549.46470779446076</c:v>
                </c:pt>
                <c:pt idx="22">
                  <c:v>505.72728344383086</c:v>
                </c:pt>
                <c:pt idx="23">
                  <c:v>524.28311715195014</c:v>
                </c:pt>
                <c:pt idx="24">
                  <c:v>412.29508567556314</c:v>
                </c:pt>
                <c:pt idx="25">
                  <c:v>484.78372537056595</c:v>
                </c:pt>
                <c:pt idx="26">
                  <c:v>475.87347960821211</c:v>
                </c:pt>
                <c:pt idx="27">
                  <c:v>379.75254064634555</c:v>
                </c:pt>
                <c:pt idx="28">
                  <c:v>427.70314585064472</c:v>
                </c:pt>
                <c:pt idx="29">
                  <c:v>520.07874831668892</c:v>
                </c:pt>
                <c:pt idx="30">
                  <c:v>511.85569535773169</c:v>
                </c:pt>
                <c:pt idx="31">
                  <c:v>491.80078513683378</c:v>
                </c:pt>
                <c:pt idx="32">
                  <c:v>431.78176943111998</c:v>
                </c:pt>
                <c:pt idx="33">
                  <c:v>457.98396704074833</c:v>
                </c:pt>
                <c:pt idx="34">
                  <c:v>370.96538184622591</c:v>
                </c:pt>
                <c:pt idx="35">
                  <c:v>500.73773501855732</c:v>
                </c:pt>
                <c:pt idx="36">
                  <c:v>505.10405816060057</c:v>
                </c:pt>
                <c:pt idx="37">
                  <c:v>502.01556352566968</c:v>
                </c:pt>
                <c:pt idx="38">
                  <c:v>399.15165857859211</c:v>
                </c:pt>
              </c:numCache>
            </c:numRef>
          </c:yVal>
          <c:smooth val="0"/>
          <c:extLst>
            <c:ext xmlns:c15="http://schemas.microsoft.com/office/drawing/2012/chart" uri="{02D57815-91ED-43cb-92C2-25804820EDAC}">
              <c15:datalabelsRange>
                <c15:f>'[edu-2019-4228-en-g012-PIERLS.xlsx]Figure I.4.8'!$B$102:$B$140</c15:f>
                <c15:dlblRangeCache>
                  <c:ptCount val="39"/>
                  <c:pt idx="0">
                    <c:v>უნგრეთი</c:v>
                  </c:pt>
                  <c:pt idx="1">
                    <c:v>საფრანგეთი</c:v>
                  </c:pt>
                  <c:pt idx="2">
                    <c:v>კანადა</c:v>
                  </c:pt>
                  <c:pt idx="3">
                    <c:v>ა.შ.შ.</c:v>
                  </c:pt>
                  <c:pt idx="4">
                    <c:v>დანია</c:v>
                  </c:pt>
                  <c:pt idx="5">
                    <c:v>მაროკო</c:v>
                  </c:pt>
                  <c:pt idx="6">
                    <c:v>ირლანდია</c:v>
                  </c:pt>
                  <c:pt idx="7">
                    <c:v>სლოვენია</c:v>
                  </c:pt>
                  <c:pt idx="8">
                    <c:v>ისრაელი</c:v>
                  </c:pt>
                  <c:pt idx="9">
                    <c:v>ყატარი</c:v>
                  </c:pt>
                  <c:pt idx="10">
                    <c:v>იტალია</c:v>
                  </c:pt>
                  <c:pt idx="11">
                    <c:v>ნორვეგია</c:v>
                  </c:pt>
                  <c:pt idx="12">
                    <c:v>ავსტრალია</c:v>
                  </c:pt>
                  <c:pt idx="13">
                    <c:v>ხორვატია</c:v>
                  </c:pt>
                  <c:pt idx="14">
                    <c:v>გერმანია</c:v>
                  </c:pt>
                  <c:pt idx="15">
                    <c:v>მალტა</c:v>
                  </c:pt>
                  <c:pt idx="16">
                    <c:v>ავსტრია</c:v>
                  </c:pt>
                  <c:pt idx="17">
                    <c:v>რუსეთი</c:v>
                  </c:pt>
                  <c:pt idx="18">
                    <c:v>ჩეხეთი</c:v>
                  </c:pt>
                  <c:pt idx="19">
                    <c:v>ბულგარეთი</c:v>
                  </c:pt>
                  <c:pt idx="20">
                    <c:v>შვედეთი</c:v>
                  </c:pt>
                  <c:pt idx="21">
                    <c:v>სინგაპური</c:v>
                  </c:pt>
                  <c:pt idx="22">
                    <c:v>ახალი ზელანდია</c:v>
                  </c:pt>
                  <c:pt idx="23">
                    <c:v>ჰონგ-კონგი (ჩინეთი)</c:v>
                  </c:pt>
                  <c:pt idx="24">
                    <c:v>კოლუმბია</c:v>
                  </c:pt>
                  <c:pt idx="25">
                    <c:v>ნოდერლანდები</c:v>
                  </c:pt>
                  <c:pt idx="26">
                    <c:v>ლიეტუვა</c:v>
                  </c:pt>
                  <c:pt idx="27">
                    <c:v>საქართველო</c:v>
                  </c:pt>
                  <c:pt idx="28">
                    <c:v>რუმინეთ</c:v>
                  </c:pt>
                  <c:pt idx="29">
                    <c:v>ფინეთი</c:v>
                  </c:pt>
                  <c:pt idx="30">
                    <c:v>პოლონეთ</c:v>
                  </c:pt>
                  <c:pt idx="31">
                    <c:v>პორტუგალია</c:v>
                  </c:pt>
                  <c:pt idx="32">
                    <c:v>გაერთ. არაბული საემიროები</c:v>
                  </c:pt>
                  <c:pt idx="33">
                    <c:v>სლოვაკეთ</c:v>
                  </c:pt>
                  <c:pt idx="34">
                    <c:v>ინდონეზია</c:v>
                  </c:pt>
                  <c:pt idx="35">
                    <c:v>ჩრდ. ირლანდია</c:v>
                  </c:pt>
                  <c:pt idx="36">
                    <c:v>დიდი ბრიტანეთი</c:v>
                  </c:pt>
                  <c:pt idx="37">
                    <c:v>ტაივანი (ჩინეთ)</c:v>
                  </c:pt>
                  <c:pt idx="38">
                    <c:v>საუდის არაბეთ</c:v>
                  </c:pt>
                </c15:dlblRangeCache>
              </c15:datalabelsRange>
            </c:ext>
            <c:ext xmlns:c16="http://schemas.microsoft.com/office/drawing/2014/chart" uri="{C3380CC4-5D6E-409C-BE32-E72D297353CC}">
              <c16:uniqueId val="{00000027-C5E0-4999-8840-015EEBAC0FEA}"/>
            </c:ext>
          </c:extLst>
        </c:ser>
        <c:dLbls>
          <c:showLegendKey val="0"/>
          <c:showVal val="0"/>
          <c:showCatName val="0"/>
          <c:showSerName val="0"/>
          <c:showPercent val="0"/>
          <c:showBubbleSize val="0"/>
        </c:dLbls>
        <c:axId val="402047400"/>
        <c:axId val="1"/>
      </c:scatterChart>
      <c:valAx>
        <c:axId val="402047400"/>
        <c:scaling>
          <c:orientation val="minMax"/>
          <c:max val="580"/>
          <c:min val="420"/>
        </c:scaling>
        <c:delete val="0"/>
        <c:axPos val="b"/>
        <c:majorGridlines>
          <c:spPr>
            <a:ln w="3175">
              <a:solidFill>
                <a:schemeClr val="bg1">
                  <a:lumMod val="75000"/>
                </a:schemeClr>
              </a:solidFill>
            </a:ln>
          </c:spPr>
        </c:majorGridlines>
        <c:title>
          <c:tx>
            <c:rich>
              <a:bodyPr/>
              <a:lstStyle/>
              <a:p>
                <a:pPr>
                  <a:defRPr sz="1000" b="1" i="0" u="none" strike="noStrike" baseline="0">
                    <a:solidFill>
                      <a:srgbClr val="000000"/>
                    </a:solidFill>
                    <a:latin typeface="Calibri"/>
                    <a:ea typeface="Calibri"/>
                    <a:cs typeface="Calibri"/>
                  </a:defRPr>
                </a:pPr>
                <a:r>
                  <a:rPr lang="en-US" b="1" dirty="0"/>
                  <a:t> PIRLS </a:t>
                </a:r>
                <a:r>
                  <a:rPr lang="ka-GE" b="1" dirty="0"/>
                  <a:t>2016</a:t>
                </a:r>
                <a:r>
                  <a:rPr lang="en-US" b="1" dirty="0"/>
                  <a:t>:</a:t>
                </a:r>
                <a:r>
                  <a:rPr lang="en-US" b="1" baseline="0" dirty="0"/>
                  <a:t> points </a:t>
                </a:r>
                <a:endParaRPr lang="en-US" b="1" dirty="0"/>
              </a:p>
            </c:rich>
          </c:tx>
          <c:layout>
            <c:manualLayout>
              <c:xMode val="edge"/>
              <c:yMode val="edge"/>
              <c:x val="0.76273152988224291"/>
              <c:y val="0.94511663169197135"/>
            </c:manualLayout>
          </c:layout>
          <c:overlay val="0"/>
        </c:title>
        <c:numFmt formatCode="#,##0" sourceLinked="0"/>
        <c:majorTickMark val="none"/>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
        <c:crosses val="autoZero"/>
        <c:crossBetween val="midCat"/>
        <c:majorUnit val="20"/>
      </c:valAx>
      <c:valAx>
        <c:axId val="1"/>
        <c:scaling>
          <c:orientation val="minMax"/>
          <c:max val="560"/>
          <c:min val="360"/>
        </c:scaling>
        <c:delete val="0"/>
        <c:axPos val="l"/>
        <c:majorGridlines>
          <c:spPr>
            <a:ln w="3175">
              <a:solidFill>
                <a:schemeClr val="bg1">
                  <a:lumMod val="75000"/>
                </a:schemeClr>
              </a:solidFill>
            </a:ln>
          </c:spPr>
        </c:majorGridlines>
        <c:title>
          <c:tx>
            <c:rich>
              <a:bodyPr rot="-5400000" vert="horz"/>
              <a:lstStyle/>
              <a:p>
                <a:pPr algn="ctr">
                  <a:defRPr sz="1000" b="1" i="0" u="none" strike="noStrike" baseline="0">
                    <a:solidFill>
                      <a:srgbClr val="000000"/>
                    </a:solidFill>
                    <a:latin typeface="Calibri"/>
                    <a:ea typeface="Calibri"/>
                    <a:cs typeface="Calibri"/>
                  </a:defRPr>
                </a:pPr>
                <a:r>
                  <a:rPr lang="en-US" b="1" dirty="0"/>
                  <a:t>PISA 2018: points</a:t>
                </a:r>
              </a:p>
            </c:rich>
          </c:tx>
          <c:layout>
            <c:manualLayout>
              <c:xMode val="edge"/>
              <c:yMode val="edge"/>
              <c:x val="3.652642087894558E-2"/>
              <c:y val="7.1821422276162603E-2"/>
            </c:manualLayout>
          </c:layout>
          <c:overlay val="0"/>
        </c:title>
        <c:numFmt formatCode="0" sourceLinked="1"/>
        <c:majorTickMark val="none"/>
        <c:minorTickMark val="none"/>
        <c:tickLblPos val="low"/>
        <c:txPr>
          <a:bodyPr rot="0" vert="horz"/>
          <a:lstStyle/>
          <a:p>
            <a:pPr>
              <a:defRPr sz="1000" b="0" i="0" u="none" strike="noStrike" baseline="0">
                <a:solidFill>
                  <a:srgbClr val="000000"/>
                </a:solidFill>
                <a:latin typeface="Calibri"/>
                <a:ea typeface="Calibri"/>
                <a:cs typeface="Calibri"/>
              </a:defRPr>
            </a:pPr>
            <a:endParaRPr lang="en-US"/>
          </a:p>
        </c:txPr>
        <c:crossAx val="402047400"/>
        <c:crosses val="autoZero"/>
        <c:crossBetween val="midCat"/>
        <c:majorUnit val="20"/>
      </c:valAx>
      <c:spPr>
        <a:noFill/>
        <a:ln w="25400">
          <a:solidFill>
            <a:sysClr val="window" lastClr="FFFFFF">
              <a:lumMod val="50000"/>
            </a:sysClr>
          </a:solidFill>
        </a:ln>
      </c:spPr>
    </c:plotArea>
    <c:plotVisOnly val="1"/>
    <c:dispBlanksAs val="gap"/>
    <c:showDLblsOverMax val="0"/>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862024435443966E-2"/>
          <c:y val="3.330831214191611E-2"/>
          <c:w val="0.87555474495400532"/>
          <c:h val="0.87442400196084435"/>
        </c:manualLayout>
      </c:layout>
      <c:scatterChart>
        <c:scatterStyle val="lineMarker"/>
        <c:varyColors val="0"/>
        <c:ser>
          <c:idx val="0"/>
          <c:order val="0"/>
          <c:tx>
            <c:strRef>
              <c:f>'[edu-2019-4228-en-g007.xlsx]Figure I.4.3'!$C$98</c:f>
              <c:strCache>
                <c:ptCount val="1"/>
                <c:pt idx="0">
                  <c:v>Reading performance</c:v>
                </c:pt>
              </c:strCache>
            </c:strRef>
          </c:tx>
          <c:spPr>
            <a:ln w="28575">
              <a:noFill/>
            </a:ln>
          </c:spPr>
          <c:dPt>
            <c:idx val="10"/>
            <c:marker>
              <c:symbol val="none"/>
            </c:marker>
            <c:bubble3D val="0"/>
            <c:extLst>
              <c:ext xmlns:c16="http://schemas.microsoft.com/office/drawing/2014/chart" uri="{C3380CC4-5D6E-409C-BE32-E72D297353CC}">
                <c16:uniqueId val="{00000000-F45B-407B-A303-EEB0CAF77929}"/>
              </c:ext>
            </c:extLst>
          </c:dPt>
          <c:dPt>
            <c:idx val="53"/>
            <c:marker>
              <c:spPr>
                <a:solidFill>
                  <a:srgbClr val="C00000"/>
                </a:solidFill>
              </c:spPr>
            </c:marker>
            <c:bubble3D val="0"/>
            <c:extLst>
              <c:ext xmlns:c16="http://schemas.microsoft.com/office/drawing/2014/chart" uri="{C3380CC4-5D6E-409C-BE32-E72D297353CC}">
                <c16:uniqueId val="{00000001-F45B-407B-A303-EEB0CAF77929}"/>
              </c:ext>
            </c:extLst>
          </c:dPt>
          <c:dLbls>
            <c:dLbl>
              <c:idx val="0"/>
              <c:layout/>
              <c:tx>
                <c:rich>
                  <a:bodyPr/>
                  <a:lstStyle/>
                  <a:p>
                    <a:r>
                      <a:rPr lang="en-US" dirty="0"/>
                      <a:t>Chile</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F45B-407B-A303-EEB0CAF77929}"/>
                </c:ext>
              </c:extLst>
            </c:dLbl>
            <c:dLbl>
              <c:idx val="1"/>
              <c:layout>
                <c:manualLayout>
                  <c:x val="-1.4846964412842801E-2"/>
                  <c:y val="1.525391116615E-2"/>
                </c:manualLayout>
              </c:layout>
              <c:tx>
                <c:rich>
                  <a:bodyPr/>
                  <a:lstStyle/>
                  <a:p>
                    <a:fld id="{110D1267-2F02-4874-9D48-0435CD17E415}"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03-F45B-407B-A303-EEB0CAF77929}"/>
                </c:ext>
              </c:extLst>
            </c:dLbl>
            <c:dLbl>
              <c:idx val="2"/>
              <c:layout>
                <c:manualLayout>
                  <c:x val="-4.3177569966362302E-2"/>
                  <c:y val="2.7297892570081399E-2"/>
                </c:manualLayout>
              </c:layout>
              <c:tx>
                <c:rich>
                  <a:bodyPr wrap="square" lIns="38100" tIns="19050" rIns="38100" bIns="19050" anchor="ctr">
                    <a:noAutofit/>
                  </a:bodyPr>
                  <a:lstStyle/>
                  <a:p>
                    <a:pPr>
                      <a:defRPr sz="900"/>
                    </a:pPr>
                    <a:fld id="{CB1C7A4D-8314-4AF3-B6F2-29BFE9DE57D6}" type="CELLRANGE">
                      <a:rPr lang="en-US"/>
                      <a:pPr>
                        <a:defRPr sz="900"/>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3.612112138900251E-2"/>
                      <c:h val="2.6742595770909386E-2"/>
                    </c:manualLayout>
                  </c15:layout>
                  <c15:dlblFieldTable/>
                  <c15:showDataLabelsRange val="1"/>
                </c:ext>
                <c:ext xmlns:c16="http://schemas.microsoft.com/office/drawing/2014/chart" uri="{C3380CC4-5D6E-409C-BE32-E72D297353CC}">
                  <c16:uniqueId val="{00000004-F45B-407B-A303-EEB0CAF77929}"/>
                </c:ext>
              </c:extLst>
            </c:dLbl>
            <c:dLbl>
              <c:idx val="3"/>
              <c:layout>
                <c:manualLayout>
                  <c:x val="-1.1102803705636001E-2"/>
                  <c:y val="1.31782929648668E-2"/>
                </c:manualLayout>
              </c:layout>
              <c:tx>
                <c:rich>
                  <a:bodyPr/>
                  <a:lstStyle/>
                  <a:p>
                    <a:fld id="{FDF85251-B243-46EB-A3E5-A3BB116C8D1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05-F45B-407B-A303-EEB0CAF77929}"/>
                </c:ext>
              </c:extLst>
            </c:dLbl>
            <c:dLbl>
              <c:idx val="4"/>
              <c:layout/>
              <c:tx>
                <c:rich>
                  <a:bodyPr/>
                  <a:lstStyle/>
                  <a:p>
                    <a:r>
                      <a:rPr lang="en-US"/>
                      <a:t>Kazakhstan</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F45B-407B-A303-EEB0CAF77929}"/>
                </c:ext>
              </c:extLst>
            </c:dLbl>
            <c:dLbl>
              <c:idx val="5"/>
              <c:layout>
                <c:manualLayout>
                  <c:x val="-2.5440865330956301E-2"/>
                  <c:y val="3.9727883815188401E-2"/>
                </c:manualLayout>
              </c:layout>
              <c:tx>
                <c:rich>
                  <a:bodyPr/>
                  <a:lstStyle/>
                  <a:p>
                    <a:r>
                      <a:rPr lang="en-US" dirty="0"/>
                      <a:t>Hungary</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F45B-407B-A303-EEB0CAF77929}"/>
                </c:ext>
              </c:extLst>
            </c:dLbl>
            <c:dLbl>
              <c:idx val="6"/>
              <c:layout>
                <c:manualLayout>
                  <c:x val="-9.9123849881157192E-3"/>
                  <c:y val="-2.8432204131016801E-2"/>
                </c:manualLayout>
              </c:layout>
              <c:tx>
                <c:rich>
                  <a:bodyPr/>
                  <a:lstStyle/>
                  <a:p>
                    <a:fld id="{9ADA469F-5D77-4DE9-91D3-38663D7E6A61}"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08-F45B-407B-A303-EEB0CAF77929}"/>
                </c:ext>
              </c:extLst>
            </c:dLbl>
            <c:dLbl>
              <c:idx val="7"/>
              <c:layout/>
              <c:tx>
                <c:rich>
                  <a:bodyPr/>
                  <a:lstStyle/>
                  <a:p>
                    <a:r>
                      <a:rPr lang="en-US"/>
                      <a:t>Canada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F45B-407B-A303-EEB0CAF77929}"/>
                </c:ext>
              </c:extLst>
            </c:dLbl>
            <c:dLbl>
              <c:idx val="8"/>
              <c:layout/>
              <c:tx>
                <c:rich>
                  <a:bodyPr/>
                  <a:lstStyle/>
                  <a:p>
                    <a:r>
                      <a:rPr lang="en-US" dirty="0"/>
                      <a:t>Serbia</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F45B-407B-A303-EEB0CAF77929}"/>
                </c:ext>
              </c:extLst>
            </c:dLbl>
            <c:dLbl>
              <c:idx val="9"/>
              <c:layout/>
              <c:tx>
                <c:rich>
                  <a:bodyPr/>
                  <a:lstStyle/>
                  <a:p>
                    <a:r>
                      <a:rPr lang="en-US" dirty="0"/>
                      <a:t>Macao</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F45B-407B-A303-EEB0CAF77929}"/>
                </c:ext>
              </c:extLst>
            </c:dLbl>
            <c:dLbl>
              <c:idx val="10"/>
              <c:layout/>
              <c:tx>
                <c:rich>
                  <a:bodyPr/>
                  <a:lstStyle/>
                  <a:p>
                    <a:r>
                      <a:rPr lang="en-US"/>
                      <a:t>Cyprus</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45B-407B-A303-EEB0CAF77929}"/>
                </c:ext>
              </c:extLst>
            </c:dLbl>
            <c:dLbl>
              <c:idx val="11"/>
              <c:layout/>
              <c:tx>
                <c:rich>
                  <a:bodyPr/>
                  <a:lstStyle/>
                  <a:p>
                    <a:r>
                      <a:rPr lang="en-US" dirty="0"/>
                      <a:t>Jordan</a:t>
                    </a:r>
                  </a:p>
                </c:rich>
              </c:tx>
              <c:dLblPos val="b"/>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F45B-407B-A303-EEB0CAF77929}"/>
                </c:ext>
              </c:extLst>
            </c:dLbl>
            <c:dLbl>
              <c:idx val="12"/>
              <c:layout>
                <c:manualLayout>
                  <c:x val="-8.4968017999947892E-3"/>
                  <c:y val="-3.78452705344932E-2"/>
                </c:manualLayout>
              </c:layout>
              <c:tx>
                <c:rich>
                  <a:bodyPr/>
                  <a:lstStyle/>
                  <a:p>
                    <a:r>
                      <a:rPr lang="en-US" dirty="0"/>
                      <a:t>USA</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F45B-407B-A303-EEB0CAF77929}"/>
                </c:ext>
              </c:extLst>
            </c:dLbl>
            <c:dLbl>
              <c:idx val="13"/>
              <c:layout/>
              <c:tx>
                <c:rich>
                  <a:bodyPr/>
                  <a:lstStyle/>
                  <a:p>
                    <a:r>
                      <a:rPr lang="en-US"/>
                      <a:t>Argentina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F45B-407B-A303-EEB0CAF77929}"/>
                </c:ext>
              </c:extLst>
            </c:dLbl>
            <c:dLbl>
              <c:idx val="14"/>
              <c:layout>
                <c:manualLayout>
                  <c:x val="5.9214953096725302E-2"/>
                  <c:y val="3.7652265613905E-3"/>
                </c:manualLayout>
              </c:layout>
              <c:tx>
                <c:rich>
                  <a:bodyPr/>
                  <a:lstStyle/>
                  <a:p>
                    <a:r>
                      <a:rPr lang="en-US" dirty="0"/>
                      <a:t>Denmark</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F45B-407B-A303-EEB0CAF77929}"/>
                </c:ext>
              </c:extLst>
            </c:dLbl>
            <c:dLbl>
              <c:idx val="15"/>
              <c:layout/>
              <c:tx>
                <c:rich>
                  <a:bodyPr/>
                  <a:lstStyle/>
                  <a:p>
                    <a:r>
                      <a:rPr lang="en-US"/>
                      <a:t>Malaisya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F45B-407B-A303-EEB0CAF77929}"/>
                </c:ext>
              </c:extLst>
            </c:dLbl>
            <c:dLbl>
              <c:idx val="16"/>
              <c:layout/>
              <c:tx>
                <c:rich>
                  <a:bodyPr/>
                  <a:lstStyle/>
                  <a:p>
                    <a:r>
                      <a:rPr lang="en-US"/>
                      <a:t>Lebanon</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1-F45B-407B-A303-EEB0CAF77929}"/>
                </c:ext>
              </c:extLst>
            </c:dLbl>
            <c:dLbl>
              <c:idx val="17"/>
              <c:layout>
                <c:manualLayout>
                  <c:x val="-5.2627289564714699E-2"/>
                  <c:y val="-1.71365244468452E-2"/>
                </c:manualLayout>
              </c:layout>
              <c:tx>
                <c:rich>
                  <a:bodyPr/>
                  <a:lstStyle/>
                  <a:p>
                    <a:r>
                      <a:rPr lang="en-US" dirty="0"/>
                      <a:t>Morocco</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F45B-407B-A303-EEB0CAF77929}"/>
                </c:ext>
              </c:extLst>
            </c:dLbl>
            <c:dLbl>
              <c:idx val="18"/>
              <c:layout/>
              <c:tx>
                <c:rich>
                  <a:bodyPr/>
                  <a:lstStyle/>
                  <a:p>
                    <a:r>
                      <a:rPr lang="en-US" dirty="0"/>
                      <a:t>Ireland</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3-F45B-407B-A303-EEB0CAF77929}"/>
                </c:ext>
              </c:extLst>
            </c:dLbl>
            <c:dLbl>
              <c:idx val="19"/>
              <c:layout/>
              <c:tx>
                <c:rich>
                  <a:bodyPr/>
                  <a:lstStyle/>
                  <a:p>
                    <a:r>
                      <a:rPr lang="en-US" dirty="0"/>
                      <a:t>Ukraine</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4-F45B-407B-A303-EEB0CAF77929}"/>
                </c:ext>
              </c:extLst>
            </c:dLbl>
            <c:dLbl>
              <c:idx val="20"/>
              <c:layout/>
              <c:tx>
                <c:rich>
                  <a:bodyPr/>
                  <a:lstStyle/>
                  <a:p>
                    <a:r>
                      <a:rPr lang="en-US"/>
                      <a:t>Brunei</a:t>
                    </a:r>
                    <a:endParaRPr lang="en-US" dirty="0"/>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5-F45B-407B-A303-EEB0CAF77929}"/>
                </c:ext>
              </c:extLst>
            </c:dLbl>
            <c:dLbl>
              <c:idx val="21"/>
              <c:layout>
                <c:manualLayout>
                  <c:x val="-3.7003226029867602E-2"/>
                  <c:y val="-2.44739726490385E-2"/>
                </c:manualLayout>
              </c:layout>
              <c:tx>
                <c:rich>
                  <a:bodyPr/>
                  <a:lstStyle/>
                  <a:p>
                    <a:r>
                      <a:rPr lang="en-US" dirty="0"/>
                      <a:t>Slovenia</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6-F45B-407B-A303-EEB0CAF77929}"/>
                </c:ext>
              </c:extLst>
            </c:dLbl>
            <c:dLbl>
              <c:idx val="22"/>
              <c:layout>
                <c:manualLayout>
                  <c:x val="-8.63551399327246E-3"/>
                  <c:y val="0"/>
                </c:manualLayout>
              </c:layout>
              <c:tx>
                <c:rich>
                  <a:bodyPr/>
                  <a:lstStyle/>
                  <a:p>
                    <a:r>
                      <a:rPr lang="en-US" dirty="0"/>
                      <a:t>Israel</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7-F45B-407B-A303-EEB0CAF77929}"/>
                </c:ext>
              </c:extLst>
            </c:dLbl>
            <c:dLbl>
              <c:idx val="23"/>
              <c:layout/>
              <c:tx>
                <c:rich>
                  <a:bodyPr/>
                  <a:lstStyle/>
                  <a:p>
                    <a:r>
                      <a:rPr lang="en-US"/>
                      <a:t>Qatar</a:t>
                    </a:r>
                    <a:endParaRPr lang="en-US" dirty="0"/>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8-F45B-407B-A303-EEB0CAF77929}"/>
                </c:ext>
              </c:extLst>
            </c:dLbl>
            <c:dLbl>
              <c:idx val="24"/>
              <c:layout/>
              <c:tx>
                <c:rich>
                  <a:bodyPr/>
                  <a:lstStyle/>
                  <a:p>
                    <a:r>
                      <a:rPr lang="en-US"/>
                      <a:t>Italy</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F45B-407B-A303-EEB0CAF77929}"/>
                </c:ext>
              </c:extLst>
            </c:dLbl>
            <c:dLbl>
              <c:idx val="25"/>
              <c:layout/>
              <c:tx>
                <c:rich>
                  <a:bodyPr/>
                  <a:lstStyle/>
                  <a:p>
                    <a:r>
                      <a:rPr lang="en-US" dirty="0"/>
                      <a:t>Norway</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A-F45B-407B-A303-EEB0CAF77929}"/>
                </c:ext>
              </c:extLst>
            </c:dLbl>
            <c:dLbl>
              <c:idx val="26"/>
              <c:layout>
                <c:manualLayout>
                  <c:x val="-3.2161121400659E-2"/>
                  <c:y val="1.88261328069527E-3"/>
                </c:manualLayout>
              </c:layout>
              <c:tx>
                <c:rich>
                  <a:bodyPr/>
                  <a:lstStyle/>
                  <a:p>
                    <a:fld id="{76A3815D-0667-43F4-99B7-590317546EF9}"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B-F45B-407B-A303-EEB0CAF77929}"/>
                </c:ext>
              </c:extLst>
            </c:dLbl>
            <c:dLbl>
              <c:idx val="27"/>
              <c:layout>
                <c:manualLayout>
                  <c:x val="-4.9345794247271698E-3"/>
                  <c:y val="7.5304531227810704E-3"/>
                </c:manualLayout>
              </c:layout>
              <c:tx>
                <c:rich>
                  <a:bodyPr/>
                  <a:lstStyle/>
                  <a:p>
                    <a:r>
                      <a:rPr lang="en-US" dirty="0"/>
                      <a:t>Peru</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C-F45B-407B-A303-EEB0CAF77929}"/>
                </c:ext>
              </c:extLst>
            </c:dLbl>
            <c:dLbl>
              <c:idx val="28"/>
              <c:layout>
                <c:manualLayout>
                  <c:x val="-4.5644859678725801E-2"/>
                  <c:y val="2.6356585929733799E-2"/>
                </c:manualLayout>
              </c:layout>
              <c:tx>
                <c:rich>
                  <a:bodyPr/>
                  <a:lstStyle/>
                  <a:p>
                    <a:r>
                      <a:rPr lang="en-US" dirty="0"/>
                      <a:t>Croatia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F45B-407B-A303-EEB0CAF77929}"/>
                </c:ext>
              </c:extLst>
            </c:dLbl>
            <c:dLbl>
              <c:idx val="29"/>
              <c:layout>
                <c:manualLayout>
                  <c:x val="-9.0466244379555799E-17"/>
                  <c:y val="3.7652265613905399E-3"/>
                </c:manualLayout>
              </c:layout>
              <c:tx>
                <c:rich>
                  <a:bodyPr/>
                  <a:lstStyle/>
                  <a:p>
                    <a:r>
                      <a:rPr lang="en-US" dirty="0"/>
                      <a:t>Germany</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E-F45B-407B-A303-EEB0CAF77929}"/>
                </c:ext>
              </c:extLst>
            </c:dLbl>
            <c:dLbl>
              <c:idx val="30"/>
              <c:layout/>
              <c:tx>
                <c:rich>
                  <a:bodyPr/>
                  <a:lstStyle/>
                  <a:p>
                    <a:r>
                      <a:rPr lang="en-US"/>
                      <a:t>Panama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F45B-407B-A303-EEB0CAF77929}"/>
                </c:ext>
              </c:extLst>
            </c:dLbl>
            <c:dLbl>
              <c:idx val="31"/>
              <c:layout/>
              <c:tx>
                <c:rich>
                  <a:bodyPr/>
                  <a:lstStyle/>
                  <a:p>
                    <a:r>
                      <a:rPr lang="en-US"/>
                      <a:t>Malta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0-F45B-407B-A303-EEB0CAF77929}"/>
                </c:ext>
              </c:extLst>
            </c:dLbl>
            <c:dLbl>
              <c:idx val="32"/>
              <c:layout/>
              <c:tx>
                <c:rich>
                  <a:bodyPr/>
                  <a:lstStyle/>
                  <a:p>
                    <a:r>
                      <a:rPr lang="en-US"/>
                      <a:t>Dominican Republic</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F45B-407B-A303-EEB0CAF77929}"/>
                </c:ext>
              </c:extLst>
            </c:dLbl>
            <c:dLbl>
              <c:idx val="33"/>
              <c:layout>
                <c:manualLayout>
                  <c:x val="-4.0710280253998699E-2"/>
                  <c:y val="9.4130664034763403E-3"/>
                </c:manualLayout>
              </c:layout>
              <c:tx>
                <c:rich>
                  <a:bodyPr/>
                  <a:lstStyle/>
                  <a:p>
                    <a:fld id="{9356BD4C-6C0E-4218-AA4B-F0D0086813C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2-F45B-407B-A303-EEB0CAF77929}"/>
                </c:ext>
              </c:extLst>
            </c:dLbl>
            <c:dLbl>
              <c:idx val="34"/>
              <c:layout>
                <c:manualLayout>
                  <c:x val="-5.9214953096725399E-2"/>
                  <c:y val="-2.0708746087648E-2"/>
                </c:manualLayout>
              </c:layout>
              <c:tx>
                <c:rich>
                  <a:bodyPr/>
                  <a:lstStyle/>
                  <a:p>
                    <a:r>
                      <a:rPr lang="en-US" dirty="0"/>
                      <a:t>Russia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F45B-407B-A303-EEB0CAF77929}"/>
                </c:ext>
              </c:extLst>
            </c:dLbl>
            <c:dLbl>
              <c:idx val="35"/>
              <c:layout>
                <c:manualLayout>
                  <c:x val="-1.2336448561817801E-3"/>
                  <c:y val="-9.4130664034763403E-3"/>
                </c:manualLayout>
              </c:layout>
              <c:tx>
                <c:rich>
                  <a:bodyPr/>
                  <a:lstStyle/>
                  <a:p>
                    <a:r>
                      <a:rPr lang="en-US" dirty="0"/>
                      <a:t>Albania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4-F45B-407B-A303-EEB0CAF77929}"/>
                </c:ext>
              </c:extLst>
            </c:dLbl>
            <c:dLbl>
              <c:idx val="36"/>
              <c:layout/>
              <c:tx>
                <c:rich>
                  <a:bodyPr/>
                  <a:lstStyle/>
                  <a:p>
                    <a:fld id="{CBBF61FD-CDCB-4E0D-9BD8-11CFDCB5276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5-F45B-407B-A303-EEB0CAF77929}"/>
                </c:ext>
              </c:extLst>
            </c:dLbl>
            <c:dLbl>
              <c:idx val="37"/>
              <c:layout/>
              <c:tx>
                <c:rich>
                  <a:bodyPr/>
                  <a:lstStyle/>
                  <a:p>
                    <a:r>
                      <a:rPr lang="en-US"/>
                      <a:t>Iceland</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6-F45B-407B-A303-EEB0CAF77929}"/>
                </c:ext>
              </c:extLst>
            </c:dLbl>
            <c:dLbl>
              <c:idx val="38"/>
              <c:layout/>
              <c:tx>
                <c:rich>
                  <a:bodyPr/>
                  <a:lstStyle/>
                  <a:p>
                    <a:r>
                      <a:rPr lang="en-US" dirty="0"/>
                      <a:t>Bulgaria</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7-F45B-407B-A303-EEB0CAF77929}"/>
                </c:ext>
              </c:extLst>
            </c:dLbl>
            <c:dLbl>
              <c:idx val="39"/>
              <c:layout/>
              <c:tx>
                <c:rich>
                  <a:bodyPr/>
                  <a:lstStyle/>
                  <a:p>
                    <a:r>
                      <a:rPr lang="en-US" dirty="0"/>
                      <a:t>Estonia</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8-F45B-407B-A303-EEB0CAF77929}"/>
                </c:ext>
              </c:extLst>
            </c:dLbl>
            <c:dLbl>
              <c:idx val="40"/>
              <c:layout>
                <c:manualLayout>
                  <c:x val="0"/>
                  <c:y val="-5.6478398420858403E-3"/>
                </c:manualLayout>
              </c:layout>
              <c:tx>
                <c:rich>
                  <a:bodyPr/>
                  <a:lstStyle/>
                  <a:p>
                    <a:r>
                      <a:rPr lang="en-US" dirty="0"/>
                      <a:t>Sweden</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9-F45B-407B-A303-EEB0CAF77929}"/>
                </c:ext>
              </c:extLst>
            </c:dLbl>
            <c:dLbl>
              <c:idx val="41"/>
              <c:layout>
                <c:manualLayout>
                  <c:x val="4.9345794247271204E-3"/>
                  <c:y val="-1.50609062455622E-2"/>
                </c:manualLayout>
              </c:layout>
              <c:tx>
                <c:rich>
                  <a:bodyPr/>
                  <a:lstStyle/>
                  <a:p>
                    <a:fld id="{BB2B12E9-D497-4C11-B1C0-6B80A33CA82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A-F45B-407B-A303-EEB0CAF77929}"/>
                </c:ext>
              </c:extLst>
            </c:dLbl>
            <c:dLbl>
              <c:idx val="42"/>
              <c:layout/>
              <c:tx>
                <c:rich>
                  <a:bodyPr/>
                  <a:lstStyle/>
                  <a:p>
                    <a:r>
                      <a:rPr lang="en-US"/>
                      <a:t>Switzerland</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B-F45B-407B-A303-EEB0CAF77929}"/>
                </c:ext>
              </c:extLst>
            </c:dLbl>
            <c:dLbl>
              <c:idx val="43"/>
              <c:layout/>
              <c:tx>
                <c:rich>
                  <a:bodyPr/>
                  <a:lstStyle/>
                  <a:p>
                    <a:r>
                      <a:rPr lang="en-US"/>
                      <a:t>Singapore</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C-F45B-407B-A303-EEB0CAF77929}"/>
                </c:ext>
              </c:extLst>
            </c:dLbl>
            <c:dLbl>
              <c:idx val="44"/>
              <c:layout>
                <c:manualLayout>
                  <c:x val="-2.09719625550903E-2"/>
                  <c:y val="-2.8239199210429101E-2"/>
                </c:manualLayout>
              </c:layout>
              <c:tx>
                <c:rich>
                  <a:bodyPr/>
                  <a:lstStyle/>
                  <a:p>
                    <a:r>
                      <a:rPr lang="en-US" dirty="0"/>
                      <a:t>Korea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D-F45B-407B-A303-EEB0CAF77929}"/>
                </c:ext>
              </c:extLst>
            </c:dLbl>
            <c:dLbl>
              <c:idx val="45"/>
              <c:layout/>
              <c:tx>
                <c:rich>
                  <a:bodyPr/>
                  <a:lstStyle/>
                  <a:p>
                    <a:r>
                      <a:rPr lang="en-US" dirty="0"/>
                      <a:t>Moldova</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E-F45B-407B-A303-EEB0CAF77929}"/>
                </c:ext>
              </c:extLst>
            </c:dLbl>
            <c:dLbl>
              <c:idx val="46"/>
              <c:layout>
                <c:manualLayout>
                  <c:x val="-5.3046728815816603E-2"/>
                  <c:y val="-0.111074183561021"/>
                </c:manualLayout>
              </c:layout>
              <c:tx>
                <c:rich>
                  <a:bodyPr/>
                  <a:lstStyle/>
                  <a:p>
                    <a:r>
                      <a:rPr lang="en-US" dirty="0"/>
                      <a:t>New Zealand</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F-F45B-407B-A303-EEB0CAF77929}"/>
                </c:ext>
              </c:extLst>
            </c:dLbl>
            <c:dLbl>
              <c:idx val="47"/>
              <c:layout/>
              <c:tx>
                <c:rich>
                  <a:bodyPr/>
                  <a:lstStyle/>
                  <a:p>
                    <a:r>
                      <a:rPr lang="en-US" dirty="0"/>
                      <a:t>Hong Kong</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0-F45B-407B-A303-EEB0CAF77929}"/>
                </c:ext>
              </c:extLst>
            </c:dLbl>
            <c:dLbl>
              <c:idx val="48"/>
              <c:layout/>
              <c:tx>
                <c:rich>
                  <a:bodyPr/>
                  <a:lstStyle/>
                  <a:p>
                    <a:r>
                      <a:rPr lang="en-US"/>
                      <a:t>Belgium</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1-F45B-407B-A303-EEB0CAF77929}"/>
                </c:ext>
              </c:extLst>
            </c:dLbl>
            <c:dLbl>
              <c:idx val="49"/>
              <c:layout>
                <c:manualLayout>
                  <c:x val="-9.2523364213633497E-2"/>
                  <c:y val="-9.6013277315458695E-2"/>
                </c:manualLayout>
              </c:layout>
              <c:tx>
                <c:rich>
                  <a:bodyPr/>
                  <a:lstStyle/>
                  <a:p>
                    <a:r>
                      <a:rPr lang="en-US" dirty="0"/>
                      <a:t>Columbia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2-F45B-407B-A303-EEB0CAF77929}"/>
                </c:ext>
              </c:extLst>
            </c:dLbl>
            <c:dLbl>
              <c:idx val="50"/>
              <c:layout/>
              <c:tx>
                <c:rich>
                  <a:bodyPr/>
                  <a:lstStyle/>
                  <a:p>
                    <a:r>
                      <a:rPr lang="en-US" dirty="0"/>
                      <a:t>Turkey</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3-F45B-407B-A303-EEB0CAF77929}"/>
                </c:ext>
              </c:extLst>
            </c:dLbl>
            <c:dLbl>
              <c:idx val="51"/>
              <c:layout>
                <c:manualLayout>
                  <c:x val="6.16822428090881E-3"/>
                  <c:y val="2.2591359368343202E-2"/>
                </c:manualLayout>
              </c:layout>
              <c:tx>
                <c:rich>
                  <a:bodyPr/>
                  <a:lstStyle/>
                  <a:p>
                    <a:r>
                      <a:rPr lang="en-US" dirty="0"/>
                      <a:t>Netherlands</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4-F45B-407B-A303-EEB0CAF77929}"/>
                </c:ext>
              </c:extLst>
            </c:dLbl>
            <c:dLbl>
              <c:idx val="52"/>
              <c:layout>
                <c:manualLayout>
                  <c:x val="-1.2336448561817801E-3"/>
                  <c:y val="-2.8239199210429E-2"/>
                </c:manualLayout>
              </c:layout>
              <c:tx>
                <c:rich>
                  <a:bodyPr/>
                  <a:lstStyle/>
                  <a:p>
                    <a:r>
                      <a:rPr lang="en-US" dirty="0"/>
                      <a:t>Lithuania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5-F45B-407B-A303-EEB0CAF77929}"/>
                </c:ext>
              </c:extLst>
            </c:dLbl>
            <c:dLbl>
              <c:idx val="53"/>
              <c:layout>
                <c:manualLayout>
                  <c:x val="-7.4018691370906801E-3"/>
                  <c:y val="0"/>
                </c:manualLayout>
              </c:layout>
              <c:tx>
                <c:rich>
                  <a:bodyPr wrap="square" lIns="38100" tIns="19050" rIns="38100" bIns="19050" anchor="ctr">
                    <a:spAutoFit/>
                  </a:bodyPr>
                  <a:lstStyle/>
                  <a:p>
                    <a:pPr>
                      <a:defRPr sz="900">
                        <a:solidFill>
                          <a:srgbClr val="C00000"/>
                        </a:solidFill>
                      </a:defRPr>
                    </a:pPr>
                    <a:r>
                      <a:rPr lang="en-US" dirty="0"/>
                      <a:t>Georgia</a:t>
                    </a:r>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F45B-407B-A303-EEB0CAF77929}"/>
                </c:ext>
              </c:extLst>
            </c:dLbl>
            <c:dLbl>
              <c:idx val="54"/>
              <c:layout>
                <c:manualLayout>
                  <c:x val="2.4672897123635398E-3"/>
                  <c:y val="0"/>
                </c:manualLayout>
              </c:layout>
              <c:tx>
                <c:rich>
                  <a:bodyPr/>
                  <a:lstStyle/>
                  <a:p>
                    <a:fld id="{160B7F07-5CCF-42DA-A098-F2692BFF710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36-F45B-407B-A303-EEB0CAF77929}"/>
                </c:ext>
              </c:extLst>
            </c:dLbl>
            <c:dLbl>
              <c:idx val="55"/>
              <c:layout/>
              <c:tx>
                <c:rich>
                  <a:bodyPr/>
                  <a:lstStyle/>
                  <a:p>
                    <a:r>
                      <a:rPr lang="en-US"/>
                      <a:t>Thailand</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7-F45B-407B-A303-EEB0CAF77929}"/>
                </c:ext>
              </c:extLst>
            </c:dLbl>
            <c:dLbl>
              <c:idx val="56"/>
              <c:layout>
                <c:manualLayout>
                  <c:x val="2.3439252267453799E-2"/>
                  <c:y val="8.2834984350591695E-2"/>
                </c:manualLayout>
              </c:layout>
              <c:tx>
                <c:rich>
                  <a:bodyPr/>
                  <a:lstStyle/>
                  <a:p>
                    <a:r>
                      <a:rPr lang="en-US" dirty="0"/>
                      <a:t>Azerbaijan</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8-F45B-407B-A303-EEB0CAF77929}"/>
                </c:ext>
              </c:extLst>
            </c:dLbl>
            <c:dLbl>
              <c:idx val="57"/>
              <c:layout/>
              <c:tx>
                <c:rich>
                  <a:bodyPr/>
                  <a:lstStyle/>
                  <a:p>
                    <a:r>
                      <a:rPr lang="en-US"/>
                      <a:t>Romania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9-F45B-407B-A303-EEB0CAF77929}"/>
                </c:ext>
              </c:extLst>
            </c:dLbl>
            <c:dLbl>
              <c:idx val="58"/>
              <c:layout>
                <c:manualLayout>
                  <c:x val="-2.4672897123636101E-3"/>
                  <c:y val="-5.6478398420858097E-2"/>
                </c:manualLayout>
              </c:layout>
              <c:tx>
                <c:rich>
                  <a:bodyPr/>
                  <a:lstStyle/>
                  <a:p>
                    <a:r>
                      <a:rPr lang="en-US" dirty="0"/>
                      <a:t>Finland</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A-F45B-407B-A303-EEB0CAF77929}"/>
                </c:ext>
              </c:extLst>
            </c:dLbl>
            <c:dLbl>
              <c:idx val="59"/>
              <c:layout/>
              <c:tx>
                <c:rich>
                  <a:bodyPr/>
                  <a:lstStyle/>
                  <a:p>
                    <a:r>
                      <a:rPr lang="en-US" dirty="0"/>
                      <a:t>Poland</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B-F45B-407B-A303-EEB0CAF77929}"/>
                </c:ext>
              </c:extLst>
            </c:dLbl>
            <c:dLbl>
              <c:idx val="60"/>
              <c:layout/>
              <c:tx>
                <c:rich>
                  <a:bodyPr/>
                  <a:lstStyle/>
                  <a:p>
                    <a:r>
                      <a:rPr lang="en-US" dirty="0"/>
                      <a:t>Kosovo</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C-F45B-407B-A303-EEB0CAF77929}"/>
                </c:ext>
              </c:extLst>
            </c:dLbl>
            <c:dLbl>
              <c:idx val="61"/>
              <c:layout>
                <c:manualLayout>
                  <c:x val="-6.7011588587794296E-2"/>
                  <c:y val="-3.5769652333210097E-2"/>
                </c:manualLayout>
              </c:layout>
              <c:tx>
                <c:rich>
                  <a:bodyPr/>
                  <a:lstStyle/>
                  <a:p>
                    <a:r>
                      <a:rPr lang="en-US" dirty="0"/>
                      <a:t>Portugal</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D-F45B-407B-A303-EEB0CAF77929}"/>
                </c:ext>
              </c:extLst>
            </c:dLbl>
            <c:dLbl>
              <c:idx val="62"/>
              <c:layout/>
              <c:tx>
                <c:rich>
                  <a:bodyPr/>
                  <a:lstStyle/>
                  <a:p>
                    <a:r>
                      <a:rPr lang="en-US"/>
                      <a:t>Brazil</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E-F45B-407B-A303-EEB0CAF77929}"/>
                </c:ext>
              </c:extLst>
            </c:dLbl>
            <c:dLbl>
              <c:idx val="63"/>
              <c:layout>
                <c:manualLayout>
                  <c:x val="-9.6224298782178905E-2"/>
                  <c:y val="-7.1539304666420195E-2"/>
                </c:manualLayout>
              </c:layout>
              <c:tx>
                <c:rich>
                  <a:bodyPr/>
                  <a:lstStyle/>
                  <a:p>
                    <a:r>
                      <a:rPr lang="en-US" dirty="0"/>
                      <a:t>Costa Rica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F-F45B-407B-A303-EEB0CAF77929}"/>
                </c:ext>
              </c:extLst>
            </c:dLbl>
            <c:dLbl>
              <c:idx val="64"/>
              <c:layout>
                <c:manualLayout>
                  <c:x val="0"/>
                  <c:y val="-7.7821011673152463E-3"/>
                </c:manualLayout>
              </c:layout>
              <c:tx>
                <c:rich>
                  <a:bodyPr/>
                  <a:lstStyle/>
                  <a:p>
                    <a:r>
                      <a:rPr lang="en-US" dirty="0"/>
                      <a:t>UAE</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40-F45B-407B-A303-EEB0CAF77929}"/>
                </c:ext>
              </c:extLst>
            </c:dLbl>
            <c:dLbl>
              <c:idx val="65"/>
              <c:layout>
                <c:manualLayout>
                  <c:x val="-4.0710280253998803E-2"/>
                  <c:y val="4.1417492175295799E-2"/>
                </c:manualLayout>
              </c:layout>
              <c:tx>
                <c:rich>
                  <a:bodyPr/>
                  <a:lstStyle/>
                  <a:p>
                    <a:r>
                      <a:rPr lang="en-US" dirty="0"/>
                      <a:t>Slovakia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41-F45B-407B-A303-EEB0CAF77929}"/>
                </c:ext>
              </c:extLst>
            </c:dLbl>
            <c:dLbl>
              <c:idx val="66"/>
              <c:layout>
                <c:manualLayout>
                  <c:x val="2.4672897123635602E-3"/>
                  <c:y val="-3.5769652333210097E-2"/>
                </c:manualLayout>
              </c:layout>
              <c:tx>
                <c:rich>
                  <a:bodyPr/>
                  <a:lstStyle/>
                  <a:p>
                    <a:r>
                      <a:rPr lang="en-US" dirty="0"/>
                      <a:t>Uruguay</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42-F45B-407B-A303-EEB0CAF77929}"/>
                </c:ext>
              </c:extLst>
            </c:dLbl>
            <c:dLbl>
              <c:idx val="67"/>
              <c:layout/>
              <c:tx>
                <c:rich>
                  <a:bodyPr/>
                  <a:lstStyle/>
                  <a:p>
                    <a:r>
                      <a:rPr lang="en-US" dirty="0"/>
                      <a:t>Indonesia</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43-F45B-407B-A303-EEB0CAF77929}"/>
                </c:ext>
              </c:extLst>
            </c:dLbl>
            <c:dLbl>
              <c:idx val="68"/>
              <c:layout>
                <c:manualLayout>
                  <c:x val="-1.4846964412842801E-2"/>
                  <c:y val="1.525391116615E-2"/>
                </c:manualLayout>
              </c:layout>
              <c:tx>
                <c:rich>
                  <a:bodyPr/>
                  <a:lstStyle/>
                  <a:p>
                    <a:fld id="{1934ACF2-1F72-48C0-95C1-45356A6D60FE}"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44-F45B-407B-A303-EEB0CAF77929}"/>
                </c:ext>
              </c:extLst>
            </c:dLbl>
            <c:dLbl>
              <c:idx val="69"/>
              <c:layout>
                <c:manualLayout>
                  <c:x val="7.4018691370906801E-3"/>
                  <c:y val="3.4514178102016E-17"/>
                </c:manualLayout>
              </c:layout>
              <c:tx>
                <c:rich>
                  <a:bodyPr/>
                  <a:lstStyle/>
                  <a:p>
                    <a:fld id="{019324F9-4B3A-4729-B6E7-257577CB10C9}"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45-F45B-407B-A303-EEB0CAF77929}"/>
                </c:ext>
              </c:extLst>
            </c:dLbl>
            <c:dLbl>
              <c:idx val="70"/>
              <c:layout/>
              <c:tx>
                <c:rich>
                  <a:bodyPr/>
                  <a:lstStyle/>
                  <a:p>
                    <a:r>
                      <a:rPr lang="en-US"/>
                      <a:t>Saudi Arabia</a:t>
                    </a:r>
                    <a:endParaRPr lang="en-US" dirty="0"/>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46-F45B-407B-A303-EEB0CAF77929}"/>
                </c:ext>
              </c:extLst>
            </c:dLbl>
            <c:dLbl>
              <c:idx val="71"/>
              <c:layout/>
              <c:tx>
                <c:rich>
                  <a:bodyPr/>
                  <a:lstStyle/>
                  <a:p>
                    <a:r>
                      <a:rPr lang="en-US" dirty="0"/>
                      <a:t>Greece</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47-F45B-407B-A303-EEB0CAF77929}"/>
                </c:ext>
              </c:extLst>
            </c:dLbl>
            <c:dLbl>
              <c:idx val="72"/>
              <c:layout/>
              <c:tx>
                <c:rich>
                  <a:bodyPr/>
                  <a:lstStyle/>
                  <a:p>
                    <a:r>
                      <a:rPr lang="en-US" dirty="0"/>
                      <a:t>Philippines</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48-F45B-407B-A303-EEB0CAF77929}"/>
                </c:ext>
              </c:extLst>
            </c:dLbl>
            <c:dLbl>
              <c:idx val="73"/>
              <c:layout/>
              <c:tx>
                <c:rich>
                  <a:bodyPr/>
                  <a:lstStyle/>
                  <a:p>
                    <a:r>
                      <a:rPr lang="en-US"/>
                      <a:t>Luxembourg</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49-F45B-407B-A303-EEB0CAF77929}"/>
                </c:ext>
              </c:extLst>
            </c:dLbl>
            <c:dLbl>
              <c:idx val="74"/>
              <c:layout>
                <c:manualLayout>
                  <c:x val="-7.2260796019542897E-2"/>
                  <c:y val="-2.4666977569626301E-2"/>
                </c:manualLayout>
              </c:layout>
              <c:tx>
                <c:rich>
                  <a:bodyPr/>
                  <a:lstStyle/>
                  <a:p>
                    <a:r>
                      <a:rPr lang="en-US" dirty="0"/>
                      <a:t>Belarus</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4A-F45B-407B-A303-EEB0CAF77929}"/>
                </c:ext>
              </c:extLst>
            </c:dLbl>
            <c:dLbl>
              <c:idx val="75"/>
              <c:layout>
                <c:manualLayout>
                  <c:x val="-1.11028037056361E-2"/>
                  <c:y val="-3.5769652333210097E-2"/>
                </c:manualLayout>
              </c:layout>
              <c:tx>
                <c:rich>
                  <a:bodyPr/>
                  <a:lstStyle/>
                  <a:p>
                    <a:fld id="{208895BD-6F30-4A66-B649-E15139967E5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4B-F45B-407B-A303-EEB0CAF77929}"/>
                </c:ext>
              </c:extLst>
            </c:dLbl>
            <c:spPr>
              <a:noFill/>
              <a:ln>
                <a:noFill/>
              </a:ln>
              <a:effectLst/>
            </c:spPr>
            <c:txPr>
              <a:bodyPr wrap="square" lIns="38100" tIns="19050" rIns="38100" bIns="19050" anchor="ctr">
                <a:spAutoFit/>
              </a:bodyPr>
              <a:lstStyle/>
              <a:p>
                <a:pPr>
                  <a:defRPr sz="900"/>
                </a:pPr>
                <a:endParaRPr lang="en-US"/>
              </a:p>
            </c:txPr>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1"/>
              </c:ext>
            </c:extLst>
          </c:dLbls>
          <c:trendline>
            <c:trendlineType val="log"/>
            <c:dispRSqr val="1"/>
            <c:dispEq val="0"/>
            <c:trendlineLbl>
              <c:layout>
                <c:manualLayout>
                  <c:x val="4.5546796357780799E-2"/>
                  <c:y val="3.4514118293352901E-2"/>
                </c:manualLayout>
              </c:layout>
              <c:numFmt formatCode="#,##0.00" sourceLinked="0"/>
              <c:txPr>
                <a:bodyPr/>
                <a:lstStyle/>
                <a:p>
                  <a:pPr>
                    <a:defRPr b="1"/>
                  </a:pPr>
                  <a:endParaRPr lang="en-US"/>
                </a:p>
              </c:txPr>
            </c:trendlineLbl>
          </c:trendline>
          <c:xVal>
            <c:numRef>
              <c:f>'[edu-2019-4228-en-g007.xlsx]Figure I.4.3'!$E$103:$E$178</c:f>
              <c:numCache>
                <c:formatCode>0</c:formatCode>
                <c:ptCount val="76"/>
                <c:pt idx="0">
                  <c:v>25978.329000000002</c:v>
                </c:pt>
                <c:pt idx="1">
                  <c:v>19043.316999999999</c:v>
                </c:pt>
                <c:pt idx="2">
                  <c:v>44227.159</c:v>
                </c:pt>
                <c:pt idx="3">
                  <c:v>20601.66</c:v>
                </c:pt>
                <c:pt idx="4">
                  <c:v>27549.812000000002</c:v>
                </c:pt>
                <c:pt idx="5">
                  <c:v>31902.670999999991</c:v>
                </c:pt>
                <c:pt idx="6">
                  <c:v>45775.148999999998</c:v>
                </c:pt>
                <c:pt idx="7">
                  <c:v>49651.175999999999</c:v>
                </c:pt>
                <c:pt idx="8">
                  <c:v>17555.151999999991</c:v>
                </c:pt>
                <c:pt idx="9">
                  <c:v>116807.86900000001</c:v>
                </c:pt>
                <c:pt idx="10">
                  <c:v>39973.222999999998</c:v>
                </c:pt>
                <c:pt idx="11">
                  <c:v>9433.4639999999927</c:v>
                </c:pt>
                <c:pt idx="12">
                  <c:v>62605.591999999997</c:v>
                </c:pt>
                <c:pt idx="13">
                  <c:v>20537.060000000001</c:v>
                </c:pt>
                <c:pt idx="14">
                  <c:v>52120.535000000003</c:v>
                </c:pt>
                <c:pt idx="15">
                  <c:v>30859.873</c:v>
                </c:pt>
                <c:pt idx="16">
                  <c:v>14684.074000000001</c:v>
                </c:pt>
                <c:pt idx="17">
                  <c:v>8932.5779999999922</c:v>
                </c:pt>
                <c:pt idx="18">
                  <c:v>78784.831000000006</c:v>
                </c:pt>
                <c:pt idx="19">
                  <c:v>9283.4330000000009</c:v>
                </c:pt>
                <c:pt idx="20">
                  <c:v>79529.86</c:v>
                </c:pt>
                <c:pt idx="21">
                  <c:v>36745.889000000003</c:v>
                </c:pt>
                <c:pt idx="22">
                  <c:v>37972.002</c:v>
                </c:pt>
                <c:pt idx="23">
                  <c:v>130475.069</c:v>
                </c:pt>
                <c:pt idx="24">
                  <c:v>39636.989000000001</c:v>
                </c:pt>
                <c:pt idx="25">
                  <c:v>74356.069000000003</c:v>
                </c:pt>
                <c:pt idx="26">
                  <c:v>52373.46</c:v>
                </c:pt>
                <c:pt idx="27">
                  <c:v>14224.259</c:v>
                </c:pt>
                <c:pt idx="28">
                  <c:v>26221.429</c:v>
                </c:pt>
                <c:pt idx="29">
                  <c:v>52558.69</c:v>
                </c:pt>
                <c:pt idx="30">
                  <c:v>25674.510999999991</c:v>
                </c:pt>
                <c:pt idx="31">
                  <c:v>45605.875999999997</c:v>
                </c:pt>
                <c:pt idx="32">
                  <c:v>18424.606</c:v>
                </c:pt>
                <c:pt idx="33">
                  <c:v>52137.428</c:v>
                </c:pt>
                <c:pt idx="34">
                  <c:v>29266.855</c:v>
                </c:pt>
                <c:pt idx="35">
                  <c:v>13344.543</c:v>
                </c:pt>
                <c:pt idx="36">
                  <c:v>37370.97</c:v>
                </c:pt>
                <c:pt idx="37">
                  <c:v>55917.319000000003</c:v>
                </c:pt>
                <c:pt idx="38">
                  <c:v>23155.637999999999</c:v>
                </c:pt>
                <c:pt idx="39">
                  <c:v>34095.758000000002</c:v>
                </c:pt>
                <c:pt idx="40">
                  <c:v>52984.107000000004</c:v>
                </c:pt>
                <c:pt idx="41">
                  <c:v>29901.286</c:v>
                </c:pt>
                <c:pt idx="42">
                  <c:v>64649.063000000002</c:v>
                </c:pt>
                <c:pt idx="43">
                  <c:v>100344.682</c:v>
                </c:pt>
                <c:pt idx="44">
                  <c:v>41350.588000000003</c:v>
                </c:pt>
                <c:pt idx="45">
                  <c:v>7304.5030000000006</c:v>
                </c:pt>
                <c:pt idx="46">
                  <c:v>40135.411999999997</c:v>
                </c:pt>
                <c:pt idx="47">
                  <c:v>64215.665999999997</c:v>
                </c:pt>
                <c:pt idx="48">
                  <c:v>48244.657000000007</c:v>
                </c:pt>
                <c:pt idx="49">
                  <c:v>14943.476000000001</c:v>
                </c:pt>
                <c:pt idx="50">
                  <c:v>27956.092000000001</c:v>
                </c:pt>
                <c:pt idx="51">
                  <c:v>56383.248</c:v>
                </c:pt>
                <c:pt idx="52">
                  <c:v>34825.791999999987</c:v>
                </c:pt>
                <c:pt idx="53">
                  <c:v>11485.442999999999</c:v>
                </c:pt>
                <c:pt idx="54">
                  <c:v>13490.953</c:v>
                </c:pt>
                <c:pt idx="55">
                  <c:v>19476.484</c:v>
                </c:pt>
                <c:pt idx="56">
                  <c:v>18075.900000000001</c:v>
                </c:pt>
                <c:pt idx="57">
                  <c:v>26446.737000000001</c:v>
                </c:pt>
                <c:pt idx="58">
                  <c:v>46429.534</c:v>
                </c:pt>
                <c:pt idx="59">
                  <c:v>31938.663</c:v>
                </c:pt>
                <c:pt idx="60">
                  <c:v>11551.584000000001</c:v>
                </c:pt>
                <c:pt idx="61">
                  <c:v>32006.424999999999</c:v>
                </c:pt>
                <c:pt idx="62">
                  <c:v>16154.325999999999</c:v>
                </c:pt>
                <c:pt idx="63">
                  <c:v>17559.056</c:v>
                </c:pt>
                <c:pt idx="64">
                  <c:v>69381.71199999997</c:v>
                </c:pt>
                <c:pt idx="65">
                  <c:v>35129.790999999997</c:v>
                </c:pt>
                <c:pt idx="66">
                  <c:v>23274.138999999999</c:v>
                </c:pt>
                <c:pt idx="67">
                  <c:v>13229.544</c:v>
                </c:pt>
                <c:pt idx="68">
                  <c:v>15709.487999999999</c:v>
                </c:pt>
                <c:pt idx="69">
                  <c:v>53023.095000000001</c:v>
                </c:pt>
                <c:pt idx="70">
                  <c:v>55943.860999999997</c:v>
                </c:pt>
                <c:pt idx="71">
                  <c:v>29122.957999999999</c:v>
                </c:pt>
                <c:pt idx="72">
                  <c:v>8935.9240000000009</c:v>
                </c:pt>
                <c:pt idx="73">
                  <c:v>106704.92600000001</c:v>
                </c:pt>
                <c:pt idx="74">
                  <c:v>20003.028999999999</c:v>
                </c:pt>
                <c:pt idx="75">
                  <c:v>45704.620999999999</c:v>
                </c:pt>
              </c:numCache>
            </c:numRef>
          </c:xVal>
          <c:yVal>
            <c:numRef>
              <c:f>'[edu-2019-4228-en-g007.xlsx]Figure I.4.3'!$C$103:$C$178</c:f>
              <c:numCache>
                <c:formatCode>0</c:formatCode>
                <c:ptCount val="76"/>
                <c:pt idx="0">
                  <c:v>452.27255409198011</c:v>
                </c:pt>
                <c:pt idx="1">
                  <c:v>421.05757319802069</c:v>
                </c:pt>
                <c:pt idx="2">
                  <c:v>503.85604130918568</c:v>
                </c:pt>
                <c:pt idx="3">
                  <c:v>420.46889277117191</c:v>
                </c:pt>
                <c:pt idx="4">
                  <c:v>386.90927469955631</c:v>
                </c:pt>
                <c:pt idx="5">
                  <c:v>475.98667224503322</c:v>
                </c:pt>
                <c:pt idx="6">
                  <c:v>492.60648133455328</c:v>
                </c:pt>
                <c:pt idx="7">
                  <c:v>520.08552092652099</c:v>
                </c:pt>
                <c:pt idx="8">
                  <c:v>439.46634120605881</c:v>
                </c:pt>
                <c:pt idx="9">
                  <c:v>525.11616894822509</c:v>
                </c:pt>
                <c:pt idx="10">
                  <c:v>424.3582472168186</c:v>
                </c:pt>
                <c:pt idx="11">
                  <c:v>419.0636607101942</c:v>
                </c:pt>
                <c:pt idx="12">
                  <c:v>505.35277105006838</c:v>
                </c:pt>
                <c:pt idx="13">
                  <c:v>401.50310880731661</c:v>
                </c:pt>
                <c:pt idx="14">
                  <c:v>501.12993377404808</c:v>
                </c:pt>
                <c:pt idx="15">
                  <c:v>414.97951420628527</c:v>
                </c:pt>
                <c:pt idx="16">
                  <c:v>353.35531643001082</c:v>
                </c:pt>
                <c:pt idx="17">
                  <c:v>359.3878862166863</c:v>
                </c:pt>
                <c:pt idx="18">
                  <c:v>518.07845911939353</c:v>
                </c:pt>
                <c:pt idx="19">
                  <c:v>465.95014814029139</c:v>
                </c:pt>
                <c:pt idx="20">
                  <c:v>408.0699440193344</c:v>
                </c:pt>
                <c:pt idx="21">
                  <c:v>495.34561512603602</c:v>
                </c:pt>
                <c:pt idx="22">
                  <c:v>470.41517797924428</c:v>
                </c:pt>
                <c:pt idx="23">
                  <c:v>407.09179209025712</c:v>
                </c:pt>
                <c:pt idx="24">
                  <c:v>476.28467969266723</c:v>
                </c:pt>
                <c:pt idx="25">
                  <c:v>499.45095627638398</c:v>
                </c:pt>
                <c:pt idx="26">
                  <c:v>502.63172442266028</c:v>
                </c:pt>
                <c:pt idx="27">
                  <c:v>400.51370593416982</c:v>
                </c:pt>
                <c:pt idx="28">
                  <c:v>478.98915239507568</c:v>
                </c:pt>
                <c:pt idx="29">
                  <c:v>498.27925642959161</c:v>
                </c:pt>
                <c:pt idx="30">
                  <c:v>376.97131666197589</c:v>
                </c:pt>
                <c:pt idx="31">
                  <c:v>448.23476010986798</c:v>
                </c:pt>
                <c:pt idx="32">
                  <c:v>341.62562074396402</c:v>
                </c:pt>
                <c:pt idx="33">
                  <c:v>484.39256851199718</c:v>
                </c:pt>
                <c:pt idx="34">
                  <c:v>478.50193399494418</c:v>
                </c:pt>
                <c:pt idx="35">
                  <c:v>405.42936627838071</c:v>
                </c:pt>
                <c:pt idx="36">
                  <c:v>490.21881502637223</c:v>
                </c:pt>
                <c:pt idx="37">
                  <c:v>473.97431676734448</c:v>
                </c:pt>
                <c:pt idx="38">
                  <c:v>419.84400596424899</c:v>
                </c:pt>
                <c:pt idx="39">
                  <c:v>523.01701842526427</c:v>
                </c:pt>
                <c:pt idx="40">
                  <c:v>505.78522059816532</c:v>
                </c:pt>
                <c:pt idx="41">
                  <c:v>478.6986741450462</c:v>
                </c:pt>
                <c:pt idx="42">
                  <c:v>483.92940514533922</c:v>
                </c:pt>
                <c:pt idx="43">
                  <c:v>549.46470779446054</c:v>
                </c:pt>
                <c:pt idx="44">
                  <c:v>514.05228795826918</c:v>
                </c:pt>
                <c:pt idx="45">
                  <c:v>423.99296573788718</c:v>
                </c:pt>
                <c:pt idx="46">
                  <c:v>505.72728344383103</c:v>
                </c:pt>
                <c:pt idx="47">
                  <c:v>524.28311715195014</c:v>
                </c:pt>
                <c:pt idx="48">
                  <c:v>492.86443860384202</c:v>
                </c:pt>
                <c:pt idx="49">
                  <c:v>412.2950856755632</c:v>
                </c:pt>
                <c:pt idx="50">
                  <c:v>465.63166649860932</c:v>
                </c:pt>
                <c:pt idx="51">
                  <c:v>484.78372537056589</c:v>
                </c:pt>
                <c:pt idx="52">
                  <c:v>475.87347960821211</c:v>
                </c:pt>
                <c:pt idx="53">
                  <c:v>379.75254064634561</c:v>
                </c:pt>
                <c:pt idx="54">
                  <c:v>402.97782126090323</c:v>
                </c:pt>
                <c:pt idx="55">
                  <c:v>392.88864098808062</c:v>
                </c:pt>
                <c:pt idx="56">
                  <c:v>389.38833381099153</c:v>
                </c:pt>
                <c:pt idx="57">
                  <c:v>427.70314585064449</c:v>
                </c:pt>
                <c:pt idx="58">
                  <c:v>520.07874831668903</c:v>
                </c:pt>
                <c:pt idx="59">
                  <c:v>511.8556953577318</c:v>
                </c:pt>
                <c:pt idx="60">
                  <c:v>353.06543254045852</c:v>
                </c:pt>
                <c:pt idx="61">
                  <c:v>491.80078513683378</c:v>
                </c:pt>
                <c:pt idx="62">
                  <c:v>412.87331668524928</c:v>
                </c:pt>
                <c:pt idx="63">
                  <c:v>426.49822500736059</c:v>
                </c:pt>
                <c:pt idx="64">
                  <c:v>431.78176943111981</c:v>
                </c:pt>
                <c:pt idx="65">
                  <c:v>457.98396704074833</c:v>
                </c:pt>
                <c:pt idx="66">
                  <c:v>427.1176181983505</c:v>
                </c:pt>
                <c:pt idx="67">
                  <c:v>370.96538184622591</c:v>
                </c:pt>
                <c:pt idx="68">
                  <c:v>392.66776940308341</c:v>
                </c:pt>
                <c:pt idx="69">
                  <c:v>502.60114690242102</c:v>
                </c:pt>
                <c:pt idx="70">
                  <c:v>399.15165857859188</c:v>
                </c:pt>
                <c:pt idx="71">
                  <c:v>457.41439470369289</c:v>
                </c:pt>
                <c:pt idx="72">
                  <c:v>339.69158997901422</c:v>
                </c:pt>
                <c:pt idx="73">
                  <c:v>469.98538936317868</c:v>
                </c:pt>
                <c:pt idx="74">
                  <c:v>473.78844693315227</c:v>
                </c:pt>
                <c:pt idx="75">
                  <c:v>503.92810920604518</c:v>
                </c:pt>
              </c:numCache>
            </c:numRef>
          </c:yVal>
          <c:smooth val="0"/>
          <c:extLst>
            <c:ext xmlns:c15="http://schemas.microsoft.com/office/drawing/2012/chart" uri="{02D57815-91ED-43cb-92C2-25804820EDAC}">
              <c15:datalabelsRange>
                <c15:f>'[edu-2019-4228-en-g007.xlsx]Figure I.4.3'!$B$103:$B$178</c15:f>
                <c15:dlblRangeCache>
                  <c:ptCount val="76"/>
                  <c:pt idx="0">
                    <c:v>ჩილე</c:v>
                  </c:pt>
                  <c:pt idx="1">
                    <c:v>3</c:v>
                  </c:pt>
                  <c:pt idx="2">
                    <c:v>11</c:v>
                  </c:pt>
                  <c:pt idx="3">
                    <c:v>4</c:v>
                  </c:pt>
                  <c:pt idx="4">
                    <c:v>ყაზახეთი</c:v>
                  </c:pt>
                  <c:pt idx="5">
                    <c:v>უნგრეთი</c:v>
                  </c:pt>
                  <c:pt idx="6">
                    <c:v>8</c:v>
                  </c:pt>
                  <c:pt idx="7">
                    <c:v>კანადა</c:v>
                  </c:pt>
                  <c:pt idx="8">
                    <c:v>სერბია</c:v>
                  </c:pt>
                  <c:pt idx="9">
                    <c:v>მაკაო (ჩინეთი)</c:v>
                  </c:pt>
                  <c:pt idx="10">
                    <c:v>კვიპროსი</c:v>
                  </c:pt>
                  <c:pt idx="11">
                    <c:v>იორდანია</c:v>
                  </c:pt>
                  <c:pt idx="12">
                    <c:v>ა.შ.შ.</c:v>
                  </c:pt>
                  <c:pt idx="13">
                    <c:v>არგენტინა</c:v>
                  </c:pt>
                  <c:pt idx="14">
                    <c:v>დანია</c:v>
                  </c:pt>
                  <c:pt idx="15">
                    <c:v>მალაიზია</c:v>
                  </c:pt>
                  <c:pt idx="16">
                    <c:v>ლიბანი</c:v>
                  </c:pt>
                  <c:pt idx="17">
                    <c:v>მაროკო</c:v>
                  </c:pt>
                  <c:pt idx="18">
                    <c:v>ირლანდია</c:v>
                  </c:pt>
                  <c:pt idx="19">
                    <c:v>უკრაინა</c:v>
                  </c:pt>
                  <c:pt idx="20">
                    <c:v>ბრუნეი დარესალამი</c:v>
                  </c:pt>
                  <c:pt idx="21">
                    <c:v>სლოვენია</c:v>
                  </c:pt>
                  <c:pt idx="22">
                    <c:v>ისრაელი</c:v>
                  </c:pt>
                  <c:pt idx="23">
                    <c:v>ყატარი</c:v>
                  </c:pt>
                  <c:pt idx="24">
                    <c:v>იტალია</c:v>
                  </c:pt>
                  <c:pt idx="25">
                    <c:v>ნორვეგია</c:v>
                  </c:pt>
                  <c:pt idx="26">
                    <c:v>9</c:v>
                  </c:pt>
                  <c:pt idx="27">
                    <c:v>პერუ</c:v>
                  </c:pt>
                  <c:pt idx="28">
                    <c:v>ხორვატია</c:v>
                  </c:pt>
                  <c:pt idx="29">
                    <c:v>გერმანია</c:v>
                  </c:pt>
                  <c:pt idx="30">
                    <c:v>პანამა</c:v>
                  </c:pt>
                  <c:pt idx="31">
                    <c:v>მალტა</c:v>
                  </c:pt>
                  <c:pt idx="32">
                    <c:v>დომინიკის რესპუბლიკა</c:v>
                  </c:pt>
                  <c:pt idx="33">
                    <c:v>6</c:v>
                  </c:pt>
                  <c:pt idx="34">
                    <c:v>რუსეთი</c:v>
                  </c:pt>
                  <c:pt idx="35">
                    <c:v>ალბანეთი</c:v>
                  </c:pt>
                  <c:pt idx="36">
                    <c:v>7</c:v>
                  </c:pt>
                  <c:pt idx="37">
                    <c:v>ისლანდია</c:v>
                  </c:pt>
                  <c:pt idx="38">
                    <c:v>ბულგარეთი</c:v>
                  </c:pt>
                  <c:pt idx="39">
                    <c:v>ესტონეთი</c:v>
                  </c:pt>
                  <c:pt idx="40">
                    <c:v>შვედეთი</c:v>
                  </c:pt>
                  <c:pt idx="41">
                    <c:v>5</c:v>
                  </c:pt>
                  <c:pt idx="42">
                    <c:v>შვეიცარია</c:v>
                  </c:pt>
                  <c:pt idx="43">
                    <c:v>სინგაპური</c:v>
                  </c:pt>
                  <c:pt idx="44">
                    <c:v>კორეა</c:v>
                  </c:pt>
                  <c:pt idx="45">
                    <c:v>მოლდოვა</c:v>
                  </c:pt>
                  <c:pt idx="46">
                    <c:v>ახალი ზელანდია</c:v>
                  </c:pt>
                  <c:pt idx="47">
                    <c:v>ჰონგ-კონგი (ჩინეთი)</c:v>
                  </c:pt>
                  <c:pt idx="48">
                    <c:v>ბელგია</c:v>
                  </c:pt>
                  <c:pt idx="49">
                    <c:v>კოლუმბია</c:v>
                  </c:pt>
                  <c:pt idx="50">
                    <c:v>თურქეთი</c:v>
                  </c:pt>
                  <c:pt idx="51">
                    <c:v>ნიდერლანდები</c:v>
                  </c:pt>
                  <c:pt idx="52">
                    <c:v>ლიეტუვა</c:v>
                  </c:pt>
                  <c:pt idx="53">
                    <c:v>საქართველო</c:v>
                  </c:pt>
                  <c:pt idx="54">
                    <c:v>2</c:v>
                  </c:pt>
                  <c:pt idx="55">
                    <c:v>ტაილანდი</c:v>
                  </c:pt>
                  <c:pt idx="56">
                    <c:v>ბაქო (აზერბაიჯანი)</c:v>
                  </c:pt>
                  <c:pt idx="57">
                    <c:v>რუმინეთი</c:v>
                  </c:pt>
                  <c:pt idx="58">
                    <c:v>ფინეთი</c:v>
                  </c:pt>
                  <c:pt idx="59">
                    <c:v>პოლონეთი</c:v>
                  </c:pt>
                  <c:pt idx="60">
                    <c:v>კოსოვო</c:v>
                  </c:pt>
                  <c:pt idx="61">
                    <c:v>პორტუგალია</c:v>
                  </c:pt>
                  <c:pt idx="62">
                    <c:v>ბრაზილია</c:v>
                  </c:pt>
                  <c:pt idx="63">
                    <c:v>კოსტა-რიკა</c:v>
                  </c:pt>
                  <c:pt idx="64">
                    <c:v>გაერთ. არაბული საემიროები</c:v>
                  </c:pt>
                  <c:pt idx="65">
                    <c:v>სლოვაკია</c:v>
                  </c:pt>
                  <c:pt idx="66">
                    <c:v>ურუგვაი</c:v>
                  </c:pt>
                  <c:pt idx="67">
                    <c:v>ინდონეზია</c:v>
                  </c:pt>
                  <c:pt idx="68">
                    <c:v>1</c:v>
                  </c:pt>
                  <c:pt idx="69">
                    <c:v>10</c:v>
                  </c:pt>
                  <c:pt idx="70">
                    <c:v>საუდის არაბეთი</c:v>
                  </c:pt>
                  <c:pt idx="71">
                    <c:v>საბერძნეთი</c:v>
                  </c:pt>
                  <c:pt idx="72">
                    <c:v>ფილიპინები</c:v>
                  </c:pt>
                  <c:pt idx="73">
                    <c:v>ლუქსემბურგი</c:v>
                  </c:pt>
                  <c:pt idx="74">
                    <c:v>ბელარუსი</c:v>
                  </c:pt>
                  <c:pt idx="75">
                    <c:v>12</c:v>
                  </c:pt>
                </c15:dlblRangeCache>
              </c15:datalabelsRange>
            </c:ext>
            <c:ext xmlns:c16="http://schemas.microsoft.com/office/drawing/2014/chart" uri="{C3380CC4-5D6E-409C-BE32-E72D297353CC}">
              <c16:uniqueId val="{0000004C-F45B-407B-A303-EEB0CAF77929}"/>
            </c:ext>
          </c:extLst>
        </c:ser>
        <c:ser>
          <c:idx val="1"/>
          <c:order val="1"/>
          <c:tx>
            <c:v>OECD-vert</c:v>
          </c:tx>
          <c:spPr>
            <a:ln w="19050">
              <a:solidFill>
                <a:schemeClr val="accent5">
                  <a:lumMod val="75000"/>
                </a:schemeClr>
              </a:solidFill>
            </a:ln>
          </c:spPr>
          <c:marker>
            <c:symbol val="none"/>
          </c:marker>
          <c:xVal>
            <c:numRef>
              <c:f>'[edu-2019-4228-en-g007.xlsx]Figure I.4.3'!$I$102:$I$103</c:f>
              <c:numCache>
                <c:formatCode>0</c:formatCode>
                <c:ptCount val="2"/>
                <c:pt idx="0">
                  <c:v>44955.706378378381</c:v>
                </c:pt>
                <c:pt idx="1">
                  <c:v>44955.706378378381</c:v>
                </c:pt>
              </c:numCache>
            </c:numRef>
          </c:xVal>
          <c:yVal>
            <c:numRef>
              <c:f>'[edu-2019-4228-en-g007.xlsx]Figure I.4.3'!$H$102:$H$103</c:f>
              <c:numCache>
                <c:formatCode>0</c:formatCode>
                <c:ptCount val="2"/>
                <c:pt idx="0">
                  <c:v>559.46470779446054</c:v>
                </c:pt>
                <c:pt idx="1">
                  <c:v>329.69158997901422</c:v>
                </c:pt>
              </c:numCache>
            </c:numRef>
          </c:yVal>
          <c:smooth val="0"/>
          <c:extLst>
            <c:ext xmlns:c16="http://schemas.microsoft.com/office/drawing/2014/chart" uri="{C3380CC4-5D6E-409C-BE32-E72D297353CC}">
              <c16:uniqueId val="{0000004D-F45B-407B-A303-EEB0CAF77929}"/>
            </c:ext>
          </c:extLst>
        </c:ser>
        <c:ser>
          <c:idx val="2"/>
          <c:order val="2"/>
          <c:tx>
            <c:v>OECD-hor</c:v>
          </c:tx>
          <c:spPr>
            <a:ln w="19050">
              <a:solidFill>
                <a:schemeClr val="accent5">
                  <a:lumMod val="75000"/>
                </a:schemeClr>
              </a:solidFill>
            </a:ln>
          </c:spPr>
          <c:marker>
            <c:symbol val="none"/>
          </c:marker>
          <c:xVal>
            <c:numRef>
              <c:f>'[edu-2019-4228-en-g007.xlsx]Figure I.4.3'!$H$105:$H$106</c:f>
              <c:numCache>
                <c:formatCode>0</c:formatCode>
                <c:ptCount val="2"/>
                <c:pt idx="0">
                  <c:v>140000</c:v>
                </c:pt>
                <c:pt idx="1">
                  <c:v>0</c:v>
                </c:pt>
              </c:numCache>
            </c:numRef>
          </c:xVal>
          <c:yVal>
            <c:numRef>
              <c:f>'[edu-2019-4228-en-g007.xlsx]Figure I.4.3'!$I$105:$I$106</c:f>
              <c:numCache>
                <c:formatCode>0</c:formatCode>
                <c:ptCount val="2"/>
                <c:pt idx="0">
                  <c:v>486.83981765101959</c:v>
                </c:pt>
                <c:pt idx="1">
                  <c:v>486.83981765101959</c:v>
                </c:pt>
              </c:numCache>
            </c:numRef>
          </c:yVal>
          <c:smooth val="0"/>
          <c:extLst>
            <c:ext xmlns:c16="http://schemas.microsoft.com/office/drawing/2014/chart" uri="{C3380CC4-5D6E-409C-BE32-E72D297353CC}">
              <c16:uniqueId val="{0000004E-F45B-407B-A303-EEB0CAF77929}"/>
            </c:ext>
          </c:extLst>
        </c:ser>
        <c:dLbls>
          <c:showLegendKey val="0"/>
          <c:showVal val="0"/>
          <c:showCatName val="0"/>
          <c:showSerName val="0"/>
          <c:showPercent val="0"/>
          <c:showBubbleSize val="0"/>
        </c:dLbls>
        <c:axId val="2062661784"/>
        <c:axId val="2140266296"/>
      </c:scatterChart>
      <c:valAx>
        <c:axId val="2062661784"/>
        <c:scaling>
          <c:orientation val="minMax"/>
          <c:max val="140000"/>
        </c:scaling>
        <c:delete val="0"/>
        <c:axPos val="b"/>
        <c:majorGridlines>
          <c:spPr>
            <a:ln w="3175">
              <a:solidFill>
                <a:schemeClr val="bg1">
                  <a:lumMod val="75000"/>
                </a:schemeClr>
              </a:solidFill>
            </a:ln>
          </c:spPr>
        </c:majorGridlines>
        <c:title>
          <c:tx>
            <c:rich>
              <a:bodyPr/>
              <a:lstStyle/>
              <a:p>
                <a:pPr>
                  <a:defRPr sz="1000" b="1" i="0" u="none" strike="noStrike" baseline="0">
                    <a:solidFill>
                      <a:srgbClr val="000000"/>
                    </a:solidFill>
                    <a:latin typeface="Calibri"/>
                    <a:ea typeface="Calibri"/>
                    <a:cs typeface="Calibri"/>
                  </a:defRPr>
                </a:pPr>
                <a:r>
                  <a:rPr lang="en-US" b="1" dirty="0"/>
                  <a:t>GDP per capita (in US Dollar)</a:t>
                </a:r>
              </a:p>
            </c:rich>
          </c:tx>
          <c:layout>
            <c:manualLayout>
              <c:xMode val="edge"/>
              <c:yMode val="edge"/>
              <c:x val="0.85641981707745796"/>
              <c:y val="0.95045556017780497"/>
            </c:manualLayout>
          </c:layout>
          <c:overlay val="0"/>
        </c:title>
        <c:numFmt formatCode="#,##0" sourceLinked="0"/>
        <c:majorTickMark val="none"/>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140266296"/>
        <c:crosses val="autoZero"/>
        <c:crossBetween val="midCat"/>
        <c:minorUnit val="5000"/>
      </c:valAx>
      <c:valAx>
        <c:axId val="2140266296"/>
        <c:scaling>
          <c:orientation val="minMax"/>
          <c:max val="560"/>
          <c:min val="330"/>
        </c:scaling>
        <c:delete val="0"/>
        <c:axPos val="l"/>
        <c:majorGridlines>
          <c:spPr>
            <a:ln w="3175">
              <a:solidFill>
                <a:schemeClr val="bg1">
                  <a:lumMod val="75000"/>
                </a:schemeClr>
              </a:solidFill>
            </a:ln>
          </c:spPr>
        </c:majorGridlines>
        <c:title>
          <c:tx>
            <c:rich>
              <a:bodyPr rot="-5400000" vert="horz"/>
              <a:lstStyle/>
              <a:p>
                <a:pPr algn="ctr">
                  <a:defRPr sz="1000" b="1" i="0" u="none" strike="noStrike" baseline="0">
                    <a:solidFill>
                      <a:srgbClr val="000000"/>
                    </a:solidFill>
                    <a:latin typeface="Calibri"/>
                    <a:ea typeface="Calibri"/>
                    <a:cs typeface="Calibri"/>
                  </a:defRPr>
                </a:pPr>
                <a:r>
                  <a:rPr lang="en-US" sz="1200" b="1" i="0" baseline="0" dirty="0">
                    <a:effectLst/>
                  </a:rPr>
                  <a:t>Reading average (points)</a:t>
                </a:r>
                <a:endParaRPr lang="en-VI" sz="1200" dirty="0">
                  <a:effectLst/>
                </a:endParaRPr>
              </a:p>
            </c:rich>
          </c:tx>
          <c:layout>
            <c:manualLayout>
              <c:xMode val="edge"/>
              <c:yMode val="edge"/>
              <c:x val="6.6478454899020004E-3"/>
              <c:y val="6.9055227017784604E-2"/>
            </c:manualLayout>
          </c:layout>
          <c:overlay val="0"/>
        </c:title>
        <c:numFmt formatCode="0" sourceLinked="1"/>
        <c:majorTickMark val="none"/>
        <c:minorTickMark val="none"/>
        <c:tickLblPos val="low"/>
        <c:txPr>
          <a:bodyPr rot="0" vert="horz"/>
          <a:lstStyle/>
          <a:p>
            <a:pPr>
              <a:defRPr sz="1000" b="0" i="0" u="none" strike="noStrike" baseline="0">
                <a:solidFill>
                  <a:srgbClr val="000000"/>
                </a:solidFill>
                <a:latin typeface="Calibri"/>
                <a:ea typeface="Calibri"/>
                <a:cs typeface="Calibri"/>
              </a:defRPr>
            </a:pPr>
            <a:endParaRPr lang="en-US"/>
          </a:p>
        </c:txPr>
        <c:crossAx val="2062661784"/>
        <c:crosses val="autoZero"/>
        <c:crossBetween val="midCat"/>
        <c:majorUnit val="25"/>
        <c:minorUnit val="25"/>
      </c:valAx>
      <c:spPr>
        <a:noFill/>
        <a:ln w="25400">
          <a:solidFill>
            <a:sysClr val="window" lastClr="FFFFFF">
              <a:lumMod val="50000"/>
            </a:sysClr>
          </a:solidFill>
        </a:ln>
      </c:spPr>
    </c:plotArea>
    <c:plotVisOnly val="1"/>
    <c:dispBlanksAs val="gap"/>
    <c:showDLblsOverMax val="0"/>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151855259265461E-2"/>
          <c:y val="6.7255263559204567E-2"/>
          <c:w val="0.84680075011569778"/>
          <c:h val="0.84718670166229226"/>
        </c:manualLayout>
      </c:layout>
      <c:scatterChart>
        <c:scatterStyle val="lineMarker"/>
        <c:varyColors val="0"/>
        <c:ser>
          <c:idx val="0"/>
          <c:order val="0"/>
          <c:tx>
            <c:strRef>
              <c:f>'[edu-2019-4228-en-g008-USD.xlsx]Figure I.4.4'!$C$98</c:f>
              <c:strCache>
                <c:ptCount val="1"/>
                <c:pt idx="0">
                  <c:v>Reading performance</c:v>
                </c:pt>
              </c:strCache>
            </c:strRef>
          </c:tx>
          <c:spPr>
            <a:ln w="28575">
              <a:noFill/>
            </a:ln>
          </c:spPr>
          <c:dPt>
            <c:idx val="50"/>
            <c:marker>
              <c:symbol val="none"/>
            </c:marker>
            <c:bubble3D val="0"/>
            <c:extLst>
              <c:ext xmlns:c16="http://schemas.microsoft.com/office/drawing/2014/chart" uri="{C3380CC4-5D6E-409C-BE32-E72D297353CC}">
                <c16:uniqueId val="{00000000-B0FA-404E-96C5-8FE6248456A0}"/>
              </c:ext>
            </c:extLst>
          </c:dPt>
          <c:dPt>
            <c:idx val="51"/>
            <c:marker>
              <c:spPr>
                <a:solidFill>
                  <a:schemeClr val="accent1"/>
                </a:solidFill>
              </c:spPr>
            </c:marker>
            <c:bubble3D val="0"/>
            <c:extLst>
              <c:ext xmlns:c16="http://schemas.microsoft.com/office/drawing/2014/chart" uri="{C3380CC4-5D6E-409C-BE32-E72D297353CC}">
                <c16:uniqueId val="{00000001-B0FA-404E-96C5-8FE6248456A0}"/>
              </c:ext>
            </c:extLst>
          </c:dPt>
          <c:dLbls>
            <c:dLbl>
              <c:idx val="0"/>
              <c:layout>
                <c:manualLayout>
                  <c:x val="-1.9738317698908478E-2"/>
                  <c:y val="1.5060906245562148E-2"/>
                </c:manualLayout>
              </c:layout>
              <c:tx>
                <c:rich>
                  <a:bodyPr/>
                  <a:lstStyle/>
                  <a:p>
                    <a:r>
                      <a:rPr lang="en-US" dirty="0"/>
                      <a:t>Philippines</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0FA-404E-96C5-8FE6248456A0}"/>
                </c:ext>
              </c:extLst>
            </c:dLbl>
            <c:dLbl>
              <c:idx val="1"/>
              <c:layout/>
              <c:tx>
                <c:rich>
                  <a:bodyPr/>
                  <a:lstStyle/>
                  <a:p>
                    <a:r>
                      <a:rPr lang="en-US"/>
                      <a:t>Indonesia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0FA-404E-96C5-8FE6248456A0}"/>
                </c:ext>
              </c:extLst>
            </c:dLbl>
            <c:dLbl>
              <c:idx val="2"/>
              <c:layout>
                <c:manualLayout>
                  <c:x val="-5.9523364310770883E-2"/>
                  <c:y val="7.5304531227810044E-3"/>
                </c:manualLayout>
              </c:layout>
              <c:tx>
                <c:rich>
                  <a:bodyPr/>
                  <a:lstStyle/>
                  <a:p>
                    <a:r>
                      <a:rPr lang="en-US" dirty="0"/>
                      <a:t>Jordan</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B0FA-404E-96C5-8FE6248456A0}"/>
                </c:ext>
              </c:extLst>
            </c:dLbl>
            <c:dLbl>
              <c:idx val="3"/>
              <c:layout/>
              <c:tx>
                <c:rich>
                  <a:bodyPr/>
                  <a:lstStyle/>
                  <a:p>
                    <a:fld id="{3C50DC7C-0142-4DBA-A553-4E327C40564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5-B0FA-404E-96C5-8FE6248456A0}"/>
                </c:ext>
              </c:extLst>
            </c:dLbl>
            <c:dLbl>
              <c:idx val="4"/>
              <c:layout>
                <c:manualLayout>
                  <c:x val="-6.2860422215437708E-2"/>
                  <c:y val="-7.5304531227811423E-3"/>
                </c:manualLayout>
              </c:layout>
              <c:tx>
                <c:rich>
                  <a:bodyPr/>
                  <a:lstStyle/>
                  <a:p>
                    <a:r>
                      <a:rPr lang="en-US" dirty="0"/>
                      <a:t>Moldova</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B0FA-404E-96C5-8FE6248456A0}"/>
                </c:ext>
              </c:extLst>
            </c:dLbl>
            <c:dLbl>
              <c:idx val="5"/>
              <c:layout>
                <c:manualLayout>
                  <c:x val="-4.44975699624768E-2"/>
                  <c:y val="0"/>
                </c:manualLayout>
              </c:layout>
              <c:tx>
                <c:rich>
                  <a:bodyPr/>
                  <a:lstStyle/>
                  <a:p>
                    <a:fld id="{30893A9E-91EA-40D6-9C5C-E68C00C98720}"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07-B0FA-404E-96C5-8FE6248456A0}"/>
                </c:ext>
              </c:extLst>
            </c:dLbl>
            <c:dLbl>
              <c:idx val="6"/>
              <c:layout/>
              <c:tx>
                <c:rich>
                  <a:bodyPr/>
                  <a:lstStyle/>
                  <a:p>
                    <a:r>
                      <a:rPr lang="en-US" dirty="0"/>
                      <a:t>Serbia</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B0FA-404E-96C5-8FE6248456A0}"/>
                </c:ext>
              </c:extLst>
            </c:dLbl>
            <c:dLbl>
              <c:idx val="7"/>
              <c:layout>
                <c:manualLayout>
                  <c:x val="-4.6153762466248402E-2"/>
                  <c:y val="-2.6549590850321641E-2"/>
                </c:manualLayout>
              </c:layout>
              <c:tx>
                <c:rich>
                  <a:bodyPr/>
                  <a:lstStyle/>
                  <a:p>
                    <a:r>
                      <a:rPr lang="en-US" dirty="0"/>
                      <a:t>Romania</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B0FA-404E-96C5-8FE6248456A0}"/>
                </c:ext>
              </c:extLst>
            </c:dLbl>
            <c:dLbl>
              <c:idx val="8"/>
              <c:layout/>
              <c:tx>
                <c:rich>
                  <a:bodyPr/>
                  <a:lstStyle/>
                  <a:p>
                    <a:r>
                      <a:rPr lang="en-US"/>
                      <a:t>Kazakhstan</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B0FA-404E-96C5-8FE6248456A0}"/>
                </c:ext>
              </c:extLst>
            </c:dLbl>
            <c:dLbl>
              <c:idx val="9"/>
              <c:layout/>
              <c:tx>
                <c:rich>
                  <a:bodyPr/>
                  <a:lstStyle/>
                  <a:p>
                    <a:r>
                      <a:rPr lang="en-US" dirty="0"/>
                      <a:t>Dominican Republic</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B0FA-404E-96C5-8FE6248456A0}"/>
                </c:ext>
              </c:extLst>
            </c:dLbl>
            <c:dLbl>
              <c:idx val="10"/>
              <c:layout/>
              <c:tx>
                <c:rich>
                  <a:bodyPr/>
                  <a:lstStyle/>
                  <a:p>
                    <a:r>
                      <a:rPr lang="en-US" dirty="0"/>
                      <a:t>Ukraine</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B0FA-404E-96C5-8FE6248456A0}"/>
                </c:ext>
              </c:extLst>
            </c:dLbl>
            <c:dLbl>
              <c:idx val="11"/>
              <c:layout/>
              <c:tx>
                <c:rich>
                  <a:bodyPr/>
                  <a:lstStyle/>
                  <a:p>
                    <a:r>
                      <a:rPr lang="en-US" dirty="0"/>
                      <a:t>Thailand</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B0FA-404E-96C5-8FE6248456A0}"/>
                </c:ext>
              </c:extLst>
            </c:dLbl>
            <c:dLbl>
              <c:idx val="12"/>
              <c:layout/>
              <c:tx>
                <c:rich>
                  <a:bodyPr/>
                  <a:lstStyle/>
                  <a:p>
                    <a:r>
                      <a:rPr lang="en-US" dirty="0"/>
                      <a:t>Peru</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B0FA-404E-96C5-8FE6248456A0}"/>
                </c:ext>
              </c:extLst>
            </c:dLbl>
            <c:dLbl>
              <c:idx val="13"/>
              <c:layout>
                <c:manualLayout>
                  <c:x val="2.4672897123635597E-3"/>
                  <c:y val="-1.5060906245562148E-2"/>
                </c:manualLayout>
              </c:layout>
              <c:tx>
                <c:rich>
                  <a:bodyPr/>
                  <a:lstStyle/>
                  <a:p>
                    <a:r>
                      <a:rPr lang="en-US" dirty="0"/>
                      <a:t>Bosnia and Herzegovina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B0FA-404E-96C5-8FE6248456A0}"/>
                </c:ext>
              </c:extLst>
            </c:dLbl>
            <c:dLbl>
              <c:idx val="14"/>
              <c:layout>
                <c:manualLayout>
                  <c:x val="-2.2616561094888916E-17"/>
                  <c:y val="-7.5304531227811423E-3"/>
                </c:manualLayout>
              </c:layout>
              <c:tx>
                <c:rich>
                  <a:bodyPr/>
                  <a:lstStyle/>
                  <a:p>
                    <a:r>
                      <a:rPr lang="en-US" dirty="0"/>
                      <a:t>Mexico</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B0FA-404E-96C5-8FE6248456A0}"/>
                </c:ext>
              </c:extLst>
            </c:dLbl>
            <c:dLbl>
              <c:idx val="15"/>
              <c:layout>
                <c:manualLayout>
                  <c:x val="-7.4641633454583467E-2"/>
                  <c:y val="-6.9028356204031889E-17"/>
                </c:manualLayout>
              </c:layout>
              <c:tx>
                <c:rich>
                  <a:bodyPr/>
                  <a:lstStyle/>
                  <a:p>
                    <a:r>
                      <a:rPr lang="en-US" dirty="0"/>
                      <a:t>Columbia</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1-B0FA-404E-96C5-8FE6248456A0}"/>
                </c:ext>
              </c:extLst>
            </c:dLbl>
            <c:dLbl>
              <c:idx val="16"/>
              <c:layout/>
              <c:tx>
                <c:rich>
                  <a:bodyPr/>
                  <a:lstStyle/>
                  <a:p>
                    <a:r>
                      <a:rPr lang="en-US"/>
                      <a:t>Northern</a:t>
                    </a:r>
                    <a:r>
                      <a:rPr lang="en-US" baseline="0"/>
                      <a:t> Macedonia</a:t>
                    </a:r>
                    <a:endParaRPr lang="en-US"/>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B0FA-404E-96C5-8FE6248456A0}"/>
                </c:ext>
              </c:extLst>
            </c:dLbl>
            <c:dLbl>
              <c:idx val="17"/>
              <c:layout>
                <c:manualLayout>
                  <c:x val="-2.2616561094888916E-17"/>
                  <c:y val="1.8826132806951993E-3"/>
                </c:manualLayout>
              </c:layout>
              <c:tx>
                <c:rich>
                  <a:bodyPr/>
                  <a:lstStyle/>
                  <a:p>
                    <a:r>
                      <a:rPr lang="en-US" dirty="0"/>
                      <a:t>Bulgaria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3-B0FA-404E-96C5-8FE6248456A0}"/>
                </c:ext>
              </c:extLst>
            </c:dLbl>
            <c:dLbl>
              <c:idx val="18"/>
              <c:layout>
                <c:manualLayout>
                  <c:x val="-5.5921121330720101E-2"/>
                  <c:y val="2.6549590850321571E-2"/>
                </c:manualLayout>
              </c:layout>
              <c:tx>
                <c:rich>
                  <a:bodyPr/>
                  <a:lstStyle/>
                  <a:p>
                    <a:r>
                      <a:rPr lang="en-US" dirty="0"/>
                      <a:t>Turkey</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4-B0FA-404E-96C5-8FE6248456A0}"/>
                </c:ext>
              </c:extLst>
            </c:dLbl>
            <c:dLbl>
              <c:idx val="19"/>
              <c:layout/>
              <c:tx>
                <c:rich>
                  <a:bodyPr/>
                  <a:lstStyle/>
                  <a:p>
                    <a:r>
                      <a:rPr lang="en-US"/>
                      <a:t>Brazil</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5-B0FA-404E-96C5-8FE6248456A0}"/>
                </c:ext>
              </c:extLst>
            </c:dLbl>
            <c:dLbl>
              <c:idx val="20"/>
              <c:layout/>
              <c:tx>
                <c:rich>
                  <a:bodyPr/>
                  <a:lstStyle/>
                  <a:p>
                    <a:r>
                      <a:rPr lang="en-US" dirty="0"/>
                      <a:t>Uruguay</a:t>
                    </a:r>
                  </a:p>
                </c:rich>
              </c:tx>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6-B0FA-404E-96C5-8FE6248456A0}"/>
                </c:ext>
              </c:extLst>
            </c:dLbl>
            <c:dLbl>
              <c:idx val="21"/>
              <c:layout/>
              <c:tx>
                <c:rich>
                  <a:bodyPr/>
                  <a:lstStyle/>
                  <a:p>
                    <a:r>
                      <a:rPr lang="en-US" dirty="0"/>
                      <a:t>Russia</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7-B0FA-404E-96C5-8FE6248456A0}"/>
                </c:ext>
              </c:extLst>
            </c:dLbl>
            <c:dLbl>
              <c:idx val="22"/>
              <c:layout/>
              <c:tx>
                <c:rich>
                  <a:bodyPr/>
                  <a:lstStyle/>
                  <a:p>
                    <a:r>
                      <a:rPr lang="en-US"/>
                      <a:t>Argentina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8-B0FA-404E-96C5-8FE6248456A0}"/>
                </c:ext>
              </c:extLst>
            </c:dLbl>
            <c:dLbl>
              <c:idx val="23"/>
              <c:layout/>
              <c:tx>
                <c:rich>
                  <a:bodyPr/>
                  <a:lstStyle/>
                  <a:p>
                    <a:r>
                      <a:rPr lang="en-US" dirty="0"/>
                      <a:t>Belarus</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B0FA-404E-96C5-8FE6248456A0}"/>
                </c:ext>
              </c:extLst>
            </c:dLbl>
            <c:dLbl>
              <c:idx val="24"/>
              <c:layout/>
              <c:tx>
                <c:rich>
                  <a:bodyPr/>
                  <a:lstStyle/>
                  <a:p>
                    <a:r>
                      <a:rPr lang="en-US" dirty="0"/>
                      <a:t>Chile</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A-B0FA-404E-96C5-8FE6248456A0}"/>
                </c:ext>
              </c:extLst>
            </c:dLbl>
            <c:dLbl>
              <c:idx val="25"/>
              <c:layout>
                <c:manualLayout>
                  <c:x val="-3.0841121404544539E-2"/>
                  <c:y val="-1.3178292964866879E-2"/>
                </c:manualLayout>
              </c:layout>
              <c:tx>
                <c:rich>
                  <a:bodyPr/>
                  <a:lstStyle/>
                  <a:p>
                    <a:r>
                      <a:rPr lang="en-US" dirty="0"/>
                      <a:t>Croatia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B-B0FA-404E-96C5-8FE6248456A0}"/>
                </c:ext>
              </c:extLst>
            </c:dLbl>
            <c:dLbl>
              <c:idx val="26"/>
              <c:layout>
                <c:manualLayout>
                  <c:x val="-1.233644856181825E-3"/>
                  <c:y val="7.5304531227810738E-3"/>
                </c:manualLayout>
              </c:layout>
              <c:tx>
                <c:rich>
                  <a:bodyPr/>
                  <a:lstStyle/>
                  <a:p>
                    <a:r>
                      <a:rPr lang="en-US" dirty="0"/>
                      <a:t>Hungary</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C-B0FA-404E-96C5-8FE6248456A0}"/>
                </c:ext>
              </c:extLst>
            </c:dLbl>
            <c:dLbl>
              <c:idx val="27"/>
              <c:layout>
                <c:manualLayout>
                  <c:x val="-3.4542055973089833E-2"/>
                  <c:y val="3.7652265613905368E-2"/>
                </c:manualLayout>
              </c:layout>
              <c:tx>
                <c:rich>
                  <a:bodyPr/>
                  <a:lstStyle/>
                  <a:p>
                    <a:r>
                      <a:rPr lang="en-US" dirty="0"/>
                      <a:t>Lithuania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B0FA-404E-96C5-8FE6248456A0}"/>
                </c:ext>
              </c:extLst>
            </c:dLbl>
            <c:dLbl>
              <c:idx val="28"/>
              <c:layout/>
              <c:tx>
                <c:rich>
                  <a:bodyPr/>
                  <a:lstStyle/>
                  <a:p>
                    <a:r>
                      <a:rPr lang="en-US"/>
                      <a:t>Malaysia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E-B0FA-404E-96C5-8FE6248456A0}"/>
                </c:ext>
              </c:extLst>
            </c:dLbl>
            <c:dLbl>
              <c:idx val="29"/>
              <c:layout>
                <c:manualLayout>
                  <c:x val="-2.957668399565334E-2"/>
                  <c:y val="3.784527053449311E-2"/>
                </c:manualLayout>
              </c:layout>
              <c:tx>
                <c:rich>
                  <a:bodyPr/>
                  <a:lstStyle/>
                  <a:p>
                    <a:r>
                      <a:rPr lang="en-US" dirty="0"/>
                      <a:t>Greece</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B0FA-404E-96C5-8FE6248456A0}"/>
                </c:ext>
              </c:extLst>
            </c:dLbl>
            <c:dLbl>
              <c:idx val="30"/>
              <c:layout/>
              <c:tx>
                <c:rich>
                  <a:bodyPr/>
                  <a:lstStyle/>
                  <a:p>
                    <a:r>
                      <a:rPr lang="en-US" dirty="0"/>
                      <a:t>Estonia</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0-B0FA-404E-96C5-8FE6248456A0}"/>
                </c:ext>
              </c:extLst>
            </c:dLbl>
            <c:dLbl>
              <c:idx val="31"/>
              <c:layout>
                <c:manualLayout>
                  <c:x val="-3.7009345685453847E-3"/>
                  <c:y val="-3.7652265613905369E-3"/>
                </c:manualLayout>
              </c:layout>
              <c:tx>
                <c:rich>
                  <a:bodyPr/>
                  <a:lstStyle/>
                  <a:p>
                    <a:r>
                      <a:rPr lang="en-US" dirty="0"/>
                      <a:t>Latvia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B0FA-404E-96C5-8FE6248456A0}"/>
                </c:ext>
              </c:extLst>
            </c:dLbl>
            <c:dLbl>
              <c:idx val="32"/>
              <c:layout/>
              <c:tx>
                <c:rich>
                  <a:bodyPr/>
                  <a:lstStyle/>
                  <a:p>
                    <a:r>
                      <a:rPr lang="en-US"/>
                      <a:t>Slovakia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2-B0FA-404E-96C5-8FE6248456A0}"/>
                </c:ext>
              </c:extLst>
            </c:dLbl>
            <c:dLbl>
              <c:idx val="33"/>
              <c:layout/>
              <c:tx>
                <c:rich>
                  <a:bodyPr/>
                  <a:lstStyle/>
                  <a:p>
                    <a:r>
                      <a:rPr lang="en-US" dirty="0"/>
                      <a:t>Poland</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B0FA-404E-96C5-8FE6248456A0}"/>
                </c:ext>
              </c:extLst>
            </c:dLbl>
            <c:dLbl>
              <c:idx val="34"/>
              <c:layout/>
              <c:tx>
                <c:rich>
                  <a:bodyPr/>
                  <a:lstStyle/>
                  <a:p>
                    <a:r>
                      <a:rPr lang="en-US" dirty="0"/>
                      <a:t>Czech Republic</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4-B0FA-404E-96C5-8FE6248456A0}"/>
                </c:ext>
              </c:extLst>
            </c:dLbl>
            <c:dLbl>
              <c:idx val="35"/>
              <c:layout/>
              <c:tx>
                <c:rich>
                  <a:bodyPr/>
                  <a:lstStyle/>
                  <a:p>
                    <a:r>
                      <a:rPr lang="en-US"/>
                      <a:t>Israel</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B0FA-404E-96C5-8FE6248456A0}"/>
                </c:ext>
              </c:extLst>
            </c:dLbl>
            <c:dLbl>
              <c:idx val="36"/>
              <c:layout>
                <c:manualLayout>
                  <c:x val="-9.0450840855248099E-2"/>
                  <c:y val="-2.0708746087647986E-2"/>
                </c:manualLayout>
              </c:layout>
              <c:tx>
                <c:rich>
                  <a:bodyPr/>
                  <a:lstStyle/>
                  <a:p>
                    <a:r>
                      <a:rPr lang="en-US" dirty="0"/>
                      <a:t>Portugal</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6-B0FA-404E-96C5-8FE6248456A0}"/>
                </c:ext>
              </c:extLst>
            </c:dLbl>
            <c:dLbl>
              <c:idx val="37"/>
              <c:layout>
                <c:manualLayout>
                  <c:x val="-2.8141236282472566E-2"/>
                  <c:y val="2.6416370332740666E-2"/>
                </c:manualLayout>
              </c:layout>
              <c:tx>
                <c:rich>
                  <a:bodyPr/>
                  <a:lstStyle/>
                  <a:p>
                    <a:r>
                      <a:rPr lang="en-US" dirty="0"/>
                      <a:t>Malta</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7-B0FA-404E-96C5-8FE6248456A0}"/>
                </c:ext>
              </c:extLst>
            </c:dLbl>
            <c:dLbl>
              <c:idx val="38"/>
              <c:layout>
                <c:manualLayout>
                  <c:x val="-8.8680511917932123E-2"/>
                  <c:y val="-3.7652265613905712E-3"/>
                </c:manualLayout>
              </c:layout>
              <c:tx>
                <c:rich>
                  <a:bodyPr/>
                  <a:lstStyle/>
                  <a:p>
                    <a:r>
                      <a:rPr lang="en-US" dirty="0"/>
                      <a:t>New Zealand</a:t>
                    </a:r>
                  </a:p>
                </c:rich>
              </c:tx>
              <c:dLblPos val="r"/>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8-B0FA-404E-96C5-8FE6248456A0}"/>
                </c:ext>
              </c:extLst>
            </c:dLbl>
            <c:dLbl>
              <c:idx val="39"/>
              <c:layout/>
              <c:tx>
                <c:rich>
                  <a:bodyPr/>
                  <a:lstStyle/>
                  <a:p>
                    <a:r>
                      <a:rPr lang="en-US"/>
                      <a:t>Italy</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9-B0FA-404E-96C5-8FE6248456A0}"/>
                </c:ext>
              </c:extLst>
            </c:dLbl>
            <c:dLbl>
              <c:idx val="40"/>
              <c:layout>
                <c:manualLayout>
                  <c:x val="-8.3887850220361021E-2"/>
                  <c:y val="-2.4473972649038524E-2"/>
                </c:manualLayout>
              </c:layout>
              <c:tx>
                <c:rich>
                  <a:bodyPr/>
                  <a:lstStyle/>
                  <a:p>
                    <a:r>
                      <a:rPr lang="en-US" dirty="0"/>
                      <a:t>Slovenia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A-B0FA-404E-96C5-8FE6248456A0}"/>
                </c:ext>
              </c:extLst>
            </c:dLbl>
            <c:dLbl>
              <c:idx val="41"/>
              <c:layout/>
              <c:tx>
                <c:rich>
                  <a:bodyPr/>
                  <a:lstStyle/>
                  <a:p>
                    <a:r>
                      <a:rPr lang="en-US" dirty="0"/>
                      <a:t>Ireland</a:t>
                    </a:r>
                  </a:p>
                </c:rich>
              </c:tx>
              <c:dLblPos val="l"/>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B-B0FA-404E-96C5-8FE6248456A0}"/>
                </c:ext>
              </c:extLst>
            </c:dLbl>
            <c:dLbl>
              <c:idx val="42"/>
              <c:layout>
                <c:manualLayout>
                  <c:x val="-1.4803738274181404E-2"/>
                  <c:y val="-6.2126238262943854E-2"/>
                </c:manualLayout>
              </c:layout>
              <c:tx>
                <c:rich>
                  <a:bodyPr/>
                  <a:lstStyle/>
                  <a:p>
                    <a:r>
                      <a:rPr lang="en-US" dirty="0"/>
                      <a:t>Hong-Kong</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C-B0FA-404E-96C5-8FE6248456A0}"/>
                </c:ext>
              </c:extLst>
            </c:dLbl>
            <c:dLbl>
              <c:idx val="43"/>
              <c:layout>
                <c:manualLayout>
                  <c:x val="-6.1682242809088994E-3"/>
                  <c:y val="-3.4514178102015944E-17"/>
                </c:manualLayout>
              </c:layout>
              <c:tx>
                <c:rich>
                  <a:bodyPr/>
                  <a:lstStyle/>
                  <a:p>
                    <a:r>
                      <a:rPr lang="en-US" dirty="0"/>
                      <a:t>France</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D-B0FA-404E-96C5-8FE6248456A0}"/>
                </c:ext>
              </c:extLst>
            </c:dLbl>
            <c:dLbl>
              <c:idx val="44"/>
              <c:layout>
                <c:manualLayout>
                  <c:x val="1.2336448561817799E-2"/>
                  <c:y val="-2.8239199210429024E-2"/>
                </c:manualLayout>
              </c:layout>
              <c:tx>
                <c:rich>
                  <a:bodyPr/>
                  <a:lstStyle/>
                  <a:p>
                    <a:r>
                      <a:rPr lang="en-US" dirty="0"/>
                      <a:t>Canada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E-B0FA-404E-96C5-8FE6248456A0}"/>
                </c:ext>
              </c:extLst>
            </c:dLbl>
            <c:dLbl>
              <c:idx val="45"/>
              <c:layout>
                <c:manualLayout>
                  <c:x val="-2.224883354993357E-2"/>
                  <c:y val="-2.6549590850321571E-2"/>
                </c:manualLayout>
              </c:layout>
              <c:tx>
                <c:rich>
                  <a:bodyPr/>
                  <a:lstStyle/>
                  <a:p>
                    <a:fld id="{AAE0A62F-E76E-4B15-B175-F7E9BF917D4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F-B0FA-404E-96C5-8FE6248456A0}"/>
                </c:ext>
              </c:extLst>
            </c:dLbl>
            <c:dLbl>
              <c:idx val="46"/>
              <c:layout>
                <c:manualLayout>
                  <c:x val="6.1682242809088994E-3"/>
                  <c:y val="1.8826132806952685E-3"/>
                </c:manualLayout>
              </c:layout>
              <c:tx>
                <c:rich>
                  <a:bodyPr/>
                  <a:lstStyle/>
                  <a:p>
                    <a:r>
                      <a:rPr lang="en-US" dirty="0"/>
                      <a:t>Germany</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0-B0FA-404E-96C5-8FE6248456A0}"/>
                </c:ext>
              </c:extLst>
            </c:dLbl>
            <c:dLbl>
              <c:idx val="47"/>
              <c:layout>
                <c:manualLayout>
                  <c:x val="-1.4846964412842801E-2"/>
                  <c:y val="-3.0314817411712106E-2"/>
                </c:manualLayout>
              </c:layout>
              <c:tx>
                <c:rich>
                  <a:bodyPr/>
                  <a:lstStyle/>
                  <a:p>
                    <a:fld id="{941FA9A2-2C2D-4B6A-AE2E-5E972B2EE7F0}"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31-B0FA-404E-96C5-8FE6248456A0}"/>
                </c:ext>
              </c:extLst>
            </c:dLbl>
            <c:dLbl>
              <c:idx val="48"/>
              <c:layout/>
              <c:tx>
                <c:rich>
                  <a:bodyPr/>
                  <a:lstStyle/>
                  <a:p>
                    <a:r>
                      <a:rPr lang="en-US"/>
                      <a:t>Netherlands</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2-B0FA-404E-96C5-8FE6248456A0}"/>
                </c:ext>
              </c:extLst>
            </c:dLbl>
            <c:dLbl>
              <c:idx val="49"/>
              <c:layout>
                <c:manualLayout>
                  <c:x val="-4.5233122189777832E-17"/>
                  <c:y val="9.4130664034763768E-3"/>
                </c:manualLayout>
              </c:layout>
              <c:tx>
                <c:rich>
                  <a:bodyPr/>
                  <a:lstStyle/>
                  <a:p>
                    <a:r>
                      <a:rPr lang="en-US" dirty="0"/>
                      <a:t>Australia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3-B0FA-404E-96C5-8FE6248456A0}"/>
                </c:ext>
              </c:extLst>
            </c:dLbl>
            <c:dLbl>
              <c:idx val="50"/>
              <c:delete val="1"/>
              <c:extLst>
                <c:ext xmlns:c15="http://schemas.microsoft.com/office/drawing/2012/chart" uri="{CE6537A1-D6FC-4f65-9D91-7224C49458BB}"/>
                <c:ext xmlns:c16="http://schemas.microsoft.com/office/drawing/2014/chart" uri="{C3380CC4-5D6E-409C-BE32-E72D297353CC}">
                  <c16:uniqueId val="{00000000-B0FA-404E-96C5-8FE6248456A0}"/>
                </c:ext>
              </c:extLst>
            </c:dLbl>
            <c:dLbl>
              <c:idx val="51"/>
              <c:layout/>
              <c:tx>
                <c:rich>
                  <a:bodyPr/>
                  <a:lstStyle/>
                  <a:p>
                    <a:r>
                      <a:rPr lang="en-US"/>
                      <a:t>Singapore</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0FA-404E-96C5-8FE6248456A0}"/>
                </c:ext>
              </c:extLst>
            </c:dLbl>
            <c:dLbl>
              <c:idx val="52"/>
              <c:layout>
                <c:manualLayout>
                  <c:x val="-2.590654197981742E-2"/>
                  <c:y val="-3.0121812491124295E-2"/>
                </c:manualLayout>
              </c:layout>
              <c:tx>
                <c:rich>
                  <a:bodyPr/>
                  <a:lstStyle/>
                  <a:p>
                    <a:fld id="{FA3C0138-BB24-493E-B135-F5FB6514076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34-B0FA-404E-96C5-8FE6248456A0}"/>
                </c:ext>
              </c:extLst>
            </c:dLbl>
            <c:dLbl>
              <c:idx val="53"/>
              <c:layout/>
              <c:tx>
                <c:rich>
                  <a:bodyPr/>
                  <a:lstStyle/>
                  <a:p>
                    <a:r>
                      <a:rPr lang="en-US"/>
                      <a:t>Finland</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5-B0FA-404E-96C5-8FE6248456A0}"/>
                </c:ext>
              </c:extLst>
            </c:dLbl>
            <c:dLbl>
              <c:idx val="54"/>
              <c:layout/>
              <c:tx>
                <c:rich>
                  <a:bodyPr/>
                  <a:lstStyle/>
                  <a:p>
                    <a:r>
                      <a:rPr lang="en-US"/>
                      <a:t>South Korea</a:t>
                    </a:r>
                    <a:endParaRPr lang="en-US" dirty="0"/>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6-B0FA-404E-96C5-8FE6248456A0}"/>
                </c:ext>
              </c:extLst>
            </c:dLbl>
            <c:dLbl>
              <c:idx val="55"/>
              <c:layout>
                <c:manualLayout>
                  <c:x val="-9.0466244379555664E-17"/>
                  <c:y val="7.5304531227810738E-3"/>
                </c:manualLayout>
              </c:layout>
              <c:tx>
                <c:rich>
                  <a:bodyPr/>
                  <a:lstStyle/>
                  <a:p>
                    <a:r>
                      <a:rPr lang="en-US" dirty="0"/>
                      <a:t>Belgium</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7-B0FA-404E-96C5-8FE6248456A0}"/>
                </c:ext>
              </c:extLst>
            </c:dLbl>
            <c:dLbl>
              <c:idx val="56"/>
              <c:layout>
                <c:manualLayout>
                  <c:x val="4.5644859678725856E-2"/>
                  <c:y val="-2.6356585929733757E-2"/>
                </c:manualLayout>
              </c:layout>
              <c:tx>
                <c:rich>
                  <a:bodyPr/>
                  <a:lstStyle/>
                  <a:p>
                    <a:r>
                      <a:rPr lang="en-US" dirty="0"/>
                      <a:t>Sweden</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8-B0FA-404E-96C5-8FE6248456A0}"/>
                </c:ext>
              </c:extLst>
            </c:dLbl>
            <c:dLbl>
              <c:idx val="57"/>
              <c:layout/>
              <c:tx>
                <c:rich>
                  <a:bodyPr/>
                  <a:lstStyle/>
                  <a:p>
                    <a:r>
                      <a:rPr lang="en-US"/>
                      <a:t>Iceland</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9-B0FA-404E-96C5-8FE6248456A0}"/>
                </c:ext>
              </c:extLst>
            </c:dLbl>
            <c:dLbl>
              <c:idx val="58"/>
              <c:layout/>
              <c:tx>
                <c:rich>
                  <a:bodyPr/>
                  <a:lstStyle/>
                  <a:p>
                    <a:r>
                      <a:rPr lang="en-US"/>
                      <a:t>Brunei</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A-B0FA-404E-96C5-8FE6248456A0}"/>
                </c:ext>
              </c:extLst>
            </c:dLbl>
            <c:dLbl>
              <c:idx val="59"/>
              <c:layout>
                <c:manualLayout>
                  <c:x val="-9.0466244379555664E-17"/>
                  <c:y val="-7.5304531227810738E-3"/>
                </c:manualLayout>
              </c:layout>
              <c:tx>
                <c:rich>
                  <a:bodyPr/>
                  <a:lstStyle/>
                  <a:p>
                    <a:r>
                      <a:rPr lang="en-US" dirty="0"/>
                      <a:t>USA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B-B0FA-404E-96C5-8FE6248456A0}"/>
                </c:ext>
              </c:extLst>
            </c:dLbl>
            <c:dLbl>
              <c:idx val="60"/>
              <c:layout/>
              <c:tx>
                <c:rich>
                  <a:bodyPr/>
                  <a:lstStyle/>
                  <a:p>
                    <a:r>
                      <a:rPr lang="en-US"/>
                      <a:t>Norway</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C-B0FA-404E-96C5-8FE6248456A0}"/>
                </c:ext>
              </c:extLst>
            </c:dLbl>
            <c:dLbl>
              <c:idx val="61"/>
              <c:layout/>
              <c:tx>
                <c:rich>
                  <a:bodyPr/>
                  <a:lstStyle/>
                  <a:p>
                    <a:r>
                      <a:rPr lang="en-US"/>
                      <a:t>Austria</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D-B0FA-404E-96C5-8FE6248456A0}"/>
                </c:ext>
              </c:extLst>
            </c:dLbl>
            <c:dLbl>
              <c:idx val="62"/>
              <c:layout/>
              <c:tx>
                <c:rich>
                  <a:bodyPr/>
                  <a:lstStyle/>
                  <a:p>
                    <a:r>
                      <a:rPr lang="en-US"/>
                      <a:t>Macao</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E-B0FA-404E-96C5-8FE6248456A0}"/>
                </c:ext>
              </c:extLst>
            </c:dLbl>
            <c:dLbl>
              <c:idx val="63"/>
              <c:layout/>
              <c:tx>
                <c:rich>
                  <a:bodyPr/>
                  <a:lstStyle/>
                  <a:p>
                    <a:r>
                      <a:rPr lang="en-US"/>
                      <a:t>Luxembourg</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3F-B0FA-404E-96C5-8FE6248456A0}"/>
                </c:ext>
              </c:extLst>
            </c:dLbl>
            <c:dLbl>
              <c:idx val="64"/>
              <c:layout/>
              <c:tx>
                <c:rich>
                  <a:bodyPr/>
                  <a:lstStyle/>
                  <a:p>
                    <a:r>
                      <a:rPr lang="en-US" b="1" dirty="0">
                        <a:solidFill>
                          <a:srgbClr val="C00000"/>
                        </a:solidFill>
                      </a:rPr>
                      <a:t>Georgia</a:t>
                    </a:r>
                    <a:endParaRPr lang="en-US" dirty="0"/>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40-B0FA-404E-96C5-8FE6248456A0}"/>
                </c:ext>
              </c:extLst>
            </c:dLbl>
            <c:dLbl>
              <c:idx val="65"/>
              <c:layout/>
              <c:tx>
                <c:rich>
                  <a:bodyPr/>
                  <a:lstStyle/>
                  <a:p>
                    <a:r>
                      <a:rPr lang="en-US"/>
                      <a:t>Qatar</a:t>
                    </a:r>
                  </a:p>
                </c:rich>
              </c:tx>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41-B0FA-404E-96C5-8FE6248456A0}"/>
                </c:ext>
              </c:extLst>
            </c:dLbl>
            <c:spPr>
              <a:noFill/>
              <a:ln>
                <a:noFill/>
              </a:ln>
              <a:effectLst/>
            </c:spPr>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1"/>
              </c:ext>
            </c:extLst>
          </c:dLbls>
          <c:trendline>
            <c:trendlineType val="log"/>
            <c:dispRSqr val="1"/>
            <c:dispEq val="0"/>
            <c:trendlineLbl>
              <c:layout>
                <c:manualLayout>
                  <c:x val="3.6349127978684774E-2"/>
                  <c:y val="3.2198498443508514E-2"/>
                </c:manualLayout>
              </c:layout>
              <c:numFmt formatCode="#,##0.00" sourceLinked="0"/>
              <c:txPr>
                <a:bodyPr/>
                <a:lstStyle/>
                <a:p>
                  <a:pPr>
                    <a:defRPr b="1"/>
                  </a:pPr>
                  <a:endParaRPr lang="en-US"/>
                </a:p>
              </c:txPr>
            </c:trendlineLbl>
          </c:trendline>
          <c:xVal>
            <c:numRef>
              <c:f>'[edu-2019-4228-en-g008-USD.xlsx]Figure I.4.4'!$E$103:$E$168</c:f>
              <c:numCache>
                <c:formatCode>0</c:formatCode>
                <c:ptCount val="66"/>
                <c:pt idx="0">
                  <c:v>8473.5635808594488</c:v>
                </c:pt>
                <c:pt idx="1">
                  <c:v>14716.876467872429</c:v>
                </c:pt>
                <c:pt idx="2">
                  <c:v>19362.532358947148</c:v>
                </c:pt>
                <c:pt idx="3">
                  <c:v>20421.641476822188</c:v>
                </c:pt>
                <c:pt idx="4">
                  <c:v>21350.897573098897</c:v>
                </c:pt>
                <c:pt idx="5">
                  <c:v>22032.282603670716</c:v>
                </c:pt>
                <c:pt idx="6">
                  <c:v>24292.274383190452</c:v>
                </c:pt>
                <c:pt idx="7">
                  <c:v>24607.740513242868</c:v>
                </c:pt>
                <c:pt idx="8">
                  <c:v>24977.887457889938</c:v>
                </c:pt>
                <c:pt idx="9">
                  <c:v>26481.068169803264</c:v>
                </c:pt>
                <c:pt idx="10">
                  <c:v>26646.712787129043</c:v>
                </c:pt>
                <c:pt idx="11">
                  <c:v>27271.365053716148</c:v>
                </c:pt>
                <c:pt idx="12">
                  <c:v>27339.217068383954</c:v>
                </c:pt>
                <c:pt idx="13">
                  <c:v>28431.117257591759</c:v>
                </c:pt>
                <c:pt idx="14">
                  <c:v>29014.5151134425</c:v>
                </c:pt>
                <c:pt idx="15">
                  <c:v>30112.759287885696</c:v>
                </c:pt>
                <c:pt idx="16">
                  <c:v>30220.002465526341</c:v>
                </c:pt>
                <c:pt idx="17">
                  <c:v>31029.29266179528</c:v>
                </c:pt>
                <c:pt idx="18">
                  <c:v>37558.774036394199</c:v>
                </c:pt>
                <c:pt idx="19">
                  <c:v>37954.408433090248</c:v>
                </c:pt>
                <c:pt idx="20">
                  <c:v>43063.206650918692</c:v>
                </c:pt>
                <c:pt idx="21">
                  <c:v>43728.097783717436</c:v>
                </c:pt>
                <c:pt idx="22">
                  <c:v>43964.154901760739</c:v>
                </c:pt>
                <c:pt idx="23">
                  <c:v>47422.337887698508</c:v>
                </c:pt>
                <c:pt idx="24">
                  <c:v>50148.811058239</c:v>
                </c:pt>
                <c:pt idx="25">
                  <c:v>52491.118677568775</c:v>
                </c:pt>
                <c:pt idx="26">
                  <c:v>53002.2941959206</c:v>
                </c:pt>
                <c:pt idx="27">
                  <c:v>53133.239817682203</c:v>
                </c:pt>
                <c:pt idx="28">
                  <c:v>60899.005605815917</c:v>
                </c:pt>
                <c:pt idx="29">
                  <c:v>62645.141812178204</c:v>
                </c:pt>
                <c:pt idx="30">
                  <c:v>64314.722423082399</c:v>
                </c:pt>
                <c:pt idx="31">
                  <c:v>65514.660806541608</c:v>
                </c:pt>
                <c:pt idx="32">
                  <c:v>66012.049275597907</c:v>
                </c:pt>
                <c:pt idx="33">
                  <c:v>67719.748515715008</c:v>
                </c:pt>
                <c:pt idx="34">
                  <c:v>69143.457167521294</c:v>
                </c:pt>
                <c:pt idx="35">
                  <c:v>79776.008552955798</c:v>
                </c:pt>
                <c:pt idx="36">
                  <c:v>82452.426928929592</c:v>
                </c:pt>
                <c:pt idx="37">
                  <c:v>83218.463572795372</c:v>
                </c:pt>
                <c:pt idx="38">
                  <c:v>84730.147281796788</c:v>
                </c:pt>
                <c:pt idx="39">
                  <c:v>87839.993366777795</c:v>
                </c:pt>
                <c:pt idx="40">
                  <c:v>88255.008055463797</c:v>
                </c:pt>
                <c:pt idx="41">
                  <c:v>89934.550770988892</c:v>
                </c:pt>
                <c:pt idx="42">
                  <c:v>91365.887045926909</c:v>
                </c:pt>
                <c:pt idx="43">
                  <c:v>91849.605380350491</c:v>
                </c:pt>
                <c:pt idx="44">
                  <c:v>96144.744374861708</c:v>
                </c:pt>
                <c:pt idx="45">
                  <c:v>98030.186188130014</c:v>
                </c:pt>
                <c:pt idx="46">
                  <c:v>98557.217344115998</c:v>
                </c:pt>
                <c:pt idx="47">
                  <c:v>100757.87560010867</c:v>
                </c:pt>
                <c:pt idx="48">
                  <c:v>101580.95577977059</c:v>
                </c:pt>
                <c:pt idx="49">
                  <c:v>107139.8548515622</c:v>
                </c:pt>
                <c:pt idx="50">
                  <c:v>104314.86037082619</c:v>
                </c:pt>
                <c:pt idx="51">
                  <c:v>109059.65979854391</c:v>
                </c:pt>
                <c:pt idx="52">
                  <c:v>110491.68125979201</c:v>
                </c:pt>
                <c:pt idx="53">
                  <c:v>110531.8032199148</c:v>
                </c:pt>
                <c:pt idx="54">
                  <c:v>112607.854427678</c:v>
                </c:pt>
                <c:pt idx="55">
                  <c:v>113045.12978611399</c:v>
                </c:pt>
                <c:pt idx="56">
                  <c:v>113811.74557282901</c:v>
                </c:pt>
                <c:pt idx="57">
                  <c:v>117120.57528596799</c:v>
                </c:pt>
                <c:pt idx="58">
                  <c:v>118869.30644593059</c:v>
                </c:pt>
                <c:pt idx="59">
                  <c:v>121916.703578197</c:v>
                </c:pt>
                <c:pt idx="60">
                  <c:v>136383.469169594</c:v>
                </c:pt>
                <c:pt idx="61">
                  <c:v>139674.55644586001</c:v>
                </c:pt>
                <c:pt idx="62">
                  <c:v>149233.88952791045</c:v>
                </c:pt>
                <c:pt idx="63">
                  <c:v>208531.30717715199</c:v>
                </c:pt>
                <c:pt idx="64" formatCode="General">
                  <c:v>4125.3</c:v>
                </c:pt>
                <c:pt idx="65">
                  <c:v>325968.02647972293</c:v>
                </c:pt>
              </c:numCache>
            </c:numRef>
          </c:xVal>
          <c:yVal>
            <c:numRef>
              <c:f>'[edu-2019-4228-en-g008-USD.xlsx]Figure I.4.4'!$C$103:$C$168</c:f>
              <c:numCache>
                <c:formatCode>0</c:formatCode>
                <c:ptCount val="66"/>
                <c:pt idx="0">
                  <c:v>339.69158997901422</c:v>
                </c:pt>
                <c:pt idx="1">
                  <c:v>370.96538184622591</c:v>
                </c:pt>
                <c:pt idx="2">
                  <c:v>419.0636607101942</c:v>
                </c:pt>
                <c:pt idx="3">
                  <c:v>376.97131666197612</c:v>
                </c:pt>
                <c:pt idx="4">
                  <c:v>423.99296573788729</c:v>
                </c:pt>
                <c:pt idx="5">
                  <c:v>421.05757319802069</c:v>
                </c:pt>
                <c:pt idx="6">
                  <c:v>439.46634120605881</c:v>
                </c:pt>
                <c:pt idx="7">
                  <c:v>427.70314585064472</c:v>
                </c:pt>
                <c:pt idx="8">
                  <c:v>386.90927469955631</c:v>
                </c:pt>
                <c:pt idx="9">
                  <c:v>341.62562074396402</c:v>
                </c:pt>
                <c:pt idx="10">
                  <c:v>465.95014814029156</c:v>
                </c:pt>
                <c:pt idx="11">
                  <c:v>392.88864098808062</c:v>
                </c:pt>
                <c:pt idx="12">
                  <c:v>400.51370593416982</c:v>
                </c:pt>
                <c:pt idx="13">
                  <c:v>402.97782126090317</c:v>
                </c:pt>
                <c:pt idx="14">
                  <c:v>420.46889277117191</c:v>
                </c:pt>
                <c:pt idx="15">
                  <c:v>412.29508567556314</c:v>
                </c:pt>
                <c:pt idx="16">
                  <c:v>392.66776940308341</c:v>
                </c:pt>
                <c:pt idx="17">
                  <c:v>419.84400596424894</c:v>
                </c:pt>
                <c:pt idx="18">
                  <c:v>465.63166649860943</c:v>
                </c:pt>
                <c:pt idx="19">
                  <c:v>412.87331668524951</c:v>
                </c:pt>
                <c:pt idx="20">
                  <c:v>427.1176181983505</c:v>
                </c:pt>
                <c:pt idx="21">
                  <c:v>478.50193399494424</c:v>
                </c:pt>
                <c:pt idx="22">
                  <c:v>401.50310880731661</c:v>
                </c:pt>
                <c:pt idx="23">
                  <c:v>473.78844693315233</c:v>
                </c:pt>
                <c:pt idx="24">
                  <c:v>452.27255409198017</c:v>
                </c:pt>
                <c:pt idx="25">
                  <c:v>478.98915239507591</c:v>
                </c:pt>
                <c:pt idx="26">
                  <c:v>475.98667224503328</c:v>
                </c:pt>
                <c:pt idx="27">
                  <c:v>475.87347960821211</c:v>
                </c:pt>
                <c:pt idx="28">
                  <c:v>414.97951420628556</c:v>
                </c:pt>
                <c:pt idx="29">
                  <c:v>457.41439470369306</c:v>
                </c:pt>
                <c:pt idx="30">
                  <c:v>523.01701842526472</c:v>
                </c:pt>
                <c:pt idx="31">
                  <c:v>478.6986741450462</c:v>
                </c:pt>
                <c:pt idx="32">
                  <c:v>457.98396704074833</c:v>
                </c:pt>
                <c:pt idx="33">
                  <c:v>511.85569535773169</c:v>
                </c:pt>
                <c:pt idx="34">
                  <c:v>490.21881502637234</c:v>
                </c:pt>
                <c:pt idx="35">
                  <c:v>470.41517797924456</c:v>
                </c:pt>
                <c:pt idx="36">
                  <c:v>491.80078513683378</c:v>
                </c:pt>
                <c:pt idx="37">
                  <c:v>448.23476010986792</c:v>
                </c:pt>
                <c:pt idx="38">
                  <c:v>505.72728344383086</c:v>
                </c:pt>
                <c:pt idx="39">
                  <c:v>476.28467969266717</c:v>
                </c:pt>
                <c:pt idx="40">
                  <c:v>495.34561512603591</c:v>
                </c:pt>
                <c:pt idx="41">
                  <c:v>518.07845911939353</c:v>
                </c:pt>
                <c:pt idx="42">
                  <c:v>524.28311715195014</c:v>
                </c:pt>
                <c:pt idx="43">
                  <c:v>492.60648133455328</c:v>
                </c:pt>
                <c:pt idx="44">
                  <c:v>520.08552092652087</c:v>
                </c:pt>
                <c:pt idx="45">
                  <c:v>503.85604130918574</c:v>
                </c:pt>
                <c:pt idx="46">
                  <c:v>498.27925642959156</c:v>
                </c:pt>
                <c:pt idx="47">
                  <c:v>502.60114690242108</c:v>
                </c:pt>
                <c:pt idx="48">
                  <c:v>484.78372537056595</c:v>
                </c:pt>
                <c:pt idx="49">
                  <c:v>502.63172442266045</c:v>
                </c:pt>
                <c:pt idx="50">
                  <c:v>424.3582472168186</c:v>
                </c:pt>
                <c:pt idx="51">
                  <c:v>549.46470779446076</c:v>
                </c:pt>
                <c:pt idx="52">
                  <c:v>503.92810920604546</c:v>
                </c:pt>
                <c:pt idx="53">
                  <c:v>520.07874831668892</c:v>
                </c:pt>
                <c:pt idx="54">
                  <c:v>514.05228795826918</c:v>
                </c:pt>
                <c:pt idx="55">
                  <c:v>492.86443860384173</c:v>
                </c:pt>
                <c:pt idx="56">
                  <c:v>505.78522059816532</c:v>
                </c:pt>
                <c:pt idx="57">
                  <c:v>473.9743167673447</c:v>
                </c:pt>
                <c:pt idx="58">
                  <c:v>408.06994401933429</c:v>
                </c:pt>
                <c:pt idx="59">
                  <c:v>505.35277105006838</c:v>
                </c:pt>
                <c:pt idx="60">
                  <c:v>499.45095627638415</c:v>
                </c:pt>
                <c:pt idx="61">
                  <c:v>484.3925685119973</c:v>
                </c:pt>
                <c:pt idx="62">
                  <c:v>525.11616894822509</c:v>
                </c:pt>
                <c:pt idx="63">
                  <c:v>469.98538936317885</c:v>
                </c:pt>
                <c:pt idx="64" formatCode="General">
                  <c:v>380</c:v>
                </c:pt>
                <c:pt idx="65">
                  <c:v>407.09179209025712</c:v>
                </c:pt>
              </c:numCache>
            </c:numRef>
          </c:yVal>
          <c:smooth val="0"/>
          <c:extLst>
            <c:ext xmlns:c15="http://schemas.microsoft.com/office/drawing/2012/chart" uri="{02D57815-91ED-43cb-92C2-25804820EDAC}">
              <c15:datalabelsRange>
                <c15:f>'[edu-2019-4228-en-g008-USD.xlsx]Figure I.4.4'!$B$103:$B$168</c15:f>
                <c15:dlblRangeCache>
                  <c:ptCount val="66"/>
                  <c:pt idx="0">
                    <c:v>ფილიპინები</c:v>
                  </c:pt>
                  <c:pt idx="1">
                    <c:v>ინდონეზია</c:v>
                  </c:pt>
                  <c:pt idx="2">
                    <c:v>იორდანია</c:v>
                  </c:pt>
                  <c:pt idx="3">
                    <c:v>5</c:v>
                  </c:pt>
                  <c:pt idx="4">
                    <c:v>მოდლოვა</c:v>
                  </c:pt>
                  <c:pt idx="5">
                    <c:v>1</c:v>
                  </c:pt>
                  <c:pt idx="6">
                    <c:v>სერბია</c:v>
                  </c:pt>
                  <c:pt idx="7">
                    <c:v>რუმინეთი</c:v>
                  </c:pt>
                  <c:pt idx="8">
                    <c:v>ყაზახეთი</c:v>
                  </c:pt>
                  <c:pt idx="9">
                    <c:v>დომინიკის რესპ.</c:v>
                  </c:pt>
                  <c:pt idx="10">
                    <c:v>უკრაინა</c:v>
                  </c:pt>
                  <c:pt idx="11">
                    <c:v>ტაილანადი</c:v>
                  </c:pt>
                  <c:pt idx="12">
                    <c:v>პერუ</c:v>
                  </c:pt>
                  <c:pt idx="13">
                    <c:v>ბოსნია და ჰერც.</c:v>
                  </c:pt>
                  <c:pt idx="14">
                    <c:v>მექსიკა</c:v>
                  </c:pt>
                  <c:pt idx="15">
                    <c:v>კოლუმბია</c:v>
                  </c:pt>
                  <c:pt idx="16">
                    <c:v>ჩრდ. მაკედონია</c:v>
                  </c:pt>
                  <c:pt idx="17">
                    <c:v>ბულგარეთი</c:v>
                  </c:pt>
                  <c:pt idx="18">
                    <c:v>თურქეთი</c:v>
                  </c:pt>
                  <c:pt idx="19">
                    <c:v>ბრაზილია</c:v>
                  </c:pt>
                  <c:pt idx="20">
                    <c:v>ურუგვაი</c:v>
                  </c:pt>
                  <c:pt idx="21">
                    <c:v>რუსეთი</c:v>
                  </c:pt>
                  <c:pt idx="22">
                    <c:v>არგენტინა</c:v>
                  </c:pt>
                  <c:pt idx="23">
                    <c:v>ბელარუსი</c:v>
                  </c:pt>
                  <c:pt idx="24">
                    <c:v>ჩილე</c:v>
                  </c:pt>
                  <c:pt idx="25">
                    <c:v>ხორვატია</c:v>
                  </c:pt>
                  <c:pt idx="26">
                    <c:v>უნგრეთი</c:v>
                  </c:pt>
                  <c:pt idx="27">
                    <c:v>ლიეტუვა</c:v>
                  </c:pt>
                  <c:pt idx="28">
                    <c:v>მალაიზია</c:v>
                  </c:pt>
                  <c:pt idx="29">
                    <c:v>საბერძნეთი</c:v>
                  </c:pt>
                  <c:pt idx="30">
                    <c:v>ესტონეთი</c:v>
                  </c:pt>
                  <c:pt idx="31">
                    <c:v>ლატვია</c:v>
                  </c:pt>
                  <c:pt idx="32">
                    <c:v>სლოვაკეთი</c:v>
                  </c:pt>
                  <c:pt idx="33">
                    <c:v>პოლონეთ</c:v>
                  </c:pt>
                  <c:pt idx="34">
                    <c:v>ჩეხეთი</c:v>
                  </c:pt>
                  <c:pt idx="35">
                    <c:v>ისრაელი</c:v>
                  </c:pt>
                  <c:pt idx="36">
                    <c:v>პორტუგალია</c:v>
                  </c:pt>
                  <c:pt idx="37">
                    <c:v>მალტა</c:v>
                  </c:pt>
                  <c:pt idx="38">
                    <c:v>ახალი ზელანდია</c:v>
                  </c:pt>
                  <c:pt idx="39">
                    <c:v>იტალია</c:v>
                  </c:pt>
                  <c:pt idx="40">
                    <c:v>სლოვენია</c:v>
                  </c:pt>
                  <c:pt idx="41">
                    <c:v>ირლანდია</c:v>
                  </c:pt>
                  <c:pt idx="42">
                    <c:v>ჰონგ-კონგი (ჩინეთი)</c:v>
                  </c:pt>
                  <c:pt idx="43">
                    <c:v>საფრანგეთი</c:v>
                  </c:pt>
                  <c:pt idx="44">
                    <c:v>კანადა</c:v>
                  </c:pt>
                  <c:pt idx="45">
                    <c:v>2</c:v>
                  </c:pt>
                  <c:pt idx="46">
                    <c:v>გერმანია</c:v>
                  </c:pt>
                  <c:pt idx="47">
                    <c:v>3</c:v>
                  </c:pt>
                  <c:pt idx="48">
                    <c:v>ნიდერლანდები</c:v>
                  </c:pt>
                  <c:pt idx="49">
                    <c:v>ავსტრალია</c:v>
                  </c:pt>
                  <c:pt idx="50">
                    <c:v>კვიპროსი</c:v>
                  </c:pt>
                  <c:pt idx="51">
                    <c:v>სინგაპური</c:v>
                  </c:pt>
                  <c:pt idx="52">
                    <c:v>4</c:v>
                  </c:pt>
                  <c:pt idx="53">
                    <c:v>ფინეთი</c:v>
                  </c:pt>
                  <c:pt idx="54">
                    <c:v>სამხ. კორეა</c:v>
                  </c:pt>
                  <c:pt idx="55">
                    <c:v>ბელგია</c:v>
                  </c:pt>
                  <c:pt idx="56">
                    <c:v>შვედეთი</c:v>
                  </c:pt>
                  <c:pt idx="57">
                    <c:v>ისლანდია</c:v>
                  </c:pt>
                  <c:pt idx="58">
                    <c:v>ბრუნეი დარესალამი</c:v>
                  </c:pt>
                  <c:pt idx="59">
                    <c:v>ა.შ.შ.</c:v>
                  </c:pt>
                  <c:pt idx="60">
                    <c:v>ნორვეგია</c:v>
                  </c:pt>
                  <c:pt idx="61">
                    <c:v>ავსტრია</c:v>
                  </c:pt>
                  <c:pt idx="62">
                    <c:v>მაკაო (ჩინეთი)</c:v>
                  </c:pt>
                  <c:pt idx="63">
                    <c:v>ლუქსემბურგი</c:v>
                  </c:pt>
                  <c:pt idx="64">
                    <c:v>საქართველო</c:v>
                  </c:pt>
                  <c:pt idx="65">
                    <c:v>ყატარი</c:v>
                  </c:pt>
                </c15:dlblRangeCache>
              </c15:datalabelsRange>
            </c:ext>
            <c:ext xmlns:c16="http://schemas.microsoft.com/office/drawing/2014/chart" uri="{C3380CC4-5D6E-409C-BE32-E72D297353CC}">
              <c16:uniqueId val="{00000042-B0FA-404E-96C5-8FE6248456A0}"/>
            </c:ext>
          </c:extLst>
        </c:ser>
        <c:ser>
          <c:idx val="1"/>
          <c:order val="1"/>
          <c:tx>
            <c:v>OECD-vert</c:v>
          </c:tx>
          <c:spPr>
            <a:ln w="19050">
              <a:solidFill>
                <a:schemeClr val="accent5">
                  <a:lumMod val="75000"/>
                </a:schemeClr>
              </a:solidFill>
            </a:ln>
          </c:spPr>
          <c:marker>
            <c:symbol val="none"/>
          </c:marker>
          <c:xVal>
            <c:numRef>
              <c:f>'[edu-2019-4228-en-g008-USD.xlsx]Figure I.4.4'!$I$102:$I$103</c:f>
              <c:numCache>
                <c:formatCode>0</c:formatCode>
                <c:ptCount val="2"/>
                <c:pt idx="0">
                  <c:v>89091.825929762243</c:v>
                </c:pt>
                <c:pt idx="1">
                  <c:v>89091.825929762243</c:v>
                </c:pt>
              </c:numCache>
            </c:numRef>
          </c:xVal>
          <c:yVal>
            <c:numRef>
              <c:f>'[edu-2019-4228-en-g008-USD.xlsx]Figure I.4.4'!$H$102:$H$103</c:f>
              <c:numCache>
                <c:formatCode>0</c:formatCode>
                <c:ptCount val="2"/>
                <c:pt idx="0">
                  <c:v>565.23624358750749</c:v>
                </c:pt>
                <c:pt idx="1">
                  <c:v>329.69158997901422</c:v>
                </c:pt>
              </c:numCache>
            </c:numRef>
          </c:yVal>
          <c:smooth val="0"/>
          <c:extLst>
            <c:ext xmlns:c16="http://schemas.microsoft.com/office/drawing/2014/chart" uri="{C3380CC4-5D6E-409C-BE32-E72D297353CC}">
              <c16:uniqueId val="{00000043-B0FA-404E-96C5-8FE6248456A0}"/>
            </c:ext>
          </c:extLst>
        </c:ser>
        <c:ser>
          <c:idx val="2"/>
          <c:order val="2"/>
          <c:tx>
            <c:v>OECD-hor</c:v>
          </c:tx>
          <c:spPr>
            <a:ln w="19050">
              <a:solidFill>
                <a:schemeClr val="accent5">
                  <a:lumMod val="75000"/>
                </a:schemeClr>
              </a:solidFill>
            </a:ln>
          </c:spPr>
          <c:marker>
            <c:symbol val="none"/>
          </c:marker>
          <c:xVal>
            <c:numRef>
              <c:f>'[edu-2019-4228-en-g008-USD.xlsx]Figure I.4.4'!$H$105:$H$106</c:f>
              <c:numCache>
                <c:formatCode>0</c:formatCode>
                <c:ptCount val="2"/>
                <c:pt idx="0">
                  <c:v>350000</c:v>
                </c:pt>
                <c:pt idx="1">
                  <c:v>0</c:v>
                </c:pt>
              </c:numCache>
            </c:numRef>
          </c:xVal>
          <c:yVal>
            <c:numRef>
              <c:f>'[edu-2019-4228-en-g008-USD.xlsx]Figure I.4.4'!$I$105:$I$106</c:f>
              <c:numCache>
                <c:formatCode>0</c:formatCode>
                <c:ptCount val="2"/>
                <c:pt idx="0">
                  <c:v>486.8398176510197</c:v>
                </c:pt>
                <c:pt idx="1">
                  <c:v>486.8398176510197</c:v>
                </c:pt>
              </c:numCache>
            </c:numRef>
          </c:yVal>
          <c:smooth val="0"/>
          <c:extLst>
            <c:ext xmlns:c16="http://schemas.microsoft.com/office/drawing/2014/chart" uri="{C3380CC4-5D6E-409C-BE32-E72D297353CC}">
              <c16:uniqueId val="{00000044-B0FA-404E-96C5-8FE6248456A0}"/>
            </c:ext>
          </c:extLst>
        </c:ser>
        <c:dLbls>
          <c:showLegendKey val="0"/>
          <c:showVal val="0"/>
          <c:showCatName val="0"/>
          <c:showSerName val="0"/>
          <c:showPercent val="0"/>
          <c:showBubbleSize val="0"/>
        </c:dLbls>
        <c:axId val="402047400"/>
        <c:axId val="1"/>
      </c:scatterChart>
      <c:valAx>
        <c:axId val="402047400"/>
        <c:scaling>
          <c:orientation val="minMax"/>
          <c:max val="350000"/>
        </c:scaling>
        <c:delete val="0"/>
        <c:axPos val="b"/>
        <c:majorGridlines>
          <c:spPr>
            <a:ln w="3175">
              <a:solidFill>
                <a:schemeClr val="bg1">
                  <a:lumMod val="75000"/>
                </a:schemeClr>
              </a:solidFill>
            </a:ln>
          </c:spPr>
        </c:majorGridlines>
        <c:title>
          <c:tx>
            <c:rich>
              <a:bodyPr/>
              <a:lstStyle/>
              <a:p>
                <a:pPr>
                  <a:defRPr sz="1000" b="1" i="0" u="none" strike="noStrike" baseline="0">
                    <a:solidFill>
                      <a:srgbClr val="000000"/>
                    </a:solidFill>
                    <a:latin typeface="Calibri"/>
                    <a:ea typeface="Calibri"/>
                    <a:cs typeface="Calibri"/>
                  </a:defRPr>
                </a:pPr>
                <a:r>
                  <a:rPr lang="en-US" b="1" baseline="0" dirty="0">
                    <a:solidFill>
                      <a:schemeClr val="tx1"/>
                    </a:solidFill>
                  </a:rPr>
                  <a:t>Price on one students (USD)</a:t>
                </a:r>
                <a:endParaRPr lang="en-US" b="1" dirty="0">
                  <a:solidFill>
                    <a:schemeClr val="tx1"/>
                  </a:solidFill>
                </a:endParaRPr>
              </a:p>
            </c:rich>
          </c:tx>
          <c:layout>
            <c:manualLayout>
              <c:xMode val="edge"/>
              <c:yMode val="edge"/>
              <c:x val="0.48265341768311837"/>
              <c:y val="0.94673459073429778"/>
            </c:manualLayout>
          </c:layout>
          <c:overlay val="0"/>
        </c:title>
        <c:numFmt formatCode="#,##0" sourceLinked="0"/>
        <c:majorTickMark val="none"/>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
        <c:crosses val="autoZero"/>
        <c:crossBetween val="midCat"/>
      </c:valAx>
      <c:valAx>
        <c:axId val="1"/>
        <c:scaling>
          <c:orientation val="minMax"/>
          <c:max val="560"/>
          <c:min val="330"/>
        </c:scaling>
        <c:delete val="0"/>
        <c:axPos val="l"/>
        <c:majorGridlines>
          <c:spPr>
            <a:ln w="3175">
              <a:solidFill>
                <a:schemeClr val="bg1">
                  <a:lumMod val="75000"/>
                </a:schemeClr>
              </a:solidFill>
            </a:ln>
          </c:spPr>
        </c:majorGridlines>
        <c:title>
          <c:tx>
            <c:rich>
              <a:bodyPr rot="-5400000" vert="horz"/>
              <a:lstStyle/>
              <a:p>
                <a:pPr algn="ctr">
                  <a:defRPr sz="1000" b="1" i="0" u="none" strike="noStrike" baseline="0">
                    <a:solidFill>
                      <a:srgbClr val="000000"/>
                    </a:solidFill>
                    <a:latin typeface="Calibri"/>
                    <a:ea typeface="Calibri"/>
                    <a:cs typeface="Calibri"/>
                  </a:defRPr>
                </a:pPr>
                <a:r>
                  <a:rPr lang="en-US" b="1" dirty="0"/>
                  <a:t>Reading</a:t>
                </a:r>
                <a:r>
                  <a:rPr lang="en-US" b="1" baseline="0" dirty="0"/>
                  <a:t> average (points)</a:t>
                </a:r>
                <a:endParaRPr lang="en-US" b="1" dirty="0"/>
              </a:p>
            </c:rich>
          </c:tx>
          <c:layout>
            <c:manualLayout>
              <c:xMode val="edge"/>
              <c:yMode val="edge"/>
              <c:x val="3.6526379756406491E-2"/>
              <c:y val="0.10158886650796557"/>
            </c:manualLayout>
          </c:layout>
          <c:overlay val="0"/>
        </c:title>
        <c:numFmt formatCode="0" sourceLinked="1"/>
        <c:majorTickMark val="none"/>
        <c:minorTickMark val="none"/>
        <c:tickLblPos val="low"/>
        <c:txPr>
          <a:bodyPr rot="0" vert="horz"/>
          <a:lstStyle/>
          <a:p>
            <a:pPr>
              <a:defRPr sz="1000" b="0" i="0" u="none" strike="noStrike" baseline="0">
                <a:solidFill>
                  <a:srgbClr val="000000"/>
                </a:solidFill>
                <a:latin typeface="Calibri"/>
                <a:ea typeface="Calibri"/>
                <a:cs typeface="Calibri"/>
              </a:defRPr>
            </a:pPr>
            <a:endParaRPr lang="en-US"/>
          </a:p>
        </c:txPr>
        <c:crossAx val="402047400"/>
        <c:crosses val="autoZero"/>
        <c:crossBetween val="midCat"/>
        <c:majorUnit val="25"/>
        <c:minorUnit val="25"/>
      </c:valAx>
      <c:spPr>
        <a:noFill/>
        <a:ln w="25400">
          <a:solidFill>
            <a:sysClr val="window" lastClr="FFFFFF">
              <a:lumMod val="50000"/>
            </a:sysClr>
          </a:solidFill>
        </a:ln>
      </c:spPr>
    </c:plotArea>
    <c:plotVisOnly val="1"/>
    <c:dispBlanksAs val="gap"/>
    <c:showDLblsOverMax val="0"/>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rgbClr val="0868AC"/>
                </a:solidFill>
              </a:rPr>
              <a:t>Math</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Girls</c:v>
                </c:pt>
              </c:strCache>
            </c:strRef>
          </c:tx>
          <c:spPr>
            <a:solidFill>
              <a:srgbClr val="BEBADA"/>
            </a:solidFill>
            <a:ln>
              <a:noFill/>
            </a:ln>
            <a:effectLst/>
          </c:spPr>
          <c:invertIfNegative val="0"/>
          <c:errBars>
            <c:errBarType val="both"/>
            <c:errValType val="fixedVal"/>
            <c:noEndCap val="0"/>
            <c:val val="2.6"/>
            <c:spPr>
              <a:noFill/>
              <a:ln w="9525" cap="flat" cmpd="sng" algn="ctr">
                <a:solidFill>
                  <a:schemeClr val="tx1">
                    <a:lumMod val="65000"/>
                    <a:lumOff val="35000"/>
                  </a:schemeClr>
                </a:solidFill>
                <a:round/>
              </a:ln>
              <a:effectLst/>
            </c:spPr>
          </c:errBars>
          <c:cat>
            <c:strRef>
              <c:f>Sheet1!$A$2</c:f>
              <c:strCache>
                <c:ptCount val="1"/>
                <c:pt idx="0">
                  <c:v>მათემატიკა</c:v>
                </c:pt>
              </c:strCache>
            </c:strRef>
          </c:cat>
          <c:val>
            <c:numRef>
              <c:f>Sheet1!$B$2</c:f>
              <c:numCache>
                <c:formatCode>General</c:formatCode>
                <c:ptCount val="1"/>
                <c:pt idx="0">
                  <c:v>400</c:v>
                </c:pt>
              </c:numCache>
            </c:numRef>
          </c:val>
          <c:extLst>
            <c:ext xmlns:c16="http://schemas.microsoft.com/office/drawing/2014/chart" uri="{C3380CC4-5D6E-409C-BE32-E72D297353CC}">
              <c16:uniqueId val="{00000000-3BD6-4A21-9CEB-856BFDE2A9A5}"/>
            </c:ext>
          </c:extLst>
        </c:ser>
        <c:ser>
          <c:idx val="1"/>
          <c:order val="1"/>
          <c:tx>
            <c:strRef>
              <c:f>Sheet1!$C$1</c:f>
              <c:strCache>
                <c:ptCount val="1"/>
                <c:pt idx="0">
                  <c:v>Boys</c:v>
                </c:pt>
              </c:strCache>
            </c:strRef>
          </c:tx>
          <c:spPr>
            <a:solidFill>
              <a:srgbClr val="8DD3C7"/>
            </a:solidFill>
            <a:ln>
              <a:noFill/>
            </a:ln>
            <a:effectLst/>
          </c:spPr>
          <c:invertIfNegative val="0"/>
          <c:errBars>
            <c:errBarType val="both"/>
            <c:errValType val="fixedVal"/>
            <c:noEndCap val="0"/>
            <c:val val="3.3"/>
            <c:spPr>
              <a:noFill/>
              <a:ln w="9525" cap="flat" cmpd="sng" algn="ctr">
                <a:solidFill>
                  <a:schemeClr val="tx1">
                    <a:lumMod val="65000"/>
                    <a:lumOff val="35000"/>
                  </a:schemeClr>
                </a:solidFill>
                <a:round/>
              </a:ln>
              <a:effectLst/>
            </c:spPr>
          </c:errBars>
          <c:cat>
            <c:strRef>
              <c:f>Sheet1!$A$2</c:f>
              <c:strCache>
                <c:ptCount val="1"/>
                <c:pt idx="0">
                  <c:v>მათემატიკა</c:v>
                </c:pt>
              </c:strCache>
            </c:strRef>
          </c:cat>
          <c:val>
            <c:numRef>
              <c:f>Sheet1!$C$2</c:f>
              <c:numCache>
                <c:formatCode>General</c:formatCode>
                <c:ptCount val="1"/>
                <c:pt idx="0">
                  <c:v>396</c:v>
                </c:pt>
              </c:numCache>
            </c:numRef>
          </c:val>
          <c:extLst>
            <c:ext xmlns:c16="http://schemas.microsoft.com/office/drawing/2014/chart" uri="{C3380CC4-5D6E-409C-BE32-E72D297353CC}">
              <c16:uniqueId val="{00000001-3BD6-4A21-9CEB-856BFDE2A9A5}"/>
            </c:ext>
          </c:extLst>
        </c:ser>
        <c:dLbls>
          <c:showLegendKey val="0"/>
          <c:showVal val="0"/>
          <c:showCatName val="0"/>
          <c:showSerName val="0"/>
          <c:showPercent val="0"/>
          <c:showBubbleSize val="0"/>
        </c:dLbls>
        <c:gapWidth val="219"/>
        <c:overlap val="-27"/>
        <c:axId val="423369576"/>
        <c:axId val="423367608"/>
      </c:barChart>
      <c:catAx>
        <c:axId val="423369576"/>
        <c:scaling>
          <c:orientation val="minMax"/>
        </c:scaling>
        <c:delete val="1"/>
        <c:axPos val="b"/>
        <c:numFmt formatCode="General" sourceLinked="1"/>
        <c:majorTickMark val="none"/>
        <c:minorTickMark val="none"/>
        <c:tickLblPos val="nextTo"/>
        <c:crossAx val="423367608"/>
        <c:crosses val="autoZero"/>
        <c:auto val="1"/>
        <c:lblAlgn val="ctr"/>
        <c:lblOffset val="100"/>
        <c:noMultiLvlLbl val="0"/>
      </c:catAx>
      <c:valAx>
        <c:axId val="423367608"/>
        <c:scaling>
          <c:orientation val="minMax"/>
          <c:min val="34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69576"/>
        <c:crosses val="autoZero"/>
        <c:crossBetween val="between"/>
        <c:majorUnit val="10"/>
        <c:minorUnit val="5"/>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rgbClr val="B30000"/>
                </a:solidFill>
              </a:rPr>
              <a:t>Reading</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Girls</c:v>
                </c:pt>
              </c:strCache>
            </c:strRef>
          </c:tx>
          <c:spPr>
            <a:solidFill>
              <a:srgbClr val="BEBADA"/>
            </a:solidFill>
            <a:ln>
              <a:noFill/>
            </a:ln>
            <a:effectLst/>
          </c:spPr>
          <c:invertIfNegative val="0"/>
          <c:dLbls>
            <c:delete val="1"/>
          </c:dLbls>
          <c:errBars>
            <c:errBarType val="both"/>
            <c:errValType val="fixedVal"/>
            <c:noEndCap val="0"/>
            <c:val val="2.4"/>
            <c:spPr>
              <a:noFill/>
              <a:ln w="9525" cap="flat" cmpd="sng" algn="ctr">
                <a:solidFill>
                  <a:schemeClr val="tx1">
                    <a:lumMod val="65000"/>
                    <a:lumOff val="35000"/>
                  </a:schemeClr>
                </a:solidFill>
                <a:round/>
              </a:ln>
              <a:effectLst/>
            </c:spPr>
          </c:errBars>
          <c:cat>
            <c:strRef>
              <c:f>Sheet1!$A$2</c:f>
              <c:strCache>
                <c:ptCount val="1"/>
                <c:pt idx="0">
                  <c:v>Reading</c:v>
                </c:pt>
              </c:strCache>
            </c:strRef>
          </c:cat>
          <c:val>
            <c:numRef>
              <c:f>Sheet1!$B$2</c:f>
              <c:numCache>
                <c:formatCode>General</c:formatCode>
                <c:ptCount val="1"/>
                <c:pt idx="0">
                  <c:v>399</c:v>
                </c:pt>
              </c:numCache>
            </c:numRef>
          </c:val>
          <c:extLst>
            <c:ext xmlns:c16="http://schemas.microsoft.com/office/drawing/2014/chart" uri="{C3380CC4-5D6E-409C-BE32-E72D297353CC}">
              <c16:uniqueId val="{00000000-00A7-4B6B-A5CC-A9BA42CBDEE0}"/>
            </c:ext>
          </c:extLst>
        </c:ser>
        <c:ser>
          <c:idx val="1"/>
          <c:order val="1"/>
          <c:tx>
            <c:strRef>
              <c:f>Sheet1!$C$1</c:f>
              <c:strCache>
                <c:ptCount val="1"/>
                <c:pt idx="0">
                  <c:v>Boys</c:v>
                </c:pt>
              </c:strCache>
            </c:strRef>
          </c:tx>
          <c:spPr>
            <a:solidFill>
              <a:srgbClr val="8DD3C7"/>
            </a:solidFill>
            <a:ln>
              <a:noFill/>
            </a:ln>
            <a:effectLst/>
          </c:spPr>
          <c:invertIfNegative val="0"/>
          <c:dLbls>
            <c:delete val="1"/>
          </c:dLbls>
          <c:errBars>
            <c:errBarType val="both"/>
            <c:errValType val="fixedVal"/>
            <c:noEndCap val="0"/>
            <c:val val="2.6"/>
            <c:spPr>
              <a:noFill/>
              <a:ln w="9525" cap="flat" cmpd="sng" algn="ctr">
                <a:solidFill>
                  <a:schemeClr val="tx1">
                    <a:lumMod val="65000"/>
                    <a:lumOff val="35000"/>
                  </a:schemeClr>
                </a:solidFill>
                <a:round/>
              </a:ln>
              <a:effectLst/>
            </c:spPr>
          </c:errBars>
          <c:cat>
            <c:strRef>
              <c:f>Sheet1!$A$2</c:f>
              <c:strCache>
                <c:ptCount val="1"/>
                <c:pt idx="0">
                  <c:v>Reading</c:v>
                </c:pt>
              </c:strCache>
            </c:strRef>
          </c:cat>
          <c:val>
            <c:numRef>
              <c:f>Sheet1!$C$2</c:f>
              <c:numCache>
                <c:formatCode>General</c:formatCode>
                <c:ptCount val="1"/>
                <c:pt idx="0">
                  <c:v>362</c:v>
                </c:pt>
              </c:numCache>
            </c:numRef>
          </c:val>
          <c:extLst>
            <c:ext xmlns:c16="http://schemas.microsoft.com/office/drawing/2014/chart" uri="{C3380CC4-5D6E-409C-BE32-E72D297353CC}">
              <c16:uniqueId val="{00000001-00A7-4B6B-A5CC-A9BA42CBDEE0}"/>
            </c:ext>
          </c:extLst>
        </c:ser>
        <c:dLbls>
          <c:dLblPos val="outEnd"/>
          <c:showLegendKey val="0"/>
          <c:showVal val="1"/>
          <c:showCatName val="0"/>
          <c:showSerName val="0"/>
          <c:showPercent val="0"/>
          <c:showBubbleSize val="0"/>
        </c:dLbls>
        <c:gapWidth val="219"/>
        <c:overlap val="-27"/>
        <c:axId val="423369576"/>
        <c:axId val="423367608"/>
      </c:barChart>
      <c:catAx>
        <c:axId val="42336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67608"/>
        <c:crosses val="autoZero"/>
        <c:auto val="1"/>
        <c:lblAlgn val="ctr"/>
        <c:lblOffset val="100"/>
        <c:noMultiLvlLbl val="0"/>
      </c:catAx>
      <c:valAx>
        <c:axId val="423367608"/>
        <c:scaling>
          <c:orientation val="minMax"/>
          <c:min val="34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69576"/>
        <c:crosses val="autoZero"/>
        <c:crossBetween val="between"/>
        <c:majorUnit val="1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b="0" dirty="0">
                <a:effectLst/>
              </a:rPr>
              <a:t>Natural Sciences</a:t>
            </a:r>
            <a:endParaRPr lang="en-VI" sz="1400" dirty="0">
              <a:effectLst/>
            </a:endParaRP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Girls</c:v>
                </c:pt>
              </c:strCache>
            </c:strRef>
          </c:tx>
          <c:spPr>
            <a:solidFill>
              <a:srgbClr val="BEBADA"/>
            </a:solidFill>
            <a:ln>
              <a:noFill/>
            </a:ln>
            <a:effectLst/>
          </c:spPr>
          <c:invertIfNegative val="0"/>
          <c:errBars>
            <c:errBarType val="both"/>
            <c:errValType val="fixedVal"/>
            <c:noEndCap val="0"/>
            <c:val val="2.6"/>
            <c:spPr>
              <a:noFill/>
              <a:ln w="9525" cap="flat" cmpd="sng" algn="ctr">
                <a:solidFill>
                  <a:schemeClr val="tx1">
                    <a:lumMod val="65000"/>
                    <a:lumOff val="35000"/>
                  </a:schemeClr>
                </a:solidFill>
                <a:round/>
              </a:ln>
              <a:effectLst/>
            </c:spPr>
          </c:errBars>
          <c:cat>
            <c:strRef>
              <c:f>Sheet1!$A$2</c:f>
              <c:strCache>
                <c:ptCount val="1"/>
                <c:pt idx="0">
                  <c:v>Natural sciences</c:v>
                </c:pt>
              </c:strCache>
            </c:strRef>
          </c:cat>
          <c:val>
            <c:numRef>
              <c:f>Sheet1!$B$2</c:f>
              <c:numCache>
                <c:formatCode>General</c:formatCode>
                <c:ptCount val="1"/>
                <c:pt idx="0">
                  <c:v>390</c:v>
                </c:pt>
              </c:numCache>
            </c:numRef>
          </c:val>
          <c:extLst>
            <c:ext xmlns:c16="http://schemas.microsoft.com/office/drawing/2014/chart" uri="{C3380CC4-5D6E-409C-BE32-E72D297353CC}">
              <c16:uniqueId val="{00000000-9D04-4E5B-AF18-17972315E630}"/>
            </c:ext>
          </c:extLst>
        </c:ser>
        <c:ser>
          <c:idx val="1"/>
          <c:order val="1"/>
          <c:tx>
            <c:strRef>
              <c:f>Sheet1!$C$1</c:f>
              <c:strCache>
                <c:ptCount val="1"/>
                <c:pt idx="0">
                  <c:v>Boys</c:v>
                </c:pt>
              </c:strCache>
            </c:strRef>
          </c:tx>
          <c:spPr>
            <a:solidFill>
              <a:srgbClr val="8DD3C7"/>
            </a:solidFill>
            <a:ln>
              <a:noFill/>
            </a:ln>
            <a:effectLst/>
          </c:spPr>
          <c:invertIfNegative val="0"/>
          <c:errBars>
            <c:errBarType val="both"/>
            <c:errValType val="fixedVal"/>
            <c:noEndCap val="0"/>
            <c:val val="2.9"/>
            <c:spPr>
              <a:noFill/>
              <a:ln w="9525" cap="flat" cmpd="sng" algn="ctr">
                <a:solidFill>
                  <a:schemeClr val="tx1">
                    <a:lumMod val="65000"/>
                    <a:lumOff val="35000"/>
                  </a:schemeClr>
                </a:solidFill>
                <a:round/>
              </a:ln>
              <a:effectLst/>
            </c:spPr>
          </c:errBars>
          <c:cat>
            <c:strRef>
              <c:f>Sheet1!$A$2</c:f>
              <c:strCache>
                <c:ptCount val="1"/>
                <c:pt idx="0">
                  <c:v>Natural sciences</c:v>
                </c:pt>
              </c:strCache>
            </c:strRef>
          </c:cat>
          <c:val>
            <c:numRef>
              <c:f>Sheet1!$C$2</c:f>
              <c:numCache>
                <c:formatCode>General</c:formatCode>
                <c:ptCount val="1"/>
                <c:pt idx="0">
                  <c:v>376</c:v>
                </c:pt>
              </c:numCache>
            </c:numRef>
          </c:val>
          <c:extLst>
            <c:ext xmlns:c16="http://schemas.microsoft.com/office/drawing/2014/chart" uri="{C3380CC4-5D6E-409C-BE32-E72D297353CC}">
              <c16:uniqueId val="{00000001-9D04-4E5B-AF18-17972315E630}"/>
            </c:ext>
          </c:extLst>
        </c:ser>
        <c:dLbls>
          <c:showLegendKey val="0"/>
          <c:showVal val="0"/>
          <c:showCatName val="0"/>
          <c:showSerName val="0"/>
          <c:showPercent val="0"/>
          <c:showBubbleSize val="0"/>
        </c:dLbls>
        <c:gapWidth val="219"/>
        <c:overlap val="-27"/>
        <c:axId val="423369576"/>
        <c:axId val="423367608"/>
      </c:barChart>
      <c:catAx>
        <c:axId val="42336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67608"/>
        <c:crosses val="autoZero"/>
        <c:auto val="1"/>
        <c:lblAlgn val="ctr"/>
        <c:lblOffset val="100"/>
        <c:noMultiLvlLbl val="0"/>
      </c:catAx>
      <c:valAx>
        <c:axId val="423367608"/>
        <c:scaling>
          <c:orientation val="minMax"/>
          <c:max val="410"/>
          <c:min val="34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69576"/>
        <c:crosses val="autoZero"/>
        <c:crossBetween val="between"/>
        <c:majorUnit val="1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78A666-CBC0-44A7-B495-DEA9B0FBD8F1}"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en-US"/>
        </a:p>
      </dgm:t>
    </dgm:pt>
    <dgm:pt modelId="{CC360B3C-F4BF-40C3-AB66-7AD2419B635C}">
      <dgm:prSet phldrT="[Text]" custT="1"/>
      <dgm:spPr/>
      <dgm:t>
        <a:bodyPr/>
        <a:lstStyle/>
        <a:p>
          <a:pPr algn="ctr"/>
          <a:r>
            <a:rPr lang="en-US" sz="1200" b="0" i="0" dirty="0">
              <a:latin typeface="Sylfaen" panose="010A0502050306030303" pitchFamily="18" charset="0"/>
            </a:rPr>
            <a:t>Reading/literacy process</a:t>
          </a:r>
          <a:endParaRPr lang="en-US" sz="1200" dirty="0">
            <a:latin typeface="Sylfaen" panose="010A0502050306030303" pitchFamily="18" charset="0"/>
          </a:endParaRPr>
        </a:p>
      </dgm:t>
    </dgm:pt>
    <dgm:pt modelId="{204678D0-6EE9-4AEC-B808-A26953A99BE8}" type="parTrans" cxnId="{890E37DD-8ECB-4E64-B328-8318A03C2814}">
      <dgm:prSet/>
      <dgm:spPr/>
      <dgm:t>
        <a:bodyPr/>
        <a:lstStyle/>
        <a:p>
          <a:pPr algn="ctr"/>
          <a:endParaRPr lang="en-US"/>
        </a:p>
      </dgm:t>
    </dgm:pt>
    <dgm:pt modelId="{DF358F5D-B7D8-492F-87ED-D1E474F1246D}" type="sibTrans" cxnId="{890E37DD-8ECB-4E64-B328-8318A03C2814}">
      <dgm:prSet/>
      <dgm:spPr/>
      <dgm:t>
        <a:bodyPr/>
        <a:lstStyle/>
        <a:p>
          <a:pPr algn="ctr"/>
          <a:endParaRPr lang="en-US"/>
        </a:p>
      </dgm:t>
    </dgm:pt>
    <dgm:pt modelId="{99F21AE4-4F52-43ED-B048-3F09030D359F}">
      <dgm:prSet phldrT="[Text]" custT="1"/>
      <dgm:spPr/>
      <dgm:t>
        <a:bodyPr/>
        <a:lstStyle/>
        <a:p>
          <a:pPr algn="ctr"/>
          <a:r>
            <a:rPr lang="en-US" sz="1200" dirty="0">
              <a:latin typeface="Sylfaen" panose="010A0502050306030303" pitchFamily="18" charset="0"/>
            </a:rPr>
            <a:t>Factors of the reader</a:t>
          </a:r>
          <a:endParaRPr lang="en-VI" sz="1200" dirty="0">
            <a:latin typeface="Sylfaen" panose="010A0502050306030303" pitchFamily="18" charset="0"/>
          </a:endParaRPr>
        </a:p>
        <a:p>
          <a:pPr algn="ctr"/>
          <a:endParaRPr lang="en-US" sz="800" dirty="0"/>
        </a:p>
      </dgm:t>
    </dgm:pt>
    <dgm:pt modelId="{6949A9D9-872D-470A-AA09-2479A289B4CB}" type="parTrans" cxnId="{A548F0D1-00EA-445E-A2E7-32D115875336}">
      <dgm:prSet/>
      <dgm:spPr/>
      <dgm:t>
        <a:bodyPr/>
        <a:lstStyle/>
        <a:p>
          <a:pPr algn="ctr"/>
          <a:endParaRPr lang="en-US"/>
        </a:p>
      </dgm:t>
    </dgm:pt>
    <dgm:pt modelId="{FE0CCB63-CA2E-430B-9E9E-1A3543423116}" type="sibTrans" cxnId="{A548F0D1-00EA-445E-A2E7-32D115875336}">
      <dgm:prSet/>
      <dgm:spPr/>
      <dgm:t>
        <a:bodyPr/>
        <a:lstStyle/>
        <a:p>
          <a:pPr algn="ctr"/>
          <a:endParaRPr lang="en-US"/>
        </a:p>
      </dgm:t>
    </dgm:pt>
    <dgm:pt modelId="{D04B6C7A-E5AD-489D-9E2B-ECC17A950369}">
      <dgm:prSet phldrT="[Text]" custT="1"/>
      <dgm:spPr/>
      <dgm:t>
        <a:bodyPr/>
        <a:lstStyle/>
        <a:p>
          <a:pPr algn="ctr"/>
          <a:r>
            <a:rPr lang="en-US" sz="1200" dirty="0">
              <a:latin typeface="Sylfaen" panose="010A0502050306030303" pitchFamily="18" charset="0"/>
            </a:rPr>
            <a:t>Item</a:t>
          </a:r>
        </a:p>
      </dgm:t>
    </dgm:pt>
    <dgm:pt modelId="{E8F10026-7A6E-4C32-B57B-B5CD070C406A}" type="parTrans" cxnId="{9805344D-05CA-47BD-B5CC-29149A0EC563}">
      <dgm:prSet/>
      <dgm:spPr/>
      <dgm:t>
        <a:bodyPr/>
        <a:lstStyle/>
        <a:p>
          <a:pPr algn="ctr"/>
          <a:endParaRPr lang="en-US"/>
        </a:p>
      </dgm:t>
    </dgm:pt>
    <dgm:pt modelId="{91E1524B-EBCC-4EF1-98BF-5CAD122A70C5}" type="sibTrans" cxnId="{9805344D-05CA-47BD-B5CC-29149A0EC563}">
      <dgm:prSet/>
      <dgm:spPr/>
      <dgm:t>
        <a:bodyPr/>
        <a:lstStyle/>
        <a:p>
          <a:pPr algn="ctr"/>
          <a:endParaRPr lang="en-US"/>
        </a:p>
      </dgm:t>
    </dgm:pt>
    <dgm:pt modelId="{63B6B495-899B-49A6-B7A6-EB9B3A46F0BE}">
      <dgm:prSet phldrT="[Text]" custT="1"/>
      <dgm:spPr/>
      <dgm:t>
        <a:bodyPr/>
        <a:lstStyle/>
        <a:p>
          <a:pPr algn="ctr"/>
          <a:r>
            <a:rPr lang="en-US" sz="1200" b="0" i="0" dirty="0">
              <a:latin typeface="Sylfaen" panose="010A0502050306030303" pitchFamily="18" charset="0"/>
            </a:rPr>
            <a:t>Text</a:t>
          </a:r>
          <a:endParaRPr lang="en-US" sz="1200" dirty="0">
            <a:latin typeface="Sylfaen" panose="010A0502050306030303" pitchFamily="18" charset="0"/>
          </a:endParaRPr>
        </a:p>
      </dgm:t>
    </dgm:pt>
    <dgm:pt modelId="{D073C0F6-9D35-41C2-9DEC-AE38A014F850}" type="parTrans" cxnId="{A8EF65AA-FEE3-4B17-9B7C-3EFEA7F14DDF}">
      <dgm:prSet/>
      <dgm:spPr/>
      <dgm:t>
        <a:bodyPr/>
        <a:lstStyle/>
        <a:p>
          <a:pPr algn="ctr"/>
          <a:endParaRPr lang="en-US"/>
        </a:p>
      </dgm:t>
    </dgm:pt>
    <dgm:pt modelId="{1D564072-EB4D-4794-B419-24733DA03DC7}" type="sibTrans" cxnId="{A8EF65AA-FEE3-4B17-9B7C-3EFEA7F14DDF}">
      <dgm:prSet/>
      <dgm:spPr/>
      <dgm:t>
        <a:bodyPr/>
        <a:lstStyle/>
        <a:p>
          <a:pPr algn="ctr"/>
          <a:endParaRPr lang="en-US"/>
        </a:p>
      </dgm:t>
    </dgm:pt>
    <dgm:pt modelId="{37BBC6FA-EA04-42DD-8093-C6F10A6188B7}" type="pres">
      <dgm:prSet presAssocID="{9E78A666-CBC0-44A7-B495-DEA9B0FBD8F1}" presName="Name0" presStyleCnt="0">
        <dgm:presLayoutVars>
          <dgm:chMax val="1"/>
          <dgm:chPref val="1"/>
          <dgm:dir/>
          <dgm:animOne val="branch"/>
          <dgm:animLvl val="lvl"/>
        </dgm:presLayoutVars>
      </dgm:prSet>
      <dgm:spPr/>
      <dgm:t>
        <a:bodyPr/>
        <a:lstStyle/>
        <a:p>
          <a:endParaRPr lang="en-US"/>
        </a:p>
      </dgm:t>
    </dgm:pt>
    <dgm:pt modelId="{2902EF8F-D2F6-4EE4-942D-B814A5FDF52B}" type="pres">
      <dgm:prSet presAssocID="{CC360B3C-F4BF-40C3-AB66-7AD2419B635C}" presName="singleCycle" presStyleCnt="0"/>
      <dgm:spPr/>
    </dgm:pt>
    <dgm:pt modelId="{9263F830-E968-40CA-9B2A-02E53EA420F8}" type="pres">
      <dgm:prSet presAssocID="{CC360B3C-F4BF-40C3-AB66-7AD2419B635C}" presName="singleCenter" presStyleLbl="node1" presStyleIdx="0" presStyleCnt="4" custScaleX="177882" custLinFactNeighborX="1938" custLinFactNeighborY="-9685">
        <dgm:presLayoutVars>
          <dgm:chMax val="7"/>
          <dgm:chPref val="7"/>
        </dgm:presLayoutVars>
      </dgm:prSet>
      <dgm:spPr/>
      <dgm:t>
        <a:bodyPr/>
        <a:lstStyle/>
        <a:p>
          <a:endParaRPr lang="en-US"/>
        </a:p>
      </dgm:t>
    </dgm:pt>
    <dgm:pt modelId="{B8A8FF3B-6CB3-4D79-B99D-2EA446D368A2}" type="pres">
      <dgm:prSet presAssocID="{6949A9D9-872D-470A-AA09-2479A289B4CB}" presName="Name56" presStyleLbl="parChTrans1D2" presStyleIdx="0" presStyleCnt="3"/>
      <dgm:spPr/>
      <dgm:t>
        <a:bodyPr/>
        <a:lstStyle/>
        <a:p>
          <a:endParaRPr lang="en-US"/>
        </a:p>
      </dgm:t>
    </dgm:pt>
    <dgm:pt modelId="{F9D27F80-D149-4D96-A837-9C4ABD7FE64B}" type="pres">
      <dgm:prSet presAssocID="{99F21AE4-4F52-43ED-B048-3F09030D359F}" presName="text0" presStyleLbl="node1" presStyleIdx="1" presStyleCnt="4" custScaleX="262581" custScaleY="131644" custRadScaleRad="97118" custRadScaleInc="7993">
        <dgm:presLayoutVars>
          <dgm:bulletEnabled val="1"/>
        </dgm:presLayoutVars>
      </dgm:prSet>
      <dgm:spPr/>
      <dgm:t>
        <a:bodyPr/>
        <a:lstStyle/>
        <a:p>
          <a:endParaRPr lang="en-US"/>
        </a:p>
      </dgm:t>
    </dgm:pt>
    <dgm:pt modelId="{51C59994-D027-4ECC-855B-042B5E153F2E}" type="pres">
      <dgm:prSet presAssocID="{E8F10026-7A6E-4C32-B57B-B5CD070C406A}" presName="Name56" presStyleLbl="parChTrans1D2" presStyleIdx="1" presStyleCnt="3"/>
      <dgm:spPr/>
      <dgm:t>
        <a:bodyPr/>
        <a:lstStyle/>
        <a:p>
          <a:endParaRPr lang="en-US"/>
        </a:p>
      </dgm:t>
    </dgm:pt>
    <dgm:pt modelId="{444A1A39-FD64-4A55-9E4A-2B145B451CA7}" type="pres">
      <dgm:prSet presAssocID="{D04B6C7A-E5AD-489D-9E2B-ECC17A950369}" presName="text0" presStyleLbl="node1" presStyleIdx="2" presStyleCnt="4" custScaleX="162504" custRadScaleRad="113773" custRadScaleInc="-5220">
        <dgm:presLayoutVars>
          <dgm:bulletEnabled val="1"/>
        </dgm:presLayoutVars>
      </dgm:prSet>
      <dgm:spPr/>
      <dgm:t>
        <a:bodyPr/>
        <a:lstStyle/>
        <a:p>
          <a:endParaRPr lang="en-US"/>
        </a:p>
      </dgm:t>
    </dgm:pt>
    <dgm:pt modelId="{114D42D2-76EA-4095-BF3C-302BD5AF945B}" type="pres">
      <dgm:prSet presAssocID="{D073C0F6-9D35-41C2-9DEC-AE38A014F850}" presName="Name56" presStyleLbl="parChTrans1D2" presStyleIdx="2" presStyleCnt="3"/>
      <dgm:spPr/>
      <dgm:t>
        <a:bodyPr/>
        <a:lstStyle/>
        <a:p>
          <a:endParaRPr lang="en-US"/>
        </a:p>
      </dgm:t>
    </dgm:pt>
    <dgm:pt modelId="{7D097FC7-7B3C-43EB-A040-FD22B38F379F}" type="pres">
      <dgm:prSet presAssocID="{63B6B495-899B-49A6-B7A6-EB9B3A46F0BE}" presName="text0" presStyleLbl="node1" presStyleIdx="3" presStyleCnt="4" custScaleX="172711" custRadScaleRad="104817" custRadScaleInc="-1326">
        <dgm:presLayoutVars>
          <dgm:bulletEnabled val="1"/>
        </dgm:presLayoutVars>
      </dgm:prSet>
      <dgm:spPr/>
      <dgm:t>
        <a:bodyPr/>
        <a:lstStyle/>
        <a:p>
          <a:endParaRPr lang="en-US"/>
        </a:p>
      </dgm:t>
    </dgm:pt>
  </dgm:ptLst>
  <dgm:cxnLst>
    <dgm:cxn modelId="{9E30EEAC-41BB-44FD-8D20-733A1F19F923}" type="presOf" srcId="{CC360B3C-F4BF-40C3-AB66-7AD2419B635C}" destId="{9263F830-E968-40CA-9B2A-02E53EA420F8}" srcOrd="0" destOrd="0" presId="urn:microsoft.com/office/officeart/2008/layout/RadialCluster"/>
    <dgm:cxn modelId="{7B5886AC-FC5A-488E-90D0-A008A22F3AF2}" type="presOf" srcId="{9E78A666-CBC0-44A7-B495-DEA9B0FBD8F1}" destId="{37BBC6FA-EA04-42DD-8093-C6F10A6188B7}" srcOrd="0" destOrd="0" presId="urn:microsoft.com/office/officeart/2008/layout/RadialCluster"/>
    <dgm:cxn modelId="{9D6B13E1-3D72-4345-BDAE-DD10BB969D6C}" type="presOf" srcId="{E8F10026-7A6E-4C32-B57B-B5CD070C406A}" destId="{51C59994-D027-4ECC-855B-042B5E153F2E}" srcOrd="0" destOrd="0" presId="urn:microsoft.com/office/officeart/2008/layout/RadialCluster"/>
    <dgm:cxn modelId="{5B23BC1B-EB4B-49EC-BC52-9320393FB452}" type="presOf" srcId="{63B6B495-899B-49A6-B7A6-EB9B3A46F0BE}" destId="{7D097FC7-7B3C-43EB-A040-FD22B38F379F}" srcOrd="0" destOrd="0" presId="urn:microsoft.com/office/officeart/2008/layout/RadialCluster"/>
    <dgm:cxn modelId="{A8EF65AA-FEE3-4B17-9B7C-3EFEA7F14DDF}" srcId="{CC360B3C-F4BF-40C3-AB66-7AD2419B635C}" destId="{63B6B495-899B-49A6-B7A6-EB9B3A46F0BE}" srcOrd="2" destOrd="0" parTransId="{D073C0F6-9D35-41C2-9DEC-AE38A014F850}" sibTransId="{1D564072-EB4D-4794-B419-24733DA03DC7}"/>
    <dgm:cxn modelId="{2E1F1BE3-F908-4CDA-9175-4C988F9DD879}" type="presOf" srcId="{D04B6C7A-E5AD-489D-9E2B-ECC17A950369}" destId="{444A1A39-FD64-4A55-9E4A-2B145B451CA7}" srcOrd="0" destOrd="0" presId="urn:microsoft.com/office/officeart/2008/layout/RadialCluster"/>
    <dgm:cxn modelId="{890E37DD-8ECB-4E64-B328-8318A03C2814}" srcId="{9E78A666-CBC0-44A7-B495-DEA9B0FBD8F1}" destId="{CC360B3C-F4BF-40C3-AB66-7AD2419B635C}" srcOrd="0" destOrd="0" parTransId="{204678D0-6EE9-4AEC-B808-A26953A99BE8}" sibTransId="{DF358F5D-B7D8-492F-87ED-D1E474F1246D}"/>
    <dgm:cxn modelId="{9805344D-05CA-47BD-B5CC-29149A0EC563}" srcId="{CC360B3C-F4BF-40C3-AB66-7AD2419B635C}" destId="{D04B6C7A-E5AD-489D-9E2B-ECC17A950369}" srcOrd="1" destOrd="0" parTransId="{E8F10026-7A6E-4C32-B57B-B5CD070C406A}" sibTransId="{91E1524B-EBCC-4EF1-98BF-5CAD122A70C5}"/>
    <dgm:cxn modelId="{A8389FD8-9B1B-4DE8-93F9-F8B8EC2B6F88}" type="presOf" srcId="{D073C0F6-9D35-41C2-9DEC-AE38A014F850}" destId="{114D42D2-76EA-4095-BF3C-302BD5AF945B}" srcOrd="0" destOrd="0" presId="urn:microsoft.com/office/officeart/2008/layout/RadialCluster"/>
    <dgm:cxn modelId="{46A06393-A296-492D-A7D1-2F9988C017AA}" type="presOf" srcId="{6949A9D9-872D-470A-AA09-2479A289B4CB}" destId="{B8A8FF3B-6CB3-4D79-B99D-2EA446D368A2}" srcOrd="0" destOrd="0" presId="urn:microsoft.com/office/officeart/2008/layout/RadialCluster"/>
    <dgm:cxn modelId="{A548F0D1-00EA-445E-A2E7-32D115875336}" srcId="{CC360B3C-F4BF-40C3-AB66-7AD2419B635C}" destId="{99F21AE4-4F52-43ED-B048-3F09030D359F}" srcOrd="0" destOrd="0" parTransId="{6949A9D9-872D-470A-AA09-2479A289B4CB}" sibTransId="{FE0CCB63-CA2E-430B-9E9E-1A3543423116}"/>
    <dgm:cxn modelId="{619C795A-282F-4566-865F-FAF5BCCC7945}" type="presOf" srcId="{99F21AE4-4F52-43ED-B048-3F09030D359F}" destId="{F9D27F80-D149-4D96-A837-9C4ABD7FE64B}" srcOrd="0" destOrd="0" presId="urn:microsoft.com/office/officeart/2008/layout/RadialCluster"/>
    <dgm:cxn modelId="{FC8EE4C9-3D79-43AD-BA7E-8704A4D82AD5}" type="presParOf" srcId="{37BBC6FA-EA04-42DD-8093-C6F10A6188B7}" destId="{2902EF8F-D2F6-4EE4-942D-B814A5FDF52B}" srcOrd="0" destOrd="0" presId="urn:microsoft.com/office/officeart/2008/layout/RadialCluster"/>
    <dgm:cxn modelId="{200F4324-F604-4D0B-BC83-9DDFD215ECE7}" type="presParOf" srcId="{2902EF8F-D2F6-4EE4-942D-B814A5FDF52B}" destId="{9263F830-E968-40CA-9B2A-02E53EA420F8}" srcOrd="0" destOrd="0" presId="urn:microsoft.com/office/officeart/2008/layout/RadialCluster"/>
    <dgm:cxn modelId="{F38D9C13-2500-4CB9-8966-FF3463638417}" type="presParOf" srcId="{2902EF8F-D2F6-4EE4-942D-B814A5FDF52B}" destId="{B8A8FF3B-6CB3-4D79-B99D-2EA446D368A2}" srcOrd="1" destOrd="0" presId="urn:microsoft.com/office/officeart/2008/layout/RadialCluster"/>
    <dgm:cxn modelId="{C350A924-5DE7-49D2-929F-1C76F8054CB4}" type="presParOf" srcId="{2902EF8F-D2F6-4EE4-942D-B814A5FDF52B}" destId="{F9D27F80-D149-4D96-A837-9C4ABD7FE64B}" srcOrd="2" destOrd="0" presId="urn:microsoft.com/office/officeart/2008/layout/RadialCluster"/>
    <dgm:cxn modelId="{91B9D121-D958-4727-9116-EE7D9DB40A3B}" type="presParOf" srcId="{2902EF8F-D2F6-4EE4-942D-B814A5FDF52B}" destId="{51C59994-D027-4ECC-855B-042B5E153F2E}" srcOrd="3" destOrd="0" presId="urn:microsoft.com/office/officeart/2008/layout/RadialCluster"/>
    <dgm:cxn modelId="{19F1005A-DCC2-4188-9091-DD31CF39162D}" type="presParOf" srcId="{2902EF8F-D2F6-4EE4-942D-B814A5FDF52B}" destId="{444A1A39-FD64-4A55-9E4A-2B145B451CA7}" srcOrd="4" destOrd="0" presId="urn:microsoft.com/office/officeart/2008/layout/RadialCluster"/>
    <dgm:cxn modelId="{C5875AEC-DBB0-47BC-AE29-DC26468BE9E9}" type="presParOf" srcId="{2902EF8F-D2F6-4EE4-942D-B814A5FDF52B}" destId="{114D42D2-76EA-4095-BF3C-302BD5AF945B}" srcOrd="5" destOrd="0" presId="urn:microsoft.com/office/officeart/2008/layout/RadialCluster"/>
    <dgm:cxn modelId="{43A5C760-F24C-4B8D-AA69-74EF54F4B175}" type="presParOf" srcId="{2902EF8F-D2F6-4EE4-942D-B814A5FDF52B}" destId="{7D097FC7-7B3C-43EB-A040-FD22B38F379F}"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3F830-E968-40CA-9B2A-02E53EA420F8}">
      <dsp:nvSpPr>
        <dsp:cNvPr id="0" name=""/>
        <dsp:cNvSpPr/>
      </dsp:nvSpPr>
      <dsp:spPr>
        <a:xfrm>
          <a:off x="2685977" y="1052534"/>
          <a:ext cx="1433400" cy="8058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US" sz="1200" b="0" i="0" kern="1200" dirty="0">
              <a:latin typeface="Sylfaen" panose="010A0502050306030303" pitchFamily="18" charset="0"/>
            </a:rPr>
            <a:t>Reading/literacy process</a:t>
          </a:r>
          <a:endParaRPr lang="en-US" sz="1200" kern="1200" dirty="0">
            <a:latin typeface="Sylfaen" panose="010A0502050306030303" pitchFamily="18" charset="0"/>
          </a:endParaRPr>
        </a:p>
      </dsp:txBody>
      <dsp:txXfrm>
        <a:off x="2725314" y="1091871"/>
        <a:ext cx="1354726" cy="727141"/>
      </dsp:txXfrm>
    </dsp:sp>
    <dsp:sp modelId="{B8A8FF3B-6CB3-4D79-B99D-2EA446D368A2}">
      <dsp:nvSpPr>
        <dsp:cNvPr id="0" name=""/>
        <dsp:cNvSpPr/>
      </dsp:nvSpPr>
      <dsp:spPr>
        <a:xfrm rot="16388270">
          <a:off x="3330044" y="952478"/>
          <a:ext cx="200411" cy="0"/>
        </a:xfrm>
        <a:custGeom>
          <a:avLst/>
          <a:gdLst/>
          <a:ahLst/>
          <a:cxnLst/>
          <a:rect l="0" t="0" r="0" b="0"/>
          <a:pathLst>
            <a:path>
              <a:moveTo>
                <a:pt x="0" y="0"/>
              </a:moveTo>
              <a:lnTo>
                <a:pt x="200411"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D27F80-D149-4D96-A837-9C4ABD7FE64B}">
      <dsp:nvSpPr>
        <dsp:cNvPr id="0" name=""/>
        <dsp:cNvSpPr/>
      </dsp:nvSpPr>
      <dsp:spPr>
        <a:xfrm>
          <a:off x="2746384" y="141681"/>
          <a:ext cx="1417664" cy="71074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US" sz="1200" kern="1200" dirty="0">
              <a:latin typeface="Sylfaen" panose="010A0502050306030303" pitchFamily="18" charset="0"/>
            </a:rPr>
            <a:t>Factors of the reader</a:t>
          </a:r>
          <a:endParaRPr lang="en-VI" sz="1200" kern="1200" dirty="0">
            <a:latin typeface="Sylfaen" panose="010A0502050306030303" pitchFamily="18" charset="0"/>
          </a:endParaRPr>
        </a:p>
        <a:p>
          <a:pPr lvl="0" algn="ctr" defTabSz="533400">
            <a:lnSpc>
              <a:spcPct val="90000"/>
            </a:lnSpc>
            <a:spcBef>
              <a:spcPct val="0"/>
            </a:spcBef>
            <a:spcAft>
              <a:spcPct val="35000"/>
            </a:spcAft>
          </a:pPr>
          <a:endParaRPr lang="en-US" sz="800" kern="1200" dirty="0"/>
        </a:p>
      </dsp:txBody>
      <dsp:txXfrm>
        <a:off x="2781080" y="176377"/>
        <a:ext cx="1348272" cy="641349"/>
      </dsp:txXfrm>
    </dsp:sp>
    <dsp:sp modelId="{51C59994-D027-4ECC-855B-042B5E153F2E}">
      <dsp:nvSpPr>
        <dsp:cNvPr id="0" name=""/>
        <dsp:cNvSpPr/>
      </dsp:nvSpPr>
      <dsp:spPr>
        <a:xfrm rot="2156923">
          <a:off x="3925255" y="1960136"/>
          <a:ext cx="346767" cy="0"/>
        </a:xfrm>
        <a:custGeom>
          <a:avLst/>
          <a:gdLst/>
          <a:ahLst/>
          <a:cxnLst/>
          <a:rect l="0" t="0" r="0" b="0"/>
          <a:pathLst>
            <a:path>
              <a:moveTo>
                <a:pt x="0" y="0"/>
              </a:moveTo>
              <a:lnTo>
                <a:pt x="34676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4A1A39-FD64-4A55-9E4A-2B145B451CA7}">
      <dsp:nvSpPr>
        <dsp:cNvPr id="0" name=""/>
        <dsp:cNvSpPr/>
      </dsp:nvSpPr>
      <dsp:spPr>
        <a:xfrm>
          <a:off x="4172576" y="2061923"/>
          <a:ext cx="877353" cy="5398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US" sz="1200" kern="1200" dirty="0">
              <a:latin typeface="Sylfaen" panose="010A0502050306030303" pitchFamily="18" charset="0"/>
            </a:rPr>
            <a:t>Item</a:t>
          </a:r>
        </a:p>
      </dsp:txBody>
      <dsp:txXfrm>
        <a:off x="4198932" y="2088279"/>
        <a:ext cx="824641" cy="487184"/>
      </dsp:txXfrm>
    </dsp:sp>
    <dsp:sp modelId="{114D42D2-76EA-4095-BF3C-302BD5AF945B}">
      <dsp:nvSpPr>
        <dsp:cNvPr id="0" name=""/>
        <dsp:cNvSpPr/>
      </dsp:nvSpPr>
      <dsp:spPr>
        <a:xfrm rot="8527732">
          <a:off x="2547365" y="1974038"/>
          <a:ext cx="376905" cy="0"/>
        </a:xfrm>
        <a:custGeom>
          <a:avLst/>
          <a:gdLst/>
          <a:ahLst/>
          <a:cxnLst/>
          <a:rect l="0" t="0" r="0" b="0"/>
          <a:pathLst>
            <a:path>
              <a:moveTo>
                <a:pt x="0" y="0"/>
              </a:moveTo>
              <a:lnTo>
                <a:pt x="37690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097FC7-7B3C-43EB-A040-FD22B38F379F}">
      <dsp:nvSpPr>
        <dsp:cNvPr id="0" name=""/>
        <dsp:cNvSpPr/>
      </dsp:nvSpPr>
      <dsp:spPr>
        <a:xfrm>
          <a:off x="1773700" y="2089727"/>
          <a:ext cx="932460" cy="5398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US" sz="1200" b="0" i="0" kern="1200" dirty="0">
              <a:latin typeface="Sylfaen" panose="010A0502050306030303" pitchFamily="18" charset="0"/>
            </a:rPr>
            <a:t>Text</a:t>
          </a:r>
          <a:endParaRPr lang="en-US" sz="1200" kern="1200" dirty="0">
            <a:latin typeface="Sylfaen" panose="010A0502050306030303" pitchFamily="18" charset="0"/>
          </a:endParaRPr>
        </a:p>
      </dsp:txBody>
      <dsp:txXfrm>
        <a:off x="1800056" y="2116083"/>
        <a:ext cx="879748" cy="487184"/>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0.06374</cdr:x>
      <cdr:y>0.17119</cdr:y>
    </cdr:from>
    <cdr:to>
      <cdr:x>0.22547</cdr:x>
      <cdr:y>0.2177</cdr:y>
    </cdr:to>
    <cdr:sp macro="" textlink="">
      <cdr:nvSpPr>
        <cdr:cNvPr id="7" name="TextBox 6"/>
        <cdr:cNvSpPr txBox="1"/>
      </cdr:nvSpPr>
      <cdr:spPr>
        <a:xfrm xmlns:a="http://schemas.openxmlformats.org/drawingml/2006/main">
          <a:off x="760068" y="1117495"/>
          <a:ext cx="1928679" cy="3036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b="1" i="0" u="none" strike="noStrike" baseline="0" dirty="0">
              <a:latin typeface="+mn-lt"/>
              <a:ea typeface="+mn-ea"/>
              <a:cs typeface="+mn-cs"/>
            </a:rPr>
            <a:t>OECD </a:t>
          </a:r>
          <a:r>
            <a:rPr lang="en-US" b="1" dirty="0"/>
            <a:t>Average</a:t>
          </a:r>
          <a:r>
            <a:rPr lang="en-GB" sz="1100" b="1" i="0" u="none" strike="noStrike" baseline="0" dirty="0">
              <a:latin typeface="+mn-lt"/>
              <a:ea typeface="+mn-ea"/>
              <a:cs typeface="+mn-cs"/>
            </a:rPr>
            <a:t>: 487</a:t>
          </a:r>
          <a:r>
            <a:rPr lang="en-GB" sz="1100" b="1" i="0" u="none" strike="noStrike" dirty="0">
              <a:latin typeface="+mn-lt"/>
              <a:ea typeface="+mn-ea"/>
              <a:cs typeface="+mn-cs"/>
            </a:rPr>
            <a:t> points</a:t>
          </a:r>
          <a:endParaRPr lang="en-GB" sz="1100" b="1" dirty="0"/>
        </a:p>
      </cdr:txBody>
    </cdr:sp>
  </cdr:relSizeAnchor>
  <cdr:relSizeAnchor xmlns:cdr="http://schemas.openxmlformats.org/drawingml/2006/chartDrawing">
    <cdr:from>
      <cdr:x>0.37456</cdr:x>
      <cdr:y>0.51154</cdr:y>
    </cdr:from>
    <cdr:to>
      <cdr:x>0.40909</cdr:x>
      <cdr:y>0.91099</cdr:y>
    </cdr:to>
    <cdr:sp macro="" textlink="">
      <cdr:nvSpPr>
        <cdr:cNvPr id="3" name="TextBox 1"/>
        <cdr:cNvSpPr txBox="1"/>
      </cdr:nvSpPr>
      <cdr:spPr>
        <a:xfrm xmlns:a="http://schemas.openxmlformats.org/drawingml/2006/main" rot="16200000">
          <a:off x="1522751" y="4395780"/>
          <a:ext cx="2537776" cy="24602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000" b="1" i="0" u="none" strike="noStrike" baseline="0" dirty="0">
              <a:latin typeface="+mn-lt"/>
              <a:ea typeface="+mn-ea"/>
              <a:cs typeface="+mn-cs"/>
            </a:rPr>
            <a:t>OECD </a:t>
          </a:r>
          <a:r>
            <a:rPr lang="en-US" sz="1000" b="1" dirty="0"/>
            <a:t>Average</a:t>
          </a:r>
          <a:r>
            <a:rPr lang="en-GB" sz="1000" b="1" i="0" u="none" strike="noStrike" baseline="0" dirty="0">
              <a:latin typeface="+mn-lt"/>
              <a:ea typeface="+mn-ea"/>
              <a:cs typeface="+mn-cs"/>
            </a:rPr>
            <a:t>: 44,956 </a:t>
          </a:r>
          <a:r>
            <a:rPr lang="en-US" sz="1000" b="1" dirty="0"/>
            <a:t>USD</a:t>
          </a:r>
          <a:endParaRPr lang="en-GB" sz="1000" b="1" dirty="0"/>
        </a:p>
      </cdr:txBody>
    </cdr:sp>
  </cdr:relSizeAnchor>
  <cdr:relSizeAnchor xmlns:cdr="http://schemas.openxmlformats.org/drawingml/2006/chartDrawing">
    <cdr:from>
      <cdr:x>0.42595</cdr:x>
      <cdr:y>0.70348</cdr:y>
    </cdr:from>
    <cdr:to>
      <cdr:x>0.91723</cdr:x>
      <cdr:y>0.87897</cdr:y>
    </cdr:to>
    <cdr:sp macro="" textlink="">
      <cdr:nvSpPr>
        <cdr:cNvPr id="4" name="TextBox 3"/>
        <cdr:cNvSpPr txBox="1"/>
      </cdr:nvSpPr>
      <cdr:spPr>
        <a:xfrm xmlns:a="http://schemas.openxmlformats.org/drawingml/2006/main">
          <a:off x="5079553" y="4592177"/>
          <a:ext cx="5858662" cy="1145563"/>
        </a:xfrm>
        <a:prstGeom xmlns:a="http://schemas.openxmlformats.org/drawingml/2006/main" prst="rect">
          <a:avLst/>
        </a:prstGeom>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wrap="square" rtlCol="0"/>
        <a:lstStyle xmlns:a="http://schemas.openxmlformats.org/drawingml/2006/main"/>
        <a:p xmlns:a="http://schemas.openxmlformats.org/drawingml/2006/main">
          <a:r>
            <a:rPr lang="en-GB" sz="900" dirty="0"/>
            <a:t>1. </a:t>
          </a:r>
          <a:r>
            <a:rPr lang="en-US" sz="900" dirty="0"/>
            <a:t>Northern Macedonia</a:t>
          </a:r>
          <a:r>
            <a:rPr lang="ka-GE" sz="900" baseline="0" dirty="0"/>
            <a:t>	</a:t>
          </a:r>
          <a:r>
            <a:rPr lang="en-GB" sz="900" dirty="0"/>
            <a:t>2. </a:t>
          </a:r>
          <a:r>
            <a:rPr lang="en-US" sz="900" dirty="0"/>
            <a:t>Bosnia and Herzegovina</a:t>
          </a:r>
          <a:endParaRPr lang="en-GB" sz="900" dirty="0"/>
        </a:p>
        <a:p xmlns:a="http://schemas.openxmlformats.org/drawingml/2006/main">
          <a:r>
            <a:rPr lang="en-GB" sz="900" dirty="0"/>
            <a:t>3. </a:t>
          </a:r>
          <a:r>
            <a:rPr lang="en-US" sz="900" dirty="0"/>
            <a:t>Montenegro</a:t>
          </a:r>
          <a:r>
            <a:rPr lang="en-GB" sz="900" dirty="0"/>
            <a:t>	</a:t>
          </a:r>
          <a:r>
            <a:rPr lang="ka-GE" sz="900" dirty="0"/>
            <a:t>	</a:t>
          </a:r>
          <a:r>
            <a:rPr lang="en-GB" sz="900" dirty="0"/>
            <a:t>4.</a:t>
          </a:r>
          <a:r>
            <a:rPr lang="en-GB" sz="900" baseline="0" dirty="0"/>
            <a:t> </a:t>
          </a:r>
          <a:r>
            <a:rPr lang="en-US" sz="900" dirty="0"/>
            <a:t>Mexico</a:t>
          </a:r>
          <a:r>
            <a:rPr lang="en-GB" sz="900" baseline="0" dirty="0"/>
            <a:t>	</a:t>
          </a:r>
        </a:p>
        <a:p xmlns:a="http://schemas.openxmlformats.org/drawingml/2006/main">
          <a:r>
            <a:rPr lang="en-GB" sz="900" baseline="0" dirty="0"/>
            <a:t>5. </a:t>
          </a:r>
          <a:r>
            <a:rPr lang="en-US" sz="900" dirty="0"/>
            <a:t>Latvia</a:t>
          </a:r>
          <a:r>
            <a:rPr lang="en-GB" sz="900" baseline="0" dirty="0"/>
            <a:t>		6. </a:t>
          </a:r>
          <a:r>
            <a:rPr lang="en-US" sz="900" dirty="0"/>
            <a:t>Austria</a:t>
          </a:r>
          <a:r>
            <a:rPr lang="en-GB" sz="900" baseline="0" dirty="0"/>
            <a:t>	</a:t>
          </a:r>
        </a:p>
        <a:p xmlns:a="http://schemas.openxmlformats.org/drawingml/2006/main">
          <a:r>
            <a:rPr lang="en-GB" sz="900" baseline="0" dirty="0"/>
            <a:t>7. </a:t>
          </a:r>
          <a:r>
            <a:rPr lang="en-US" sz="900" baseline="0" dirty="0"/>
            <a:t>Czech</a:t>
          </a:r>
          <a:r>
            <a:rPr lang="en-US" sz="900" dirty="0"/>
            <a:t> Republic</a:t>
          </a:r>
          <a:r>
            <a:rPr lang="en-GB" sz="900" baseline="0" dirty="0"/>
            <a:t>		8.</a:t>
          </a:r>
          <a:r>
            <a:rPr lang="ka-GE" sz="900" baseline="0" dirty="0"/>
            <a:t> </a:t>
          </a:r>
          <a:r>
            <a:rPr lang="en-US" sz="900" dirty="0"/>
            <a:t>France</a:t>
          </a:r>
          <a:endParaRPr lang="en-GB" sz="900" baseline="0" dirty="0"/>
        </a:p>
        <a:p xmlns:a="http://schemas.openxmlformats.org/drawingml/2006/main">
          <a:r>
            <a:rPr lang="en-GB" sz="900" baseline="0" dirty="0"/>
            <a:t>9. </a:t>
          </a:r>
          <a:r>
            <a:rPr lang="en-US" sz="900" dirty="0"/>
            <a:t>Australia</a:t>
          </a:r>
          <a:r>
            <a:rPr lang="en-GB" sz="900" baseline="0" dirty="0"/>
            <a:t>		10. </a:t>
          </a:r>
          <a:r>
            <a:rPr lang="en-US" sz="900" baseline="0" dirty="0"/>
            <a:t>Taiwan (China)</a:t>
          </a:r>
        </a:p>
        <a:p xmlns:a="http://schemas.openxmlformats.org/drawingml/2006/main">
          <a:r>
            <a:rPr lang="en-US" sz="900" baseline="0" dirty="0"/>
            <a:t>11. </a:t>
          </a:r>
          <a:r>
            <a:rPr lang="en-US" sz="900" dirty="0"/>
            <a:t>Japan</a:t>
          </a:r>
          <a:r>
            <a:rPr lang="ka-GE" sz="900" baseline="0" dirty="0"/>
            <a:t>		12. </a:t>
          </a:r>
          <a:r>
            <a:rPr lang="en-US" sz="900" baseline="0" dirty="0"/>
            <a:t>United Kingdom</a:t>
          </a:r>
          <a:endParaRPr lang="en-GB" sz="900" dirty="0"/>
        </a:p>
      </cdr:txBody>
    </cdr:sp>
  </cdr:relSizeAnchor>
</c:userShapes>
</file>

<file path=ppt/drawings/drawing2.xml><?xml version="1.0" encoding="utf-8"?>
<c:userShapes xmlns:c="http://schemas.openxmlformats.org/drawingml/2006/chart">
  <cdr:relSizeAnchor xmlns:cdr="http://schemas.openxmlformats.org/drawingml/2006/chartDrawing">
    <cdr:from>
      <cdr:x>0.73291</cdr:x>
      <cdr:y>0.29188</cdr:y>
    </cdr:from>
    <cdr:to>
      <cdr:x>0.91574</cdr:x>
      <cdr:y>0.33839</cdr:y>
    </cdr:to>
    <cdr:sp macro="" textlink="">
      <cdr:nvSpPr>
        <cdr:cNvPr id="7" name="TextBox 6"/>
        <cdr:cNvSpPr txBox="1"/>
      </cdr:nvSpPr>
      <cdr:spPr>
        <a:xfrm xmlns:a="http://schemas.openxmlformats.org/drawingml/2006/main">
          <a:off x="7707967" y="1992454"/>
          <a:ext cx="1922866" cy="31748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b="1" i="0" u="none" strike="noStrike" baseline="0" dirty="0">
              <a:latin typeface="+mn-lt"/>
              <a:ea typeface="+mn-ea"/>
              <a:cs typeface="+mn-cs"/>
            </a:rPr>
            <a:t>OECD </a:t>
          </a:r>
          <a:r>
            <a:rPr lang="en-US" b="1" dirty="0"/>
            <a:t>Average</a:t>
          </a:r>
          <a:r>
            <a:rPr lang="en-GB" sz="1100" b="1" i="0" u="none" strike="noStrike" baseline="0" dirty="0">
              <a:latin typeface="+mn-lt"/>
              <a:ea typeface="+mn-ea"/>
              <a:cs typeface="+mn-cs"/>
            </a:rPr>
            <a:t>: 487 </a:t>
          </a:r>
          <a:r>
            <a:rPr lang="en-US" sz="1100" b="1" i="0" u="none" strike="noStrike" baseline="0" dirty="0">
              <a:latin typeface="+mn-lt"/>
              <a:ea typeface="+mn-ea"/>
              <a:cs typeface="+mn-cs"/>
            </a:rPr>
            <a:t>Points)</a:t>
          </a:r>
          <a:endParaRPr lang="en-GB" sz="1100" b="1" dirty="0"/>
        </a:p>
      </cdr:txBody>
    </cdr:sp>
  </cdr:relSizeAnchor>
  <cdr:relSizeAnchor xmlns:cdr="http://schemas.openxmlformats.org/drawingml/2006/chartDrawing">
    <cdr:from>
      <cdr:x>0.31578</cdr:x>
      <cdr:y>0.67442</cdr:y>
    </cdr:from>
    <cdr:to>
      <cdr:x>0.34619</cdr:x>
      <cdr:y>0.88309</cdr:y>
    </cdr:to>
    <cdr:sp macro="" textlink="">
      <cdr:nvSpPr>
        <cdr:cNvPr id="3" name="TextBox 1"/>
        <cdr:cNvSpPr txBox="1"/>
      </cdr:nvSpPr>
      <cdr:spPr>
        <a:xfrm xmlns:a="http://schemas.openxmlformats.org/drawingml/2006/main" rot="16200000">
          <a:off x="2744217" y="5157217"/>
          <a:ext cx="1424425" cy="31748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b="1" i="0" u="none" strike="noStrike" baseline="0" dirty="0">
              <a:latin typeface="+mn-lt"/>
              <a:ea typeface="+mn-ea"/>
              <a:cs typeface="+mn-cs"/>
            </a:rPr>
            <a:t>OECD </a:t>
          </a:r>
          <a:r>
            <a:rPr lang="en-US" b="1" dirty="0">
              <a:latin typeface="Sylfaen" panose="010A0502050306030303" pitchFamily="18" charset="0"/>
            </a:rPr>
            <a:t>medium</a:t>
          </a:r>
          <a:r>
            <a:rPr lang="en-GB" sz="1100" b="1" i="0" u="none" strike="noStrike" baseline="0" dirty="0">
              <a:latin typeface="+mn-lt"/>
              <a:ea typeface="+mn-ea"/>
              <a:cs typeface="+mn-cs"/>
            </a:rPr>
            <a:t>: USD 89,092</a:t>
          </a:r>
          <a:endParaRPr lang="en-GB" sz="1100" b="1" dirty="0"/>
        </a:p>
      </cdr:txBody>
    </cdr:sp>
  </cdr:relSizeAnchor>
  <cdr:relSizeAnchor xmlns:cdr="http://schemas.openxmlformats.org/drawingml/2006/chartDrawing">
    <cdr:from>
      <cdr:x>0.56406</cdr:x>
      <cdr:y>0.65649</cdr:y>
    </cdr:from>
    <cdr:to>
      <cdr:x>0.78566</cdr:x>
      <cdr:y>0.80902</cdr:y>
    </cdr:to>
    <cdr:sp macro="" textlink="">
      <cdr:nvSpPr>
        <cdr:cNvPr id="2" name="TextBox 1"/>
        <cdr:cNvSpPr txBox="1"/>
      </cdr:nvSpPr>
      <cdr:spPr>
        <a:xfrm xmlns:a="http://schemas.openxmlformats.org/drawingml/2006/main">
          <a:off x="6368440" y="4135388"/>
          <a:ext cx="2501930" cy="960817"/>
        </a:xfrm>
        <a:prstGeom xmlns:a="http://schemas.openxmlformats.org/drawingml/2006/main" prst="rect">
          <a:avLst/>
        </a:prstGeom>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wrap="square" rtlCol="0"/>
        <a:lstStyle xmlns:a="http://schemas.openxmlformats.org/drawingml/2006/main"/>
        <a:p xmlns:a="http://schemas.openxmlformats.org/drawingml/2006/main">
          <a:r>
            <a:rPr lang="en-GB" sz="1000" dirty="0"/>
            <a:t>1. </a:t>
          </a:r>
          <a:r>
            <a:rPr lang="en-US" sz="1000" dirty="0"/>
            <a:t>Montenegro</a:t>
          </a:r>
          <a:endParaRPr lang="en-GB" sz="1000" dirty="0"/>
        </a:p>
        <a:p xmlns:a="http://schemas.openxmlformats.org/drawingml/2006/main">
          <a:r>
            <a:rPr lang="en-GB" sz="1000" dirty="0"/>
            <a:t>2. Japan</a:t>
          </a:r>
        </a:p>
        <a:p xmlns:a="http://schemas.openxmlformats.org/drawingml/2006/main">
          <a:r>
            <a:rPr lang="en-GB" sz="1000" dirty="0"/>
            <a:t>3. </a:t>
          </a:r>
          <a:r>
            <a:rPr lang="en-US" sz="1000" dirty="0"/>
            <a:t>Taiwan</a:t>
          </a:r>
          <a:r>
            <a:rPr lang="ka-GE" sz="1000" dirty="0"/>
            <a:t> (</a:t>
          </a:r>
          <a:r>
            <a:rPr lang="en-US" sz="1000" dirty="0"/>
            <a:t>China</a:t>
          </a:r>
          <a:r>
            <a:rPr lang="ka-GE" sz="1000" dirty="0"/>
            <a:t>)</a:t>
          </a:r>
          <a:endParaRPr lang="en-GB" sz="1000" dirty="0"/>
        </a:p>
        <a:p xmlns:a="http://schemas.openxmlformats.org/drawingml/2006/main">
          <a:r>
            <a:rPr lang="en-GB" sz="1000" baseline="0" dirty="0"/>
            <a:t>4. </a:t>
          </a:r>
          <a:r>
            <a:rPr lang="en-US" sz="1000" baseline="0" dirty="0"/>
            <a:t>United Kingdom</a:t>
          </a:r>
          <a:endParaRPr lang="ka-GE" sz="1000" baseline="0" dirty="0"/>
        </a:p>
        <a:p xmlns:a="http://schemas.openxmlformats.org/drawingml/2006/main">
          <a:r>
            <a:rPr lang="ka-GE" sz="1000" baseline="0" dirty="0"/>
            <a:t>5. </a:t>
          </a:r>
          <a:r>
            <a:rPr lang="en-US" sz="1000" dirty="0"/>
            <a:t>Panama</a:t>
          </a:r>
          <a:endParaRPr lang="en-GB" sz="1000" dirty="0"/>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1-28T12:21:29.274"/>
    </inkml:context>
    <inkml:brush xml:id="br0">
      <inkml:brushProperty name="width" value="0.05" units="cm"/>
      <inkml:brushProperty name="height" value="0.05" units="cm"/>
      <inkml:brushProperty name="color" value="#E71224"/>
    </inkml:brush>
  </inkml:definitions>
  <inkml:trace contextRef="#ctx0" brushRef="#br0">125 66 4352,'-51'20'1664,"28"-32"-1312,3 1-416,15 3-256,-3-3-832,-2 0-224,7-5 96,-2 0 32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1-28T11:11:22.795"/>
    </inkml:context>
    <inkml:brush xml:id="br0">
      <inkml:brushProperty name="width" value="0.025" units="cm"/>
      <inkml:brushProperty name="height" value="0.025" units="cm"/>
      <inkml:brushProperty name="color" value="#004F8B"/>
    </inkml:brush>
  </inkml:definitions>
  <inkml:trace contextRef="#ctx0" brushRef="#br0">44 12 5632,'-8'12'2112,"-2"-16"-1664,-2 0-512,8 4-352,0-4-896,-1-8-288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1-28T11:11:23.086"/>
    </inkml:context>
    <inkml:brush xml:id="br0">
      <inkml:brushProperty name="width" value="0.025" units="cm"/>
      <inkml:brushProperty name="height" value="0.025" units="cm"/>
      <inkml:brushProperty name="color" value="#004F8B"/>
    </inkml:brush>
  </inkml:definitions>
  <inkml:trace contextRef="#ctx0" brushRef="#br0">1 0 128,'5'0'0</inkml:trace>
  <inkml:trace contextRef="#ctx0" brushRef="#br0" timeOffset="1">230 1287 6784,'-31'11'2624,"31"-6"-2048,-3-5 64,3 0-64,0 0-544,0 0-64,0 0-160,0 0 32,0 0 96,0 3-544,-5 5-128,1 0-512,-4 0-160,3-5-448,-3 0-544,3-6 960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1-28T12:09:56.497"/>
    </inkml:context>
    <inkml:brush xml:id="br0">
      <inkml:brushProperty name="width" value="0.05" units="cm"/>
      <inkml:brushProperty name="height" value="0.05" units="cm"/>
      <inkml:brushProperty name="color" value="#E71224"/>
    </inkml:brush>
  </inkml:definitions>
  <inkml:trace contextRef="#ctx0" brushRef="#br0">10 19 7936,'0'7'2976,"3"-7"-2304,-3-4-416,0 4-256,0 0 0,0 0 224,0 0-320,0-3-64,0 3 64,0-5-800,-3 2-288,-6-8-1792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1-28T12:10:08.974"/>
    </inkml:context>
    <inkml:brush xml:id="br0">
      <inkml:brushProperty name="width" value="0.05" units="cm"/>
      <inkml:brushProperty name="height" value="0.05" units="cm"/>
      <inkml:brushProperty name="color" value="#E71224"/>
    </inkml:brush>
  </inkml:definitions>
  <inkml:trace contextRef="#ctx0" brushRef="#br0">2967 477 4096,'-9'0'1562,"8"0"-1532,1 0 0,-1 0 1,0 0-1,1 0 0,-1 0 0,0 0 1,0 0-1,1 0 0,-1 0 0,0 0 1,1 0-1,-1 0 0,0 0 0,0 0 1,1 0-1,-1 0 0,0 0 0,1 0 0,-1 0 1,0-1-1,1 1 0,-1-1 0,1 1 1,-1 0-1,1 0 0,-1 0 0,0-1 1,1 0-1,0 1 0,-1 0 0,1 0 0,-1-1 1,1 0-1,0 1 0,-1 0 0,1-1 1,0 1-1,0-1 0,0 1-30,-6-50 178,8 47-162,-2-2 0,1 1 0,-1-2 0,0 3 1,-1-2-1,1 1 0,-1 0 0,-1-1 0,0 1 1,0 0-1,0 0 0,0-1 0,-1 1 0,-1 1 1,1-2-1,-1 1 0,0 1 0,0-1 0,-2 0-16,-38-22 1162,-121-62 823,-43 24-1798,173 54-151,-1-1 0,-1 3 0,-1-1 0,-24-1-36,-87-8 549,-71-2-549,-207-29 272,416 48-257,-73-8 33,-1 5 1,-39-1-49,24 4 47,55-1-143,-1 2 0,0 1 1,0 1-1,-19 3 96,14 0-2,1 3 0,0 1 1,-45 11 1,83-17 7,-25 6-22,2 1 1,0 0-1,0 2 0,2 0 0,1 1 0,0 2 1,-7 4 14,6 1-7,2 1 0,1 1 1,2 0-1,-6 9 7,13-9-27,1 0 1,2 2-1,2-1 0,1 1 1,-4 13 26,14-27-13,1 0 1,1 1 0,0-2 0,1 2 0,1-1 0,1 0-1,0 0 1,1 1 0,1-1 0,1 0 0,0 0-1,1 0 1,1 0 0,0 0 0,1-1 0,1 1-1,0 0 1,1-1 0,1 0 0,0-1 0,5 4 12,4-2-24,0 0 0,0 0 0,2-1 0,0-1 0,19 8 24,-30-14-3,200 72 3,-176-63-22,0 2-1,2-4 1,0 2-1,1-3 1,31 5 22,201 15 229,-145-19-214,1-3-1,0-5 0,16-1-14,-10-1 101,249-4-239,-283 5 110,-26 2-37,0-2 0,0-2 0,0-2 1,0-2-1,28-6 65,-56 5 59,-1-1 1,-1-2 0,0 0 0,-1-2-1,-1 0 1,-1-2 0,26-11-60,-46 16 137,0 1 0,-1-1 0,-1-1 0,0 1 1,-1-1-1,-1 0 0,0-2 0,-1 2 1,-1-2-1,-1 0 0,-1 1 0,0-1 0,-2 0 1,0-2-1,-2 2 0,2-6-137,-1-109-2219,-1 78-1093,3-2 1,14-36 3311,3 6-2539</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C9DA2-3504-41FB-AF93-CEB555FE58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ka-GE"/>
          </a:p>
        </p:txBody>
      </p:sp>
      <p:sp>
        <p:nvSpPr>
          <p:cNvPr id="3" name="Subtitle 2">
            <a:extLst>
              <a:ext uri="{FF2B5EF4-FFF2-40B4-BE49-F238E27FC236}">
                <a16:creationId xmlns:a16="http://schemas.microsoft.com/office/drawing/2014/main" id="{A3C1B6CF-8715-4097-8225-DC37A09E47A1}"/>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endParaRPr lang="ka-GE"/>
          </a:p>
        </p:txBody>
      </p:sp>
      <p:sp>
        <p:nvSpPr>
          <p:cNvPr id="4" name="Date Placeholder 3">
            <a:extLst>
              <a:ext uri="{FF2B5EF4-FFF2-40B4-BE49-F238E27FC236}">
                <a16:creationId xmlns:a16="http://schemas.microsoft.com/office/drawing/2014/main" id="{0EC7949F-FDC4-4807-86C3-354EA08BAB95}"/>
              </a:ext>
            </a:extLst>
          </p:cNvPr>
          <p:cNvSpPr>
            <a:spLocks noGrp="1"/>
          </p:cNvSpPr>
          <p:nvPr>
            <p:ph type="dt" sz="half" idx="10"/>
          </p:nvPr>
        </p:nvSpPr>
        <p:spPr/>
        <p:txBody>
          <a:bodyPr/>
          <a:lstStyle/>
          <a:p>
            <a:fld id="{E18F1351-A037-4799-944A-D16028358998}" type="datetimeFigureOut">
              <a:rPr lang="ka-GE" smtClean="0"/>
              <a:t>25.01.2021</a:t>
            </a:fld>
            <a:endParaRPr lang="ka-GE"/>
          </a:p>
        </p:txBody>
      </p:sp>
      <p:sp>
        <p:nvSpPr>
          <p:cNvPr id="5" name="Footer Placeholder 4">
            <a:extLst>
              <a:ext uri="{FF2B5EF4-FFF2-40B4-BE49-F238E27FC236}">
                <a16:creationId xmlns:a16="http://schemas.microsoft.com/office/drawing/2014/main" id="{B276220B-194E-48D8-80C7-99426D6957C5}"/>
              </a:ext>
            </a:extLst>
          </p:cNvPr>
          <p:cNvSpPr>
            <a:spLocks noGrp="1"/>
          </p:cNvSpPr>
          <p:nvPr>
            <p:ph type="ftr" sz="quarter" idx="11"/>
          </p:nvPr>
        </p:nvSpPr>
        <p:spPr/>
        <p:txBody>
          <a:bodyPr/>
          <a:lstStyle/>
          <a:p>
            <a:endParaRPr lang="ka-GE"/>
          </a:p>
        </p:txBody>
      </p:sp>
      <p:sp>
        <p:nvSpPr>
          <p:cNvPr id="6" name="Slide Number Placeholder 5">
            <a:extLst>
              <a:ext uri="{FF2B5EF4-FFF2-40B4-BE49-F238E27FC236}">
                <a16:creationId xmlns:a16="http://schemas.microsoft.com/office/drawing/2014/main" id="{9AED5311-1F72-4A97-8EE4-4E9D38E2A496}"/>
              </a:ext>
            </a:extLst>
          </p:cNvPr>
          <p:cNvSpPr>
            <a:spLocks noGrp="1"/>
          </p:cNvSpPr>
          <p:nvPr>
            <p:ph type="sldNum" sz="quarter" idx="12"/>
          </p:nvPr>
        </p:nvSpPr>
        <p:spPr/>
        <p:txBody>
          <a:bodyPr/>
          <a:lstStyle/>
          <a:p>
            <a:fld id="{8361D5A5-A6D5-4775-9D83-422AC37028E0}" type="slidenum">
              <a:rPr lang="ka-GE" smtClean="0"/>
              <a:t>‹#›</a:t>
            </a:fld>
            <a:endParaRPr lang="ka-GE"/>
          </a:p>
        </p:txBody>
      </p:sp>
    </p:spTree>
    <p:extLst>
      <p:ext uri="{BB962C8B-B14F-4D97-AF65-F5344CB8AC3E}">
        <p14:creationId xmlns:p14="http://schemas.microsoft.com/office/powerpoint/2010/main" val="3690228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83A5C-EBEC-4A3E-882D-E1E275BDDCC4}"/>
              </a:ext>
            </a:extLst>
          </p:cNvPr>
          <p:cNvSpPr>
            <a:spLocks noGrp="1"/>
          </p:cNvSpPr>
          <p:nvPr>
            <p:ph type="title"/>
          </p:nvPr>
        </p:nvSpPr>
        <p:spPr/>
        <p:txBody>
          <a:bodyPr/>
          <a:lstStyle/>
          <a:p>
            <a:r>
              <a:rPr lang="en-US"/>
              <a:t>Click to edit Master title style</a:t>
            </a:r>
            <a:endParaRPr lang="ka-GE"/>
          </a:p>
        </p:txBody>
      </p:sp>
      <p:sp>
        <p:nvSpPr>
          <p:cNvPr id="3" name="Content Placeholder 2">
            <a:extLst>
              <a:ext uri="{FF2B5EF4-FFF2-40B4-BE49-F238E27FC236}">
                <a16:creationId xmlns:a16="http://schemas.microsoft.com/office/drawing/2014/main" id="{4CD886B7-5E23-4266-983B-660B3CD22E0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ka-GE"/>
          </a:p>
        </p:txBody>
      </p:sp>
      <p:sp>
        <p:nvSpPr>
          <p:cNvPr id="4" name="Date Placeholder 3">
            <a:extLst>
              <a:ext uri="{FF2B5EF4-FFF2-40B4-BE49-F238E27FC236}">
                <a16:creationId xmlns:a16="http://schemas.microsoft.com/office/drawing/2014/main" id="{9618E7EF-C130-4578-B7A2-584E6DE06DEA}"/>
              </a:ext>
            </a:extLst>
          </p:cNvPr>
          <p:cNvSpPr>
            <a:spLocks noGrp="1"/>
          </p:cNvSpPr>
          <p:nvPr>
            <p:ph type="dt" sz="half" idx="10"/>
          </p:nvPr>
        </p:nvSpPr>
        <p:spPr/>
        <p:txBody>
          <a:bodyPr/>
          <a:lstStyle/>
          <a:p>
            <a:fld id="{E18F1351-A037-4799-944A-D16028358998}" type="datetimeFigureOut">
              <a:rPr lang="ka-GE" smtClean="0"/>
              <a:t>25.01.2021</a:t>
            </a:fld>
            <a:endParaRPr lang="ka-GE"/>
          </a:p>
        </p:txBody>
      </p:sp>
      <p:sp>
        <p:nvSpPr>
          <p:cNvPr id="5" name="Footer Placeholder 4">
            <a:extLst>
              <a:ext uri="{FF2B5EF4-FFF2-40B4-BE49-F238E27FC236}">
                <a16:creationId xmlns:a16="http://schemas.microsoft.com/office/drawing/2014/main" id="{1D6597B7-AF86-4599-A834-73FAC6CF021C}"/>
              </a:ext>
            </a:extLst>
          </p:cNvPr>
          <p:cNvSpPr>
            <a:spLocks noGrp="1"/>
          </p:cNvSpPr>
          <p:nvPr>
            <p:ph type="ftr" sz="quarter" idx="11"/>
          </p:nvPr>
        </p:nvSpPr>
        <p:spPr/>
        <p:txBody>
          <a:bodyPr/>
          <a:lstStyle/>
          <a:p>
            <a:endParaRPr lang="ka-GE"/>
          </a:p>
        </p:txBody>
      </p:sp>
      <p:sp>
        <p:nvSpPr>
          <p:cNvPr id="6" name="Slide Number Placeholder 5">
            <a:extLst>
              <a:ext uri="{FF2B5EF4-FFF2-40B4-BE49-F238E27FC236}">
                <a16:creationId xmlns:a16="http://schemas.microsoft.com/office/drawing/2014/main" id="{BCD0D9AF-44CD-426E-BA99-78130835F541}"/>
              </a:ext>
            </a:extLst>
          </p:cNvPr>
          <p:cNvSpPr>
            <a:spLocks noGrp="1"/>
          </p:cNvSpPr>
          <p:nvPr>
            <p:ph type="sldNum" sz="quarter" idx="12"/>
          </p:nvPr>
        </p:nvSpPr>
        <p:spPr/>
        <p:txBody>
          <a:bodyPr/>
          <a:lstStyle/>
          <a:p>
            <a:fld id="{8361D5A5-A6D5-4775-9D83-422AC37028E0}" type="slidenum">
              <a:rPr lang="ka-GE" smtClean="0"/>
              <a:t>‹#›</a:t>
            </a:fld>
            <a:endParaRPr lang="ka-GE"/>
          </a:p>
        </p:txBody>
      </p:sp>
    </p:spTree>
    <p:extLst>
      <p:ext uri="{BB962C8B-B14F-4D97-AF65-F5344CB8AC3E}">
        <p14:creationId xmlns:p14="http://schemas.microsoft.com/office/powerpoint/2010/main" val="880436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2C1CC-59A2-4697-91B6-78CB9B3A9DD4}"/>
              </a:ext>
            </a:extLst>
          </p:cNvPr>
          <p:cNvSpPr>
            <a:spLocks noGrp="1"/>
          </p:cNvSpPr>
          <p:nvPr>
            <p:ph type="title"/>
          </p:nvPr>
        </p:nvSpPr>
        <p:spPr>
          <a:xfrm>
            <a:off x="831852" y="1709741"/>
            <a:ext cx="10515600" cy="2852737"/>
          </a:xfrm>
        </p:spPr>
        <p:txBody>
          <a:bodyPr anchor="b"/>
          <a:lstStyle>
            <a:lvl1pPr>
              <a:defRPr sz="6000"/>
            </a:lvl1pPr>
          </a:lstStyle>
          <a:p>
            <a:r>
              <a:rPr lang="en-US"/>
              <a:t>Click to edit Master title style</a:t>
            </a:r>
            <a:endParaRPr lang="ka-GE"/>
          </a:p>
        </p:txBody>
      </p:sp>
      <p:sp>
        <p:nvSpPr>
          <p:cNvPr id="3" name="Text Placeholder 2">
            <a:extLst>
              <a:ext uri="{FF2B5EF4-FFF2-40B4-BE49-F238E27FC236}">
                <a16:creationId xmlns:a16="http://schemas.microsoft.com/office/drawing/2014/main" id="{3B13646B-6A97-4F60-9412-25AE9815FBF0}"/>
              </a:ext>
            </a:extLst>
          </p:cNvPr>
          <p:cNvSpPr>
            <a:spLocks noGrp="1"/>
          </p:cNvSpPr>
          <p:nvPr>
            <p:ph type="body" idx="1"/>
          </p:nvPr>
        </p:nvSpPr>
        <p:spPr>
          <a:xfrm>
            <a:off x="831852" y="4589466"/>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0">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BA4C2A6-FB45-46D8-8271-C5F2718593E8}"/>
              </a:ext>
            </a:extLst>
          </p:cNvPr>
          <p:cNvSpPr>
            <a:spLocks noGrp="1"/>
          </p:cNvSpPr>
          <p:nvPr>
            <p:ph type="dt" sz="half" idx="10"/>
          </p:nvPr>
        </p:nvSpPr>
        <p:spPr/>
        <p:txBody>
          <a:bodyPr/>
          <a:lstStyle/>
          <a:p>
            <a:fld id="{E18F1351-A037-4799-944A-D16028358998}" type="datetimeFigureOut">
              <a:rPr lang="ka-GE" smtClean="0"/>
              <a:t>25.01.2021</a:t>
            </a:fld>
            <a:endParaRPr lang="ka-GE"/>
          </a:p>
        </p:txBody>
      </p:sp>
      <p:sp>
        <p:nvSpPr>
          <p:cNvPr id="5" name="Footer Placeholder 4">
            <a:extLst>
              <a:ext uri="{FF2B5EF4-FFF2-40B4-BE49-F238E27FC236}">
                <a16:creationId xmlns:a16="http://schemas.microsoft.com/office/drawing/2014/main" id="{9296FCE9-BCB1-431D-9991-A9137BE3CAAF}"/>
              </a:ext>
            </a:extLst>
          </p:cNvPr>
          <p:cNvSpPr>
            <a:spLocks noGrp="1"/>
          </p:cNvSpPr>
          <p:nvPr>
            <p:ph type="ftr" sz="quarter" idx="11"/>
          </p:nvPr>
        </p:nvSpPr>
        <p:spPr/>
        <p:txBody>
          <a:bodyPr/>
          <a:lstStyle/>
          <a:p>
            <a:endParaRPr lang="ka-GE"/>
          </a:p>
        </p:txBody>
      </p:sp>
      <p:sp>
        <p:nvSpPr>
          <p:cNvPr id="6" name="Slide Number Placeholder 5">
            <a:extLst>
              <a:ext uri="{FF2B5EF4-FFF2-40B4-BE49-F238E27FC236}">
                <a16:creationId xmlns:a16="http://schemas.microsoft.com/office/drawing/2014/main" id="{FE9ED347-2608-4496-A04A-C69E8124CE6B}"/>
              </a:ext>
            </a:extLst>
          </p:cNvPr>
          <p:cNvSpPr>
            <a:spLocks noGrp="1"/>
          </p:cNvSpPr>
          <p:nvPr>
            <p:ph type="sldNum" sz="quarter" idx="12"/>
          </p:nvPr>
        </p:nvSpPr>
        <p:spPr/>
        <p:txBody>
          <a:bodyPr/>
          <a:lstStyle/>
          <a:p>
            <a:fld id="{8361D5A5-A6D5-4775-9D83-422AC37028E0}" type="slidenum">
              <a:rPr lang="ka-GE" smtClean="0"/>
              <a:t>‹#›</a:t>
            </a:fld>
            <a:endParaRPr lang="ka-GE"/>
          </a:p>
        </p:txBody>
      </p:sp>
    </p:spTree>
    <p:extLst>
      <p:ext uri="{BB962C8B-B14F-4D97-AF65-F5344CB8AC3E}">
        <p14:creationId xmlns:p14="http://schemas.microsoft.com/office/powerpoint/2010/main" val="169380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EF97E-D92F-4796-BA63-E1D355ABCB64}"/>
              </a:ext>
            </a:extLst>
          </p:cNvPr>
          <p:cNvSpPr>
            <a:spLocks noGrp="1"/>
          </p:cNvSpPr>
          <p:nvPr>
            <p:ph type="title"/>
          </p:nvPr>
        </p:nvSpPr>
        <p:spPr/>
        <p:txBody>
          <a:bodyPr/>
          <a:lstStyle/>
          <a:p>
            <a:r>
              <a:rPr lang="en-US"/>
              <a:t>Click to edit Master title style</a:t>
            </a:r>
            <a:endParaRPr lang="ka-GE"/>
          </a:p>
        </p:txBody>
      </p:sp>
      <p:sp>
        <p:nvSpPr>
          <p:cNvPr id="3" name="Content Placeholder 2">
            <a:extLst>
              <a:ext uri="{FF2B5EF4-FFF2-40B4-BE49-F238E27FC236}">
                <a16:creationId xmlns:a16="http://schemas.microsoft.com/office/drawing/2014/main" id="{FFF5E794-9823-42F4-9771-F70BB85A8D00}"/>
              </a:ext>
            </a:extLst>
          </p:cNvPr>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ka-GE"/>
          </a:p>
        </p:txBody>
      </p:sp>
      <p:sp>
        <p:nvSpPr>
          <p:cNvPr id="4" name="Content Placeholder 3">
            <a:extLst>
              <a:ext uri="{FF2B5EF4-FFF2-40B4-BE49-F238E27FC236}">
                <a16:creationId xmlns:a16="http://schemas.microsoft.com/office/drawing/2014/main" id="{64F3CEC6-A443-489B-B3BD-8E1D550607DB}"/>
              </a:ext>
            </a:extLst>
          </p:cNvPr>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ka-GE"/>
          </a:p>
        </p:txBody>
      </p:sp>
      <p:sp>
        <p:nvSpPr>
          <p:cNvPr id="5" name="Date Placeholder 4">
            <a:extLst>
              <a:ext uri="{FF2B5EF4-FFF2-40B4-BE49-F238E27FC236}">
                <a16:creationId xmlns:a16="http://schemas.microsoft.com/office/drawing/2014/main" id="{441C1A8B-3794-4729-BA5A-ABB714DD2CA9}"/>
              </a:ext>
            </a:extLst>
          </p:cNvPr>
          <p:cNvSpPr>
            <a:spLocks noGrp="1"/>
          </p:cNvSpPr>
          <p:nvPr>
            <p:ph type="dt" sz="half" idx="10"/>
          </p:nvPr>
        </p:nvSpPr>
        <p:spPr/>
        <p:txBody>
          <a:bodyPr/>
          <a:lstStyle/>
          <a:p>
            <a:fld id="{E18F1351-A037-4799-944A-D16028358998}" type="datetimeFigureOut">
              <a:rPr lang="ka-GE" smtClean="0"/>
              <a:t>25.01.2021</a:t>
            </a:fld>
            <a:endParaRPr lang="ka-GE"/>
          </a:p>
        </p:txBody>
      </p:sp>
      <p:sp>
        <p:nvSpPr>
          <p:cNvPr id="6" name="Footer Placeholder 5">
            <a:extLst>
              <a:ext uri="{FF2B5EF4-FFF2-40B4-BE49-F238E27FC236}">
                <a16:creationId xmlns:a16="http://schemas.microsoft.com/office/drawing/2014/main" id="{12957DDC-D707-49F0-8A4A-F7C8B99E0484}"/>
              </a:ext>
            </a:extLst>
          </p:cNvPr>
          <p:cNvSpPr>
            <a:spLocks noGrp="1"/>
          </p:cNvSpPr>
          <p:nvPr>
            <p:ph type="ftr" sz="quarter" idx="11"/>
          </p:nvPr>
        </p:nvSpPr>
        <p:spPr/>
        <p:txBody>
          <a:bodyPr/>
          <a:lstStyle/>
          <a:p>
            <a:endParaRPr lang="ka-GE"/>
          </a:p>
        </p:txBody>
      </p:sp>
      <p:sp>
        <p:nvSpPr>
          <p:cNvPr id="7" name="Slide Number Placeholder 6">
            <a:extLst>
              <a:ext uri="{FF2B5EF4-FFF2-40B4-BE49-F238E27FC236}">
                <a16:creationId xmlns:a16="http://schemas.microsoft.com/office/drawing/2014/main" id="{BE683AD3-B004-4790-BC06-DED7392CFD91}"/>
              </a:ext>
            </a:extLst>
          </p:cNvPr>
          <p:cNvSpPr>
            <a:spLocks noGrp="1"/>
          </p:cNvSpPr>
          <p:nvPr>
            <p:ph type="sldNum" sz="quarter" idx="12"/>
          </p:nvPr>
        </p:nvSpPr>
        <p:spPr/>
        <p:txBody>
          <a:bodyPr/>
          <a:lstStyle/>
          <a:p>
            <a:fld id="{8361D5A5-A6D5-4775-9D83-422AC37028E0}" type="slidenum">
              <a:rPr lang="ka-GE" smtClean="0"/>
              <a:t>‹#›</a:t>
            </a:fld>
            <a:endParaRPr lang="ka-GE"/>
          </a:p>
        </p:txBody>
      </p:sp>
    </p:spTree>
    <p:extLst>
      <p:ext uri="{BB962C8B-B14F-4D97-AF65-F5344CB8AC3E}">
        <p14:creationId xmlns:p14="http://schemas.microsoft.com/office/powerpoint/2010/main" val="35801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8EF9F-AFA5-499C-962A-183C9CC75C43}"/>
              </a:ext>
            </a:extLst>
          </p:cNvPr>
          <p:cNvSpPr>
            <a:spLocks noGrp="1"/>
          </p:cNvSpPr>
          <p:nvPr>
            <p:ph type="title"/>
          </p:nvPr>
        </p:nvSpPr>
        <p:spPr>
          <a:xfrm>
            <a:off x="839789" y="365128"/>
            <a:ext cx="10515600" cy="1325563"/>
          </a:xfrm>
        </p:spPr>
        <p:txBody>
          <a:bodyPr/>
          <a:lstStyle/>
          <a:p>
            <a:r>
              <a:rPr lang="en-US"/>
              <a:t>Click to edit Master title style</a:t>
            </a:r>
            <a:endParaRPr lang="ka-GE"/>
          </a:p>
        </p:txBody>
      </p:sp>
      <p:sp>
        <p:nvSpPr>
          <p:cNvPr id="3" name="Text Placeholder 2">
            <a:extLst>
              <a:ext uri="{FF2B5EF4-FFF2-40B4-BE49-F238E27FC236}">
                <a16:creationId xmlns:a16="http://schemas.microsoft.com/office/drawing/2014/main" id="{02B583BC-9F13-4C6A-8E2F-8B62BB9940CF}"/>
              </a:ext>
            </a:extLst>
          </p:cNvPr>
          <p:cNvSpPr>
            <a:spLocks noGrp="1"/>
          </p:cNvSpPr>
          <p:nvPr>
            <p:ph type="body" idx="1"/>
          </p:nvPr>
        </p:nvSpPr>
        <p:spPr>
          <a:xfrm>
            <a:off x="839791" y="1681163"/>
            <a:ext cx="5157787"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DD6137A-6E80-4975-8100-F0EC09826073}"/>
              </a:ext>
            </a:extLst>
          </p:cNvPr>
          <p:cNvSpPr>
            <a:spLocks noGrp="1"/>
          </p:cNvSpPr>
          <p:nvPr>
            <p:ph sz="half" idx="2"/>
          </p:nvPr>
        </p:nvSpPr>
        <p:spPr>
          <a:xfrm>
            <a:off x="839791" y="2505076"/>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ka-GE"/>
          </a:p>
        </p:txBody>
      </p:sp>
      <p:sp>
        <p:nvSpPr>
          <p:cNvPr id="5" name="Text Placeholder 4">
            <a:extLst>
              <a:ext uri="{FF2B5EF4-FFF2-40B4-BE49-F238E27FC236}">
                <a16:creationId xmlns:a16="http://schemas.microsoft.com/office/drawing/2014/main" id="{1A62E65E-5B82-4AE9-B97A-A0283C8F7757}"/>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77B426E-E708-4539-8DDD-3B592B5DA7E8}"/>
              </a:ext>
            </a:extLst>
          </p:cNvPr>
          <p:cNvSpPr>
            <a:spLocks noGrp="1"/>
          </p:cNvSpPr>
          <p:nvPr>
            <p:ph sz="quarter" idx="4"/>
          </p:nvPr>
        </p:nvSpPr>
        <p:spPr>
          <a:xfrm>
            <a:off x="6172202" y="2505076"/>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ka-GE"/>
          </a:p>
        </p:txBody>
      </p:sp>
      <p:sp>
        <p:nvSpPr>
          <p:cNvPr id="7" name="Date Placeholder 6">
            <a:extLst>
              <a:ext uri="{FF2B5EF4-FFF2-40B4-BE49-F238E27FC236}">
                <a16:creationId xmlns:a16="http://schemas.microsoft.com/office/drawing/2014/main" id="{7BD15B0D-DC07-4076-BC2B-ED96F2B4D18E}"/>
              </a:ext>
            </a:extLst>
          </p:cNvPr>
          <p:cNvSpPr>
            <a:spLocks noGrp="1"/>
          </p:cNvSpPr>
          <p:nvPr>
            <p:ph type="dt" sz="half" idx="10"/>
          </p:nvPr>
        </p:nvSpPr>
        <p:spPr/>
        <p:txBody>
          <a:bodyPr/>
          <a:lstStyle/>
          <a:p>
            <a:fld id="{E18F1351-A037-4799-944A-D16028358998}" type="datetimeFigureOut">
              <a:rPr lang="ka-GE" smtClean="0"/>
              <a:t>25.01.2021</a:t>
            </a:fld>
            <a:endParaRPr lang="ka-GE"/>
          </a:p>
        </p:txBody>
      </p:sp>
      <p:sp>
        <p:nvSpPr>
          <p:cNvPr id="8" name="Footer Placeholder 7">
            <a:extLst>
              <a:ext uri="{FF2B5EF4-FFF2-40B4-BE49-F238E27FC236}">
                <a16:creationId xmlns:a16="http://schemas.microsoft.com/office/drawing/2014/main" id="{7602F4E4-0AC3-4F07-BF3F-F9B08CFF7A32}"/>
              </a:ext>
            </a:extLst>
          </p:cNvPr>
          <p:cNvSpPr>
            <a:spLocks noGrp="1"/>
          </p:cNvSpPr>
          <p:nvPr>
            <p:ph type="ftr" sz="quarter" idx="11"/>
          </p:nvPr>
        </p:nvSpPr>
        <p:spPr/>
        <p:txBody>
          <a:bodyPr/>
          <a:lstStyle/>
          <a:p>
            <a:endParaRPr lang="ka-GE"/>
          </a:p>
        </p:txBody>
      </p:sp>
      <p:sp>
        <p:nvSpPr>
          <p:cNvPr id="9" name="Slide Number Placeholder 8">
            <a:extLst>
              <a:ext uri="{FF2B5EF4-FFF2-40B4-BE49-F238E27FC236}">
                <a16:creationId xmlns:a16="http://schemas.microsoft.com/office/drawing/2014/main" id="{BB92B844-09CB-4CB2-8B78-D3F3A8845979}"/>
              </a:ext>
            </a:extLst>
          </p:cNvPr>
          <p:cNvSpPr>
            <a:spLocks noGrp="1"/>
          </p:cNvSpPr>
          <p:nvPr>
            <p:ph type="sldNum" sz="quarter" idx="12"/>
          </p:nvPr>
        </p:nvSpPr>
        <p:spPr/>
        <p:txBody>
          <a:bodyPr/>
          <a:lstStyle/>
          <a:p>
            <a:fld id="{8361D5A5-A6D5-4775-9D83-422AC37028E0}" type="slidenum">
              <a:rPr lang="ka-GE" smtClean="0"/>
              <a:t>‹#›</a:t>
            </a:fld>
            <a:endParaRPr lang="ka-GE"/>
          </a:p>
        </p:txBody>
      </p:sp>
    </p:spTree>
    <p:extLst>
      <p:ext uri="{BB962C8B-B14F-4D97-AF65-F5344CB8AC3E}">
        <p14:creationId xmlns:p14="http://schemas.microsoft.com/office/powerpoint/2010/main" val="2205908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3C057-5E98-4613-8B25-6E5EB317C7A8}"/>
              </a:ext>
            </a:extLst>
          </p:cNvPr>
          <p:cNvSpPr>
            <a:spLocks noGrp="1"/>
          </p:cNvSpPr>
          <p:nvPr>
            <p:ph type="title"/>
          </p:nvPr>
        </p:nvSpPr>
        <p:spPr/>
        <p:txBody>
          <a:bodyPr/>
          <a:lstStyle/>
          <a:p>
            <a:r>
              <a:rPr lang="en-US"/>
              <a:t>Click to edit Master title style</a:t>
            </a:r>
            <a:endParaRPr lang="ka-GE"/>
          </a:p>
        </p:txBody>
      </p:sp>
      <p:sp>
        <p:nvSpPr>
          <p:cNvPr id="3" name="Date Placeholder 2">
            <a:extLst>
              <a:ext uri="{FF2B5EF4-FFF2-40B4-BE49-F238E27FC236}">
                <a16:creationId xmlns:a16="http://schemas.microsoft.com/office/drawing/2014/main" id="{4D1B05C6-CFB2-4F99-BE17-AED295296752}"/>
              </a:ext>
            </a:extLst>
          </p:cNvPr>
          <p:cNvSpPr>
            <a:spLocks noGrp="1"/>
          </p:cNvSpPr>
          <p:nvPr>
            <p:ph type="dt" sz="half" idx="10"/>
          </p:nvPr>
        </p:nvSpPr>
        <p:spPr/>
        <p:txBody>
          <a:bodyPr/>
          <a:lstStyle/>
          <a:p>
            <a:fld id="{E18F1351-A037-4799-944A-D16028358998}" type="datetimeFigureOut">
              <a:rPr lang="ka-GE" smtClean="0"/>
              <a:t>25.01.2021</a:t>
            </a:fld>
            <a:endParaRPr lang="ka-GE"/>
          </a:p>
        </p:txBody>
      </p:sp>
      <p:sp>
        <p:nvSpPr>
          <p:cNvPr id="4" name="Footer Placeholder 3">
            <a:extLst>
              <a:ext uri="{FF2B5EF4-FFF2-40B4-BE49-F238E27FC236}">
                <a16:creationId xmlns:a16="http://schemas.microsoft.com/office/drawing/2014/main" id="{47609D32-18EA-455C-9FD2-82B207E6FDD4}"/>
              </a:ext>
            </a:extLst>
          </p:cNvPr>
          <p:cNvSpPr>
            <a:spLocks noGrp="1"/>
          </p:cNvSpPr>
          <p:nvPr>
            <p:ph type="ftr" sz="quarter" idx="11"/>
          </p:nvPr>
        </p:nvSpPr>
        <p:spPr/>
        <p:txBody>
          <a:bodyPr/>
          <a:lstStyle/>
          <a:p>
            <a:endParaRPr lang="ka-GE"/>
          </a:p>
        </p:txBody>
      </p:sp>
      <p:sp>
        <p:nvSpPr>
          <p:cNvPr id="5" name="Slide Number Placeholder 4">
            <a:extLst>
              <a:ext uri="{FF2B5EF4-FFF2-40B4-BE49-F238E27FC236}">
                <a16:creationId xmlns:a16="http://schemas.microsoft.com/office/drawing/2014/main" id="{9C9DA3B0-C94A-4391-BC31-526B235D6C5E}"/>
              </a:ext>
            </a:extLst>
          </p:cNvPr>
          <p:cNvSpPr>
            <a:spLocks noGrp="1"/>
          </p:cNvSpPr>
          <p:nvPr>
            <p:ph type="sldNum" sz="quarter" idx="12"/>
          </p:nvPr>
        </p:nvSpPr>
        <p:spPr/>
        <p:txBody>
          <a:bodyPr/>
          <a:lstStyle/>
          <a:p>
            <a:fld id="{8361D5A5-A6D5-4775-9D83-422AC37028E0}" type="slidenum">
              <a:rPr lang="ka-GE" smtClean="0"/>
              <a:t>‹#›</a:t>
            </a:fld>
            <a:endParaRPr lang="ka-GE"/>
          </a:p>
        </p:txBody>
      </p:sp>
    </p:spTree>
    <p:extLst>
      <p:ext uri="{BB962C8B-B14F-4D97-AF65-F5344CB8AC3E}">
        <p14:creationId xmlns:p14="http://schemas.microsoft.com/office/powerpoint/2010/main" val="1859775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87254D-2453-4195-8941-CF410CF70240}"/>
              </a:ext>
            </a:extLst>
          </p:cNvPr>
          <p:cNvSpPr>
            <a:spLocks noGrp="1"/>
          </p:cNvSpPr>
          <p:nvPr>
            <p:ph type="dt" sz="half" idx="10"/>
          </p:nvPr>
        </p:nvSpPr>
        <p:spPr/>
        <p:txBody>
          <a:bodyPr/>
          <a:lstStyle/>
          <a:p>
            <a:fld id="{E18F1351-A037-4799-944A-D16028358998}" type="datetimeFigureOut">
              <a:rPr lang="ka-GE" smtClean="0"/>
              <a:t>25.01.2021</a:t>
            </a:fld>
            <a:endParaRPr lang="ka-GE"/>
          </a:p>
        </p:txBody>
      </p:sp>
      <p:sp>
        <p:nvSpPr>
          <p:cNvPr id="3" name="Footer Placeholder 2">
            <a:extLst>
              <a:ext uri="{FF2B5EF4-FFF2-40B4-BE49-F238E27FC236}">
                <a16:creationId xmlns:a16="http://schemas.microsoft.com/office/drawing/2014/main" id="{7FD01B73-A382-4CF8-9771-D86B73F1617E}"/>
              </a:ext>
            </a:extLst>
          </p:cNvPr>
          <p:cNvSpPr>
            <a:spLocks noGrp="1"/>
          </p:cNvSpPr>
          <p:nvPr>
            <p:ph type="ftr" sz="quarter" idx="11"/>
          </p:nvPr>
        </p:nvSpPr>
        <p:spPr/>
        <p:txBody>
          <a:bodyPr/>
          <a:lstStyle/>
          <a:p>
            <a:endParaRPr lang="ka-GE"/>
          </a:p>
        </p:txBody>
      </p:sp>
      <p:sp>
        <p:nvSpPr>
          <p:cNvPr id="4" name="Slide Number Placeholder 3">
            <a:extLst>
              <a:ext uri="{FF2B5EF4-FFF2-40B4-BE49-F238E27FC236}">
                <a16:creationId xmlns:a16="http://schemas.microsoft.com/office/drawing/2014/main" id="{8E918280-084E-452B-BEBF-3F982A295050}"/>
              </a:ext>
            </a:extLst>
          </p:cNvPr>
          <p:cNvSpPr>
            <a:spLocks noGrp="1"/>
          </p:cNvSpPr>
          <p:nvPr>
            <p:ph type="sldNum" sz="quarter" idx="12"/>
          </p:nvPr>
        </p:nvSpPr>
        <p:spPr/>
        <p:txBody>
          <a:bodyPr/>
          <a:lstStyle/>
          <a:p>
            <a:fld id="{8361D5A5-A6D5-4775-9D83-422AC37028E0}" type="slidenum">
              <a:rPr lang="ka-GE" smtClean="0"/>
              <a:t>‹#›</a:t>
            </a:fld>
            <a:endParaRPr lang="ka-GE"/>
          </a:p>
        </p:txBody>
      </p:sp>
    </p:spTree>
    <p:extLst>
      <p:ext uri="{BB962C8B-B14F-4D97-AF65-F5344CB8AC3E}">
        <p14:creationId xmlns:p14="http://schemas.microsoft.com/office/powerpoint/2010/main" val="2971840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C48ED-7C9E-4D0A-87DB-4984751CC369}"/>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ka-GE"/>
          </a:p>
        </p:txBody>
      </p:sp>
      <p:sp>
        <p:nvSpPr>
          <p:cNvPr id="3" name="Content Placeholder 2">
            <a:extLst>
              <a:ext uri="{FF2B5EF4-FFF2-40B4-BE49-F238E27FC236}">
                <a16:creationId xmlns:a16="http://schemas.microsoft.com/office/drawing/2014/main" id="{3E2B96D5-E354-4D4B-90CF-42295C5EF82A}"/>
              </a:ext>
            </a:extLst>
          </p:cNvPr>
          <p:cNvSpPr>
            <a:spLocks noGrp="1"/>
          </p:cNvSpPr>
          <p:nvPr>
            <p:ph idx="1"/>
          </p:nvPr>
        </p:nvSpPr>
        <p:spPr>
          <a:xfrm>
            <a:off x="5183188" y="987428"/>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ka-GE"/>
          </a:p>
        </p:txBody>
      </p:sp>
      <p:sp>
        <p:nvSpPr>
          <p:cNvPr id="4" name="Text Placeholder 3">
            <a:extLst>
              <a:ext uri="{FF2B5EF4-FFF2-40B4-BE49-F238E27FC236}">
                <a16:creationId xmlns:a16="http://schemas.microsoft.com/office/drawing/2014/main" id="{C2690293-501E-4A2D-98C3-6916FEA252CC}"/>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F464327-C392-4DCF-822B-4A3C9626A500}"/>
              </a:ext>
            </a:extLst>
          </p:cNvPr>
          <p:cNvSpPr>
            <a:spLocks noGrp="1"/>
          </p:cNvSpPr>
          <p:nvPr>
            <p:ph type="dt" sz="half" idx="10"/>
          </p:nvPr>
        </p:nvSpPr>
        <p:spPr/>
        <p:txBody>
          <a:bodyPr/>
          <a:lstStyle/>
          <a:p>
            <a:fld id="{E18F1351-A037-4799-944A-D16028358998}" type="datetimeFigureOut">
              <a:rPr lang="ka-GE" smtClean="0"/>
              <a:t>25.01.2021</a:t>
            </a:fld>
            <a:endParaRPr lang="ka-GE"/>
          </a:p>
        </p:txBody>
      </p:sp>
      <p:sp>
        <p:nvSpPr>
          <p:cNvPr id="6" name="Footer Placeholder 5">
            <a:extLst>
              <a:ext uri="{FF2B5EF4-FFF2-40B4-BE49-F238E27FC236}">
                <a16:creationId xmlns:a16="http://schemas.microsoft.com/office/drawing/2014/main" id="{ED5399A3-77A3-4614-A009-E48554F0827B}"/>
              </a:ext>
            </a:extLst>
          </p:cNvPr>
          <p:cNvSpPr>
            <a:spLocks noGrp="1"/>
          </p:cNvSpPr>
          <p:nvPr>
            <p:ph type="ftr" sz="quarter" idx="11"/>
          </p:nvPr>
        </p:nvSpPr>
        <p:spPr/>
        <p:txBody>
          <a:bodyPr/>
          <a:lstStyle/>
          <a:p>
            <a:endParaRPr lang="ka-GE"/>
          </a:p>
        </p:txBody>
      </p:sp>
      <p:sp>
        <p:nvSpPr>
          <p:cNvPr id="7" name="Slide Number Placeholder 6">
            <a:extLst>
              <a:ext uri="{FF2B5EF4-FFF2-40B4-BE49-F238E27FC236}">
                <a16:creationId xmlns:a16="http://schemas.microsoft.com/office/drawing/2014/main" id="{6AD5BD9F-C015-403F-8E25-F881B76DA2ED}"/>
              </a:ext>
            </a:extLst>
          </p:cNvPr>
          <p:cNvSpPr>
            <a:spLocks noGrp="1"/>
          </p:cNvSpPr>
          <p:nvPr>
            <p:ph type="sldNum" sz="quarter" idx="12"/>
          </p:nvPr>
        </p:nvSpPr>
        <p:spPr/>
        <p:txBody>
          <a:bodyPr/>
          <a:lstStyle/>
          <a:p>
            <a:fld id="{8361D5A5-A6D5-4775-9D83-422AC37028E0}" type="slidenum">
              <a:rPr lang="ka-GE" smtClean="0"/>
              <a:t>‹#›</a:t>
            </a:fld>
            <a:endParaRPr lang="ka-GE"/>
          </a:p>
        </p:txBody>
      </p:sp>
    </p:spTree>
    <p:extLst>
      <p:ext uri="{BB962C8B-B14F-4D97-AF65-F5344CB8AC3E}">
        <p14:creationId xmlns:p14="http://schemas.microsoft.com/office/powerpoint/2010/main" val="394584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E87F7-1BCF-4539-9653-9D5781625255}"/>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ka-GE"/>
          </a:p>
        </p:txBody>
      </p:sp>
      <p:sp>
        <p:nvSpPr>
          <p:cNvPr id="3" name="Picture Placeholder 2">
            <a:extLst>
              <a:ext uri="{FF2B5EF4-FFF2-40B4-BE49-F238E27FC236}">
                <a16:creationId xmlns:a16="http://schemas.microsoft.com/office/drawing/2014/main" id="{2CE5DB55-BBE6-4B62-82D9-8C979020DFB7}"/>
              </a:ext>
            </a:extLst>
          </p:cNvPr>
          <p:cNvSpPr>
            <a:spLocks noGrp="1"/>
          </p:cNvSpPr>
          <p:nvPr>
            <p:ph type="pic" idx="1"/>
          </p:nvPr>
        </p:nvSpPr>
        <p:spPr>
          <a:xfrm>
            <a:off x="5183188" y="987428"/>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ka-GE"/>
          </a:p>
        </p:txBody>
      </p:sp>
      <p:sp>
        <p:nvSpPr>
          <p:cNvPr id="4" name="Text Placeholder 3">
            <a:extLst>
              <a:ext uri="{FF2B5EF4-FFF2-40B4-BE49-F238E27FC236}">
                <a16:creationId xmlns:a16="http://schemas.microsoft.com/office/drawing/2014/main" id="{BC317A8B-E4DB-4CCF-AB80-21812FFFEB8F}"/>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B3CB78-C080-45C6-934D-DED827D5BAF7}"/>
              </a:ext>
            </a:extLst>
          </p:cNvPr>
          <p:cNvSpPr>
            <a:spLocks noGrp="1"/>
          </p:cNvSpPr>
          <p:nvPr>
            <p:ph type="dt" sz="half" idx="10"/>
          </p:nvPr>
        </p:nvSpPr>
        <p:spPr/>
        <p:txBody>
          <a:bodyPr/>
          <a:lstStyle/>
          <a:p>
            <a:fld id="{E18F1351-A037-4799-944A-D16028358998}" type="datetimeFigureOut">
              <a:rPr lang="ka-GE" smtClean="0"/>
              <a:t>25.01.2021</a:t>
            </a:fld>
            <a:endParaRPr lang="ka-GE"/>
          </a:p>
        </p:txBody>
      </p:sp>
      <p:sp>
        <p:nvSpPr>
          <p:cNvPr id="6" name="Footer Placeholder 5">
            <a:extLst>
              <a:ext uri="{FF2B5EF4-FFF2-40B4-BE49-F238E27FC236}">
                <a16:creationId xmlns:a16="http://schemas.microsoft.com/office/drawing/2014/main" id="{D93CBF37-655A-4DF8-B966-D07E0639A8EF}"/>
              </a:ext>
            </a:extLst>
          </p:cNvPr>
          <p:cNvSpPr>
            <a:spLocks noGrp="1"/>
          </p:cNvSpPr>
          <p:nvPr>
            <p:ph type="ftr" sz="quarter" idx="11"/>
          </p:nvPr>
        </p:nvSpPr>
        <p:spPr/>
        <p:txBody>
          <a:bodyPr/>
          <a:lstStyle/>
          <a:p>
            <a:endParaRPr lang="ka-GE"/>
          </a:p>
        </p:txBody>
      </p:sp>
      <p:sp>
        <p:nvSpPr>
          <p:cNvPr id="7" name="Slide Number Placeholder 6">
            <a:extLst>
              <a:ext uri="{FF2B5EF4-FFF2-40B4-BE49-F238E27FC236}">
                <a16:creationId xmlns:a16="http://schemas.microsoft.com/office/drawing/2014/main" id="{C9AB99C7-9C6E-4236-B6ED-1C9B44CFCBE9}"/>
              </a:ext>
            </a:extLst>
          </p:cNvPr>
          <p:cNvSpPr>
            <a:spLocks noGrp="1"/>
          </p:cNvSpPr>
          <p:nvPr>
            <p:ph type="sldNum" sz="quarter" idx="12"/>
          </p:nvPr>
        </p:nvSpPr>
        <p:spPr/>
        <p:txBody>
          <a:bodyPr/>
          <a:lstStyle/>
          <a:p>
            <a:fld id="{8361D5A5-A6D5-4775-9D83-422AC37028E0}" type="slidenum">
              <a:rPr lang="ka-GE" smtClean="0"/>
              <a:t>‹#›</a:t>
            </a:fld>
            <a:endParaRPr lang="ka-GE"/>
          </a:p>
        </p:txBody>
      </p:sp>
    </p:spTree>
    <p:extLst>
      <p:ext uri="{BB962C8B-B14F-4D97-AF65-F5344CB8AC3E}">
        <p14:creationId xmlns:p14="http://schemas.microsoft.com/office/powerpoint/2010/main" val="2593655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4FDF5-EE5C-4DCA-A7AE-FFDED50D2E9A}"/>
              </a:ext>
            </a:extLst>
          </p:cNvPr>
          <p:cNvSpPr>
            <a:spLocks noGrp="1"/>
          </p:cNvSpPr>
          <p:nvPr>
            <p:ph type="title"/>
          </p:nvPr>
        </p:nvSpPr>
        <p:spPr/>
        <p:txBody>
          <a:bodyPr/>
          <a:lstStyle/>
          <a:p>
            <a:r>
              <a:rPr lang="en-US"/>
              <a:t>Click to edit Master title style</a:t>
            </a:r>
            <a:endParaRPr lang="ka-GE"/>
          </a:p>
        </p:txBody>
      </p:sp>
      <p:sp>
        <p:nvSpPr>
          <p:cNvPr id="3" name="Vertical Text Placeholder 2">
            <a:extLst>
              <a:ext uri="{FF2B5EF4-FFF2-40B4-BE49-F238E27FC236}">
                <a16:creationId xmlns:a16="http://schemas.microsoft.com/office/drawing/2014/main" id="{CA86EA40-D40A-47FD-8833-9A310A333A4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ka-GE"/>
          </a:p>
        </p:txBody>
      </p:sp>
      <p:sp>
        <p:nvSpPr>
          <p:cNvPr id="4" name="Date Placeholder 3">
            <a:extLst>
              <a:ext uri="{FF2B5EF4-FFF2-40B4-BE49-F238E27FC236}">
                <a16:creationId xmlns:a16="http://schemas.microsoft.com/office/drawing/2014/main" id="{31641F7D-12E9-4222-88F1-C6C873B0E45D}"/>
              </a:ext>
            </a:extLst>
          </p:cNvPr>
          <p:cNvSpPr>
            <a:spLocks noGrp="1"/>
          </p:cNvSpPr>
          <p:nvPr>
            <p:ph type="dt" sz="half" idx="10"/>
          </p:nvPr>
        </p:nvSpPr>
        <p:spPr/>
        <p:txBody>
          <a:bodyPr/>
          <a:lstStyle/>
          <a:p>
            <a:fld id="{E18F1351-A037-4799-944A-D16028358998}" type="datetimeFigureOut">
              <a:rPr lang="ka-GE" smtClean="0"/>
              <a:t>25.01.2021</a:t>
            </a:fld>
            <a:endParaRPr lang="ka-GE"/>
          </a:p>
        </p:txBody>
      </p:sp>
      <p:sp>
        <p:nvSpPr>
          <p:cNvPr id="5" name="Footer Placeholder 4">
            <a:extLst>
              <a:ext uri="{FF2B5EF4-FFF2-40B4-BE49-F238E27FC236}">
                <a16:creationId xmlns:a16="http://schemas.microsoft.com/office/drawing/2014/main" id="{137C5F74-A294-4119-987F-3A8FD19F6CDE}"/>
              </a:ext>
            </a:extLst>
          </p:cNvPr>
          <p:cNvSpPr>
            <a:spLocks noGrp="1"/>
          </p:cNvSpPr>
          <p:nvPr>
            <p:ph type="ftr" sz="quarter" idx="11"/>
          </p:nvPr>
        </p:nvSpPr>
        <p:spPr/>
        <p:txBody>
          <a:bodyPr/>
          <a:lstStyle/>
          <a:p>
            <a:endParaRPr lang="ka-GE"/>
          </a:p>
        </p:txBody>
      </p:sp>
      <p:sp>
        <p:nvSpPr>
          <p:cNvPr id="6" name="Slide Number Placeholder 5">
            <a:extLst>
              <a:ext uri="{FF2B5EF4-FFF2-40B4-BE49-F238E27FC236}">
                <a16:creationId xmlns:a16="http://schemas.microsoft.com/office/drawing/2014/main" id="{FFB54ED3-F108-4CA4-8068-1CCC709C1467}"/>
              </a:ext>
            </a:extLst>
          </p:cNvPr>
          <p:cNvSpPr>
            <a:spLocks noGrp="1"/>
          </p:cNvSpPr>
          <p:nvPr>
            <p:ph type="sldNum" sz="quarter" idx="12"/>
          </p:nvPr>
        </p:nvSpPr>
        <p:spPr/>
        <p:txBody>
          <a:bodyPr/>
          <a:lstStyle/>
          <a:p>
            <a:fld id="{8361D5A5-A6D5-4775-9D83-422AC37028E0}" type="slidenum">
              <a:rPr lang="ka-GE" smtClean="0"/>
              <a:t>‹#›</a:t>
            </a:fld>
            <a:endParaRPr lang="ka-GE"/>
          </a:p>
        </p:txBody>
      </p:sp>
    </p:spTree>
    <p:extLst>
      <p:ext uri="{BB962C8B-B14F-4D97-AF65-F5344CB8AC3E}">
        <p14:creationId xmlns:p14="http://schemas.microsoft.com/office/powerpoint/2010/main" val="2663478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6BC53B-407B-4880-B0FD-43FD923A4770}"/>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ka-GE"/>
          </a:p>
        </p:txBody>
      </p:sp>
      <p:sp>
        <p:nvSpPr>
          <p:cNvPr id="3" name="Vertical Text Placeholder 2">
            <a:extLst>
              <a:ext uri="{FF2B5EF4-FFF2-40B4-BE49-F238E27FC236}">
                <a16:creationId xmlns:a16="http://schemas.microsoft.com/office/drawing/2014/main" id="{811EA60C-877D-487C-A008-383CDCED78E1}"/>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ka-GE"/>
          </a:p>
        </p:txBody>
      </p:sp>
      <p:sp>
        <p:nvSpPr>
          <p:cNvPr id="4" name="Date Placeholder 3">
            <a:extLst>
              <a:ext uri="{FF2B5EF4-FFF2-40B4-BE49-F238E27FC236}">
                <a16:creationId xmlns:a16="http://schemas.microsoft.com/office/drawing/2014/main" id="{B3C2B362-44B5-481A-AF55-AEA9FF37CBC4}"/>
              </a:ext>
            </a:extLst>
          </p:cNvPr>
          <p:cNvSpPr>
            <a:spLocks noGrp="1"/>
          </p:cNvSpPr>
          <p:nvPr>
            <p:ph type="dt" sz="half" idx="10"/>
          </p:nvPr>
        </p:nvSpPr>
        <p:spPr/>
        <p:txBody>
          <a:bodyPr/>
          <a:lstStyle/>
          <a:p>
            <a:fld id="{E18F1351-A037-4799-944A-D16028358998}" type="datetimeFigureOut">
              <a:rPr lang="ka-GE" smtClean="0"/>
              <a:t>25.01.2021</a:t>
            </a:fld>
            <a:endParaRPr lang="ka-GE"/>
          </a:p>
        </p:txBody>
      </p:sp>
      <p:sp>
        <p:nvSpPr>
          <p:cNvPr id="5" name="Footer Placeholder 4">
            <a:extLst>
              <a:ext uri="{FF2B5EF4-FFF2-40B4-BE49-F238E27FC236}">
                <a16:creationId xmlns:a16="http://schemas.microsoft.com/office/drawing/2014/main" id="{171407C2-89D5-497F-B2DD-F46C0A1E299A}"/>
              </a:ext>
            </a:extLst>
          </p:cNvPr>
          <p:cNvSpPr>
            <a:spLocks noGrp="1"/>
          </p:cNvSpPr>
          <p:nvPr>
            <p:ph type="ftr" sz="quarter" idx="11"/>
          </p:nvPr>
        </p:nvSpPr>
        <p:spPr/>
        <p:txBody>
          <a:bodyPr/>
          <a:lstStyle/>
          <a:p>
            <a:endParaRPr lang="ka-GE"/>
          </a:p>
        </p:txBody>
      </p:sp>
      <p:sp>
        <p:nvSpPr>
          <p:cNvPr id="6" name="Slide Number Placeholder 5">
            <a:extLst>
              <a:ext uri="{FF2B5EF4-FFF2-40B4-BE49-F238E27FC236}">
                <a16:creationId xmlns:a16="http://schemas.microsoft.com/office/drawing/2014/main" id="{91CE5BD3-7DF7-4893-8DB1-4560AED61DB3}"/>
              </a:ext>
            </a:extLst>
          </p:cNvPr>
          <p:cNvSpPr>
            <a:spLocks noGrp="1"/>
          </p:cNvSpPr>
          <p:nvPr>
            <p:ph type="sldNum" sz="quarter" idx="12"/>
          </p:nvPr>
        </p:nvSpPr>
        <p:spPr/>
        <p:txBody>
          <a:bodyPr/>
          <a:lstStyle/>
          <a:p>
            <a:fld id="{8361D5A5-A6D5-4775-9D83-422AC37028E0}" type="slidenum">
              <a:rPr lang="ka-GE" smtClean="0"/>
              <a:t>‹#›</a:t>
            </a:fld>
            <a:endParaRPr lang="ka-GE"/>
          </a:p>
        </p:txBody>
      </p:sp>
    </p:spTree>
    <p:extLst>
      <p:ext uri="{BB962C8B-B14F-4D97-AF65-F5344CB8AC3E}">
        <p14:creationId xmlns:p14="http://schemas.microsoft.com/office/powerpoint/2010/main" val="3155756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E6ED0C-7909-47CB-B72C-BB936F10567A}"/>
              </a:ext>
            </a:extLst>
          </p:cNvPr>
          <p:cNvSpPr>
            <a:spLocks noGrp="1"/>
          </p:cNvSpPr>
          <p:nvPr>
            <p:ph type="title"/>
          </p:nvPr>
        </p:nvSpPr>
        <p:spPr>
          <a:xfrm>
            <a:off x="838202" y="365128"/>
            <a:ext cx="10515600" cy="1325563"/>
          </a:xfrm>
          <a:prstGeom prst="rect">
            <a:avLst/>
          </a:prstGeom>
        </p:spPr>
        <p:txBody>
          <a:bodyPr vert="horz" lIns="91440" tIns="45720" rIns="91440" bIns="45720" rtlCol="0" anchor="ctr">
            <a:normAutofit/>
          </a:bodyPr>
          <a:lstStyle/>
          <a:p>
            <a:r>
              <a:rPr lang="en-US"/>
              <a:t>Click to edit Master title style</a:t>
            </a:r>
            <a:endParaRPr lang="ka-GE"/>
          </a:p>
        </p:txBody>
      </p:sp>
      <p:sp>
        <p:nvSpPr>
          <p:cNvPr id="3" name="Text Placeholder 2">
            <a:extLst>
              <a:ext uri="{FF2B5EF4-FFF2-40B4-BE49-F238E27FC236}">
                <a16:creationId xmlns:a16="http://schemas.microsoft.com/office/drawing/2014/main" id="{72B10E82-48FE-41CF-BA02-B67E5331A70F}"/>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ka-GE"/>
          </a:p>
        </p:txBody>
      </p:sp>
      <p:sp>
        <p:nvSpPr>
          <p:cNvPr id="4" name="Date Placeholder 3">
            <a:extLst>
              <a:ext uri="{FF2B5EF4-FFF2-40B4-BE49-F238E27FC236}">
                <a16:creationId xmlns:a16="http://schemas.microsoft.com/office/drawing/2014/main" id="{89137DCF-E931-4CFE-A6F0-D1A30A1D4361}"/>
              </a:ext>
            </a:extLst>
          </p:cNvPr>
          <p:cNvSpPr>
            <a:spLocks noGrp="1"/>
          </p:cNvSpPr>
          <p:nvPr>
            <p:ph type="dt" sz="half" idx="2"/>
          </p:nvPr>
        </p:nvSpPr>
        <p:spPr>
          <a:xfrm>
            <a:off x="838201"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8F1351-A037-4799-944A-D16028358998}" type="datetimeFigureOut">
              <a:rPr lang="ka-GE" smtClean="0"/>
              <a:t>25.01.2021</a:t>
            </a:fld>
            <a:endParaRPr lang="ka-GE"/>
          </a:p>
        </p:txBody>
      </p:sp>
      <p:sp>
        <p:nvSpPr>
          <p:cNvPr id="5" name="Footer Placeholder 4">
            <a:extLst>
              <a:ext uri="{FF2B5EF4-FFF2-40B4-BE49-F238E27FC236}">
                <a16:creationId xmlns:a16="http://schemas.microsoft.com/office/drawing/2014/main" id="{727C478C-3B5A-442F-A592-5DEA05559190}"/>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a-GE"/>
          </a:p>
        </p:txBody>
      </p:sp>
      <p:sp>
        <p:nvSpPr>
          <p:cNvPr id="6" name="Slide Number Placeholder 5">
            <a:extLst>
              <a:ext uri="{FF2B5EF4-FFF2-40B4-BE49-F238E27FC236}">
                <a16:creationId xmlns:a16="http://schemas.microsoft.com/office/drawing/2014/main" id="{EFC77483-B6D7-43C1-A243-A87EC766090C}"/>
              </a:ext>
            </a:extLst>
          </p:cNvPr>
          <p:cNvSpPr>
            <a:spLocks noGrp="1"/>
          </p:cNvSpPr>
          <p:nvPr>
            <p:ph type="sldNum" sz="quarter" idx="4"/>
          </p:nvPr>
        </p:nvSpPr>
        <p:spPr>
          <a:xfrm>
            <a:off x="8610601"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61D5A5-A6D5-4775-9D83-422AC37028E0}" type="slidenum">
              <a:rPr lang="ka-GE" smtClean="0"/>
              <a:t>‹#›</a:t>
            </a:fld>
            <a:endParaRPr lang="ka-GE"/>
          </a:p>
        </p:txBody>
      </p:sp>
    </p:spTree>
    <p:extLst>
      <p:ext uri="{BB962C8B-B14F-4D97-AF65-F5344CB8AC3E}">
        <p14:creationId xmlns:p14="http://schemas.microsoft.com/office/powerpoint/2010/main" val="1542203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3" indent="-228603" algn="l" defTabSz="91441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8" indent="-228603"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4" indent="-228603"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2"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7"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a-GE"/>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oecd-ilibrary.org/education/pisa-2018-results-volume-i_8f293551-e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oecd.org/pisa/data/PISA2018Spain_final.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image" Target="../media/image23.png"/><Relationship Id="rId3" Type="http://schemas.openxmlformats.org/officeDocument/2006/relationships/chart" Target="../charts/chart5.xml"/><Relationship Id="rId7" Type="http://schemas.openxmlformats.org/officeDocument/2006/relationships/customXml" Target="../ink/ink3.xml"/><Relationship Id="rId12" Type="http://schemas.openxmlformats.org/officeDocument/2006/relationships/image" Target="../media/image22.emf"/><Relationship Id="rId2" Type="http://schemas.openxmlformats.org/officeDocument/2006/relationships/chart" Target="../charts/chart4.xml"/><Relationship Id="rId16" Type="http://schemas.openxmlformats.org/officeDocument/2006/relationships/image" Target="../media/image25.svg"/><Relationship Id="rId1" Type="http://schemas.openxmlformats.org/officeDocument/2006/relationships/slideLayout" Target="../slideLayouts/slideLayout2.xml"/><Relationship Id="rId6" Type="http://schemas.openxmlformats.org/officeDocument/2006/relationships/image" Target="../media/image19.emf"/><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image" Target="../media/image24.png"/><Relationship Id="rId10" Type="http://schemas.openxmlformats.org/officeDocument/2006/relationships/image" Target="../media/image21.emf"/><Relationship Id="rId4" Type="http://schemas.openxmlformats.org/officeDocument/2006/relationships/chart" Target="../charts/chart6.xml"/><Relationship Id="rId9" Type="http://schemas.openxmlformats.org/officeDocument/2006/relationships/customXml" Target="../ink/ink4.xml"/><Relationship Id="rId14" Type="http://schemas.openxmlformats.org/officeDocument/2006/relationships/image" Target="../media/image23.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D82FD-1FC9-4A8D-A9AE-0B5D3CCC4D6D}"/>
              </a:ext>
            </a:extLst>
          </p:cNvPr>
          <p:cNvSpPr>
            <a:spLocks noGrp="1"/>
          </p:cNvSpPr>
          <p:nvPr>
            <p:ph type="ctrTitle"/>
          </p:nvPr>
        </p:nvSpPr>
        <p:spPr>
          <a:xfrm>
            <a:off x="1257300" y="1155699"/>
            <a:ext cx="9144000" cy="1600563"/>
          </a:xfrm>
        </p:spPr>
        <p:txBody>
          <a:bodyPr>
            <a:normAutofit/>
          </a:bodyPr>
          <a:lstStyle/>
          <a:p>
            <a:r>
              <a:rPr lang="en-US" sz="3400" b="1" dirty="0">
                <a:latin typeface="Sylfaen" panose="010A0502050306030303" pitchFamily="18" charset="0"/>
              </a:rPr>
              <a:t>Programme for International Student Assessment</a:t>
            </a:r>
            <a:endParaRPr lang="ka-GE" sz="3400" b="1" dirty="0">
              <a:latin typeface="Sylfaen" panose="010A0502050306030303" pitchFamily="18" charset="0"/>
            </a:endParaRPr>
          </a:p>
        </p:txBody>
      </p:sp>
      <p:sp>
        <p:nvSpPr>
          <p:cNvPr id="3" name="Subtitle 2">
            <a:extLst>
              <a:ext uri="{FF2B5EF4-FFF2-40B4-BE49-F238E27FC236}">
                <a16:creationId xmlns:a16="http://schemas.microsoft.com/office/drawing/2014/main" id="{036701DD-0C7C-4CBB-BEFA-73BA99EA2E25}"/>
              </a:ext>
            </a:extLst>
          </p:cNvPr>
          <p:cNvSpPr>
            <a:spLocks noGrp="1"/>
          </p:cNvSpPr>
          <p:nvPr>
            <p:ph type="subTitle" idx="1"/>
          </p:nvPr>
        </p:nvSpPr>
        <p:spPr>
          <a:xfrm>
            <a:off x="3049406" y="2965336"/>
            <a:ext cx="7039754" cy="1057676"/>
          </a:xfrm>
        </p:spPr>
        <p:txBody>
          <a:bodyPr>
            <a:noAutofit/>
          </a:bodyPr>
          <a:lstStyle/>
          <a:p>
            <a:r>
              <a:rPr lang="en-US" sz="8200" dirty="0">
                <a:solidFill>
                  <a:srgbClr val="DE4054"/>
                </a:solidFill>
                <a:latin typeface="Sylfaen" panose="010A0502050306030303" pitchFamily="18" charset="0"/>
              </a:rPr>
              <a:t>2</a:t>
            </a:r>
            <a:r>
              <a:rPr lang="en-US" sz="8200" dirty="0">
                <a:solidFill>
                  <a:srgbClr val="F4960F"/>
                </a:solidFill>
                <a:latin typeface="Sylfaen" panose="010A0502050306030303" pitchFamily="18" charset="0"/>
              </a:rPr>
              <a:t>0</a:t>
            </a:r>
            <a:r>
              <a:rPr lang="en-US" sz="8200" dirty="0">
                <a:solidFill>
                  <a:srgbClr val="7A7169"/>
                </a:solidFill>
                <a:latin typeface="Sylfaen" panose="010A0502050306030303" pitchFamily="18" charset="0"/>
              </a:rPr>
              <a:t>1</a:t>
            </a:r>
            <a:r>
              <a:rPr lang="en-US" sz="8200" dirty="0">
                <a:solidFill>
                  <a:srgbClr val="3693AC"/>
                </a:solidFill>
                <a:latin typeface="Sylfaen" panose="010A0502050306030303" pitchFamily="18" charset="0"/>
              </a:rPr>
              <a:t>8</a:t>
            </a:r>
            <a:endParaRPr lang="ka-GE" sz="8200" dirty="0">
              <a:solidFill>
                <a:srgbClr val="3693AC"/>
              </a:solidFill>
              <a:latin typeface="Sylfaen" panose="010A0502050306030303" pitchFamily="18" charset="0"/>
            </a:endParaRPr>
          </a:p>
        </p:txBody>
      </p:sp>
      <p:pic>
        <p:nvPicPr>
          <p:cNvPr id="5" name="Picture 4">
            <a:extLst>
              <a:ext uri="{FF2B5EF4-FFF2-40B4-BE49-F238E27FC236}">
                <a16:creationId xmlns:a16="http://schemas.microsoft.com/office/drawing/2014/main" id="{5C91B693-79BF-4CFA-B691-526C39E6E6E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454911" y="3094602"/>
            <a:ext cx="1876022" cy="799142"/>
          </a:xfrm>
          <a:prstGeom prst="rect">
            <a:avLst/>
          </a:prstGeom>
        </p:spPr>
      </p:pic>
      <p:pic>
        <p:nvPicPr>
          <p:cNvPr id="4" name="Graphic 3">
            <a:extLst>
              <a:ext uri="{FF2B5EF4-FFF2-40B4-BE49-F238E27FC236}">
                <a16:creationId xmlns:a16="http://schemas.microsoft.com/office/drawing/2014/main" id="{E6A9E069-1974-48A2-9AD9-1FB6E8EC3EF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311865" y="5674872"/>
            <a:ext cx="1019068" cy="862288"/>
          </a:xfrm>
          <a:prstGeom prst="rect">
            <a:avLst/>
          </a:prstGeom>
        </p:spPr>
      </p:pic>
      <p:pic>
        <p:nvPicPr>
          <p:cNvPr id="6" name="Graphic 5">
            <a:extLst>
              <a:ext uri="{FF2B5EF4-FFF2-40B4-BE49-F238E27FC236}">
                <a16:creationId xmlns:a16="http://schemas.microsoft.com/office/drawing/2014/main" id="{72FFC96F-DE58-4D58-BCF5-722391D2F649}"/>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2791366" y="5606691"/>
            <a:ext cx="883118" cy="903189"/>
          </a:xfrm>
          <a:prstGeom prst="rect">
            <a:avLst/>
          </a:prstGeom>
        </p:spPr>
      </p:pic>
      <p:pic>
        <p:nvPicPr>
          <p:cNvPr id="20" name="Graphic 19">
            <a:extLst>
              <a:ext uri="{FF2B5EF4-FFF2-40B4-BE49-F238E27FC236}">
                <a16:creationId xmlns:a16="http://schemas.microsoft.com/office/drawing/2014/main" id="{2A058672-FC30-4A89-A3CE-608C6EAC5DCE}"/>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349141" y="5645959"/>
            <a:ext cx="883117" cy="863919"/>
          </a:xfrm>
          <a:prstGeom prst="rect">
            <a:avLst/>
          </a:prstGeom>
        </p:spPr>
      </p:pic>
      <p:pic>
        <p:nvPicPr>
          <p:cNvPr id="21" name="Graphic 20">
            <a:extLst>
              <a:ext uri="{FF2B5EF4-FFF2-40B4-BE49-F238E27FC236}">
                <a16:creationId xmlns:a16="http://schemas.microsoft.com/office/drawing/2014/main" id="{62F53741-F612-458B-BA30-1983D201A73F}"/>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7619902" y="5702303"/>
            <a:ext cx="2781398" cy="863919"/>
          </a:xfrm>
          <a:prstGeom prst="rect">
            <a:avLst/>
          </a:prstGeom>
        </p:spPr>
      </p:pic>
      <p:pic>
        <p:nvPicPr>
          <p:cNvPr id="24" name="Graphic 23">
            <a:extLst>
              <a:ext uri="{FF2B5EF4-FFF2-40B4-BE49-F238E27FC236}">
                <a16:creationId xmlns:a16="http://schemas.microsoft.com/office/drawing/2014/main" id="{6246C379-74A1-46D1-BEBD-E4A957CBAAE7}"/>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6045267" y="5674875"/>
            <a:ext cx="937927" cy="903189"/>
          </a:xfrm>
          <a:prstGeom prst="rect">
            <a:avLst/>
          </a:prstGeom>
        </p:spPr>
      </p:pic>
    </p:spTree>
    <p:extLst>
      <p:ext uri="{BB962C8B-B14F-4D97-AF65-F5344CB8AC3E}">
        <p14:creationId xmlns:p14="http://schemas.microsoft.com/office/powerpoint/2010/main" val="3877844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850"/>
            <a:ext cx="10515600" cy="673100"/>
          </a:xfrm>
        </p:spPr>
        <p:txBody>
          <a:bodyPr>
            <a:noAutofit/>
          </a:bodyPr>
          <a:lstStyle/>
          <a:p>
            <a:pPr algn="ctr"/>
            <a:r>
              <a:rPr lang="en-US" sz="2400" b="1" dirty="0">
                <a:latin typeface="Sylfaen" panose="010A0502050306030303" pitchFamily="18" charset="0"/>
              </a:rPr>
              <a:t/>
            </a:r>
            <a:br>
              <a:rPr lang="en-US" sz="2400" b="1" dirty="0">
                <a:latin typeface="Sylfaen" panose="010A0502050306030303" pitchFamily="18" charset="0"/>
              </a:rPr>
            </a:br>
            <a:r>
              <a:rPr lang="en-US" sz="2400" b="1" dirty="0">
                <a:latin typeface="Sylfaen" panose="010A0502050306030303" pitchFamily="18" charset="0"/>
              </a:rPr>
              <a:t>Major goals of PISA assessment</a:t>
            </a:r>
            <a:endParaRPr lang="en-US" sz="2400" dirty="0">
              <a:latin typeface="Sylfaen" panose="010A0502050306030303" pitchFamily="18" charset="0"/>
            </a:endParaRPr>
          </a:p>
        </p:txBody>
      </p:sp>
      <p:sp>
        <p:nvSpPr>
          <p:cNvPr id="3" name="Content Placeholder 2"/>
          <p:cNvSpPr>
            <a:spLocks noGrp="1"/>
          </p:cNvSpPr>
          <p:nvPr>
            <p:ph idx="1"/>
          </p:nvPr>
        </p:nvSpPr>
        <p:spPr>
          <a:xfrm>
            <a:off x="736600" y="1212850"/>
            <a:ext cx="10515600" cy="5332413"/>
          </a:xfrm>
        </p:spPr>
        <p:txBody>
          <a:bodyPr>
            <a:normAutofit/>
          </a:bodyPr>
          <a:lstStyle/>
          <a:p>
            <a:pPr marL="0" indent="0" algn="just">
              <a:buNone/>
            </a:pPr>
            <a:r>
              <a:rPr lang="en-US" sz="2000" b="1" dirty="0">
                <a:latin typeface="Sylfaen" panose="010A0502050306030303" pitchFamily="18" charset="0"/>
              </a:rPr>
              <a:t/>
            </a:r>
            <a:br>
              <a:rPr lang="en-US" sz="2000" b="1" dirty="0">
                <a:latin typeface="Sylfaen" panose="010A0502050306030303" pitchFamily="18" charset="0"/>
              </a:rPr>
            </a:br>
            <a:r>
              <a:rPr lang="en-US" sz="2000" b="1" dirty="0">
                <a:latin typeface="Sylfaen" panose="010A0502050306030303" pitchFamily="18" charset="0"/>
              </a:rPr>
              <a:t>Major goals of PISA assessment are to determine:</a:t>
            </a:r>
          </a:p>
          <a:p>
            <a:pPr marL="0" indent="0" algn="just">
              <a:buNone/>
            </a:pPr>
            <a:endParaRPr lang="en-US" sz="2200" dirty="0">
              <a:latin typeface="Sylfaen" panose="010A0502050306030303" pitchFamily="18" charset="0"/>
            </a:endParaRPr>
          </a:p>
          <a:p>
            <a:pPr lvl="0" algn="just"/>
            <a:r>
              <a:rPr lang="en-US" sz="2200" dirty="0">
                <a:latin typeface="Sylfaen" panose="010A0502050306030303" pitchFamily="18" charset="0"/>
              </a:rPr>
              <a:t>How students are able to acquire a knowledge and skills necessary for any individual to participate in social and economic processes i.e. much less attention to reproduction of knowledge;</a:t>
            </a:r>
            <a:endParaRPr lang="ka-GE" sz="2200" dirty="0">
              <a:latin typeface="Sylfaen" panose="010A0502050306030303" pitchFamily="18" charset="0"/>
            </a:endParaRPr>
          </a:p>
          <a:p>
            <a:pPr algn="just"/>
            <a:r>
              <a:rPr lang="en-US" sz="2200" dirty="0">
                <a:latin typeface="Sylfaen" panose="010A0502050306030303" pitchFamily="18" charset="0"/>
              </a:rPr>
              <a:t>How they are able to transfer the knowledge – use it in an unknown context and everyday life, in the school environment and outside of it </a:t>
            </a:r>
            <a:r>
              <a:rPr lang="ka-GE" sz="2200" dirty="0">
                <a:latin typeface="Sylfaen" panose="010A0502050306030303" pitchFamily="18" charset="0"/>
              </a:rPr>
              <a:t>(</a:t>
            </a:r>
            <a:r>
              <a:rPr lang="en-US" sz="2200" dirty="0">
                <a:latin typeface="Sylfaen" panose="010A0502050306030303" pitchFamily="18" charset="0"/>
              </a:rPr>
              <a:t>OECD (2019), PISA 2018 Results, Vol. I,</a:t>
            </a:r>
            <a:r>
              <a:rPr lang="ka-GE" sz="2200" dirty="0">
                <a:latin typeface="Sylfaen" panose="010A0502050306030303" pitchFamily="18" charset="0"/>
              </a:rPr>
              <a:t> 28)</a:t>
            </a:r>
            <a:r>
              <a:rPr lang="en-US" sz="2200" dirty="0">
                <a:latin typeface="Sylfaen" panose="010A0502050306030303" pitchFamily="18" charset="0"/>
              </a:rPr>
              <a:t>;</a:t>
            </a:r>
          </a:p>
          <a:p>
            <a:pPr algn="just"/>
            <a:r>
              <a:rPr lang="en-US" sz="2200" dirty="0">
                <a:solidFill>
                  <a:schemeClr val="tx1">
                    <a:lumMod val="95000"/>
                    <a:lumOff val="5000"/>
                  </a:schemeClr>
                </a:solidFill>
                <a:latin typeface="Sylfaen" panose="010A0502050306030303" pitchFamily="18" charset="0"/>
              </a:rPr>
              <a:t>The extent of students’ general competencies: learning independently, communication, adaptation, problem solving, the use of ICT skills.</a:t>
            </a:r>
          </a:p>
          <a:p>
            <a:pPr algn="just"/>
            <a:endParaRPr lang="ka-GE" sz="2200" dirty="0">
              <a:solidFill>
                <a:schemeClr val="tx1">
                  <a:lumMod val="95000"/>
                  <a:lumOff val="5000"/>
                </a:schemeClr>
              </a:solidFill>
              <a:latin typeface="Sylfaen" panose="010A0502050306030303" pitchFamily="18" charset="0"/>
            </a:endParaRPr>
          </a:p>
        </p:txBody>
      </p:sp>
    </p:spTree>
    <p:extLst>
      <p:ext uri="{BB962C8B-B14F-4D97-AF65-F5344CB8AC3E}">
        <p14:creationId xmlns:p14="http://schemas.microsoft.com/office/powerpoint/2010/main" val="7600650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394E8-2052-47F8-8210-80C0561621AD}"/>
              </a:ext>
            </a:extLst>
          </p:cNvPr>
          <p:cNvSpPr>
            <a:spLocks noGrp="1"/>
          </p:cNvSpPr>
          <p:nvPr>
            <p:ph type="title"/>
          </p:nvPr>
        </p:nvSpPr>
        <p:spPr>
          <a:xfrm>
            <a:off x="800100" y="-11666"/>
            <a:ext cx="10515600" cy="669082"/>
          </a:xfrm>
        </p:spPr>
        <p:txBody>
          <a:bodyPr>
            <a:normAutofit/>
          </a:bodyPr>
          <a:lstStyle/>
          <a:p>
            <a:pPr algn="ctr"/>
            <a:r>
              <a:rPr lang="en-US" sz="2400" b="1" dirty="0">
                <a:latin typeface="Sylfaen" panose="010A0502050306030303" pitchFamily="18" charset="0"/>
              </a:rPr>
              <a:t>PISA 2018</a:t>
            </a:r>
            <a:r>
              <a:rPr lang="ka-GE" sz="2400" b="1" dirty="0">
                <a:latin typeface="Sylfaen" panose="010A0502050306030303" pitchFamily="18" charset="0"/>
              </a:rPr>
              <a:t>: </a:t>
            </a:r>
            <a:r>
              <a:rPr lang="en-US" sz="2400" b="1" dirty="0">
                <a:latin typeface="Sylfaen" panose="010A0502050306030303" pitchFamily="18" charset="0"/>
              </a:rPr>
              <a:t>Characteristics</a:t>
            </a:r>
            <a:r>
              <a:rPr lang="ka-GE" sz="2400" b="1" dirty="0">
                <a:latin typeface="Sylfaen" panose="010A0502050306030303" pitchFamily="18" charset="0"/>
              </a:rPr>
              <a:t> (1)</a:t>
            </a:r>
            <a:endParaRPr lang="ka-GE" sz="2400" dirty="0">
              <a:latin typeface="Sylfaen" panose="010A0502050306030303" pitchFamily="18" charset="0"/>
            </a:endParaRPr>
          </a:p>
        </p:txBody>
      </p:sp>
      <p:sp>
        <p:nvSpPr>
          <p:cNvPr id="3" name="Content Placeholder 2">
            <a:extLst>
              <a:ext uri="{FF2B5EF4-FFF2-40B4-BE49-F238E27FC236}">
                <a16:creationId xmlns:a16="http://schemas.microsoft.com/office/drawing/2014/main" id="{9D32C7AF-06E8-450F-8D19-C8EC5BF5F1F7}"/>
              </a:ext>
            </a:extLst>
          </p:cNvPr>
          <p:cNvSpPr>
            <a:spLocks noGrp="1"/>
          </p:cNvSpPr>
          <p:nvPr>
            <p:ph idx="1"/>
          </p:nvPr>
        </p:nvSpPr>
        <p:spPr>
          <a:xfrm>
            <a:off x="658420" y="501140"/>
            <a:ext cx="10515600" cy="4856045"/>
          </a:xfrm>
        </p:spPr>
        <p:txBody>
          <a:bodyPr>
            <a:normAutofit/>
          </a:bodyPr>
          <a:lstStyle/>
          <a:p>
            <a:r>
              <a:rPr lang="en-US" sz="2200" dirty="0">
                <a:latin typeface="Sylfaen" panose="010A0502050306030303" pitchFamily="18" charset="0"/>
              </a:rPr>
              <a:t>Georgia*: </a:t>
            </a:r>
            <a:r>
              <a:rPr lang="ka-GE" sz="2200" dirty="0">
                <a:latin typeface="Sylfaen" panose="010A0502050306030303" pitchFamily="18" charset="0"/>
              </a:rPr>
              <a:t>5 </a:t>
            </a:r>
            <a:r>
              <a:rPr lang="en-US" sz="2200" dirty="0">
                <a:latin typeface="Sylfaen" panose="010A0502050306030303" pitchFamily="18" charset="0"/>
              </a:rPr>
              <a:t>572</a:t>
            </a:r>
            <a:r>
              <a:rPr lang="ka-GE" sz="2200" dirty="0">
                <a:latin typeface="Sylfaen" panose="010A0502050306030303" pitchFamily="18" charset="0"/>
              </a:rPr>
              <a:t> </a:t>
            </a:r>
            <a:r>
              <a:rPr lang="en-US" sz="2200" dirty="0">
                <a:latin typeface="Sylfaen" panose="010A0502050306030303" pitchFamily="18" charset="0"/>
              </a:rPr>
              <a:t>students (population above 15 - </a:t>
            </a:r>
            <a:r>
              <a:rPr lang="ka-GE" sz="2200" dirty="0">
                <a:latin typeface="Sylfaen" panose="010A0502050306030303" pitchFamily="18" charset="0"/>
              </a:rPr>
              <a:t>38 489</a:t>
            </a:r>
            <a:r>
              <a:rPr lang="en-US" sz="2200" dirty="0">
                <a:latin typeface="Sylfaen" panose="010A0502050306030303" pitchFamily="18" charset="0"/>
              </a:rPr>
              <a:t>) </a:t>
            </a:r>
            <a:r>
              <a:rPr lang="ka-GE" sz="2200" dirty="0">
                <a:latin typeface="Sylfaen" panose="010A0502050306030303" pitchFamily="18" charset="0"/>
              </a:rPr>
              <a:t>326</a:t>
            </a:r>
            <a:r>
              <a:rPr lang="en-US" sz="2200" dirty="0">
                <a:latin typeface="Sylfaen" panose="010A0502050306030303" pitchFamily="18" charset="0"/>
              </a:rPr>
              <a:t> schools. Coverage index of students 15 years old - 83%</a:t>
            </a:r>
            <a:r>
              <a:rPr lang="ka-GE" sz="2200" dirty="0">
                <a:latin typeface="Sylfaen" panose="010A0502050306030303" pitchFamily="18" charset="0"/>
              </a:rPr>
              <a:t>, </a:t>
            </a:r>
            <a:r>
              <a:rPr lang="en-US" sz="2200" dirty="0">
                <a:latin typeface="Sylfaen" panose="010A0502050306030303" pitchFamily="18" charset="0"/>
              </a:rPr>
              <a:t>cf. OECD &gt;80%;</a:t>
            </a:r>
            <a:endParaRPr lang="ka-GE" sz="2200" dirty="0">
              <a:latin typeface="Sylfaen" panose="010A0502050306030303" pitchFamily="18" charset="0"/>
            </a:endParaRPr>
          </a:p>
          <a:p>
            <a:r>
              <a:rPr lang="en-US" sz="2200" dirty="0">
                <a:latin typeface="Sylfaen" panose="010A0502050306030303" pitchFamily="18" charset="0"/>
              </a:rPr>
              <a:t>Approximately 600 000 students from 79 counties (PISA population – 32 million).</a:t>
            </a:r>
            <a:endParaRPr lang="ka-GE" sz="2200" dirty="0">
              <a:latin typeface="Sylfaen" panose="010A0502050306030303" pitchFamily="18" charset="0"/>
            </a:endParaRPr>
          </a:p>
          <a:p>
            <a:pPr marL="0" indent="0">
              <a:buNone/>
            </a:pPr>
            <a:endParaRPr lang="ka-GE" sz="1800" dirty="0"/>
          </a:p>
        </p:txBody>
      </p:sp>
      <mc:AlternateContent xmlns:mc="http://schemas.openxmlformats.org/markup-compatibility/2006">
        <mc:Choice xmlns:p14="http://schemas.microsoft.com/office/powerpoint/2010/main" Requires="p14">
          <p:contentPart p14:bwMode="auto" r:id="rId2">
            <p14:nvContentPartPr>
              <p14:cNvPr id="8" name="Ink 7">
                <a:extLst>
                  <a:ext uri="{FF2B5EF4-FFF2-40B4-BE49-F238E27FC236}">
                    <a16:creationId xmlns:a16="http://schemas.microsoft.com/office/drawing/2014/main" id="{6788EAA4-45C5-47A9-9BA0-58753A0BFCB3}"/>
                  </a:ext>
                </a:extLst>
              </p14:cNvPr>
              <p14:cNvContentPartPr/>
              <p14:nvPr/>
            </p14:nvContentPartPr>
            <p14:xfrm>
              <a:off x="4383517" y="6831291"/>
              <a:ext cx="45360" cy="30960"/>
            </p14:xfrm>
          </p:contentPart>
        </mc:Choice>
        <mc:Fallback>
          <p:pic>
            <p:nvPicPr>
              <p:cNvPr id="8" name="Ink 7">
                <a:extLst>
                  <a:ext uri="{FF2B5EF4-FFF2-40B4-BE49-F238E27FC236}">
                    <a16:creationId xmlns:a16="http://schemas.microsoft.com/office/drawing/2014/main" id="{6788EAA4-45C5-47A9-9BA0-58753A0BFCB3}"/>
                  </a:ext>
                </a:extLst>
              </p:cNvPr>
              <p:cNvPicPr/>
              <p:nvPr/>
            </p:nvPicPr>
            <p:blipFill>
              <a:blip r:embed="rId3"/>
              <a:stretch>
                <a:fillRect/>
              </a:stretch>
            </p:blipFill>
            <p:spPr>
              <a:xfrm>
                <a:off x="4380997" y="6828771"/>
                <a:ext cx="51840" cy="38160"/>
              </a:xfrm>
              <a:prstGeom prst="rect">
                <a:avLst/>
              </a:prstGeom>
            </p:spPr>
          </p:pic>
        </mc:Fallback>
      </mc:AlternateContent>
      <p:pic>
        <p:nvPicPr>
          <p:cNvPr id="5" name="Picture 4"/>
          <p:cNvPicPr>
            <a:picLocks noChangeAspect="1"/>
          </p:cNvPicPr>
          <p:nvPr/>
        </p:nvPicPr>
        <p:blipFill>
          <a:blip r:embed="rId4"/>
          <a:stretch>
            <a:fillRect/>
          </a:stretch>
        </p:blipFill>
        <p:spPr>
          <a:xfrm>
            <a:off x="904049" y="1752767"/>
            <a:ext cx="10383907" cy="5013979"/>
          </a:xfrm>
          <a:prstGeom prst="rect">
            <a:avLst/>
          </a:prstGeom>
        </p:spPr>
      </p:pic>
    </p:spTree>
    <p:extLst>
      <p:ext uri="{BB962C8B-B14F-4D97-AF65-F5344CB8AC3E}">
        <p14:creationId xmlns:p14="http://schemas.microsoft.com/office/powerpoint/2010/main" val="258805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5900"/>
            <a:ext cx="10515600" cy="571500"/>
          </a:xfrm>
        </p:spPr>
        <p:txBody>
          <a:bodyPr>
            <a:noAutofit/>
          </a:bodyPr>
          <a:lstStyle/>
          <a:p>
            <a:pPr algn="ctr"/>
            <a:r>
              <a:rPr lang="en-US" sz="2200" b="1" dirty="0">
                <a:latin typeface="Sylfaen" panose="010A0502050306030303" pitchFamily="18" charset="0"/>
              </a:rPr>
              <a:t/>
            </a:r>
            <a:br>
              <a:rPr lang="en-US" sz="2200" b="1" dirty="0">
                <a:latin typeface="Sylfaen" panose="010A0502050306030303" pitchFamily="18" charset="0"/>
              </a:rPr>
            </a:br>
            <a:r>
              <a:rPr lang="en-US" sz="2400" b="1" dirty="0">
                <a:latin typeface="Sylfaen" panose="010A0502050306030303" pitchFamily="18" charset="0"/>
              </a:rPr>
              <a:t>Characteristics of PISA 2018 (2)</a:t>
            </a:r>
            <a:endParaRPr lang="en-US" sz="2400" dirty="0">
              <a:latin typeface="Sylfaen" panose="010A0502050306030303" pitchFamily="18" charset="0"/>
            </a:endParaRPr>
          </a:p>
        </p:txBody>
      </p:sp>
      <p:sp>
        <p:nvSpPr>
          <p:cNvPr id="3" name="Content Placeholder 2"/>
          <p:cNvSpPr>
            <a:spLocks noGrp="1"/>
          </p:cNvSpPr>
          <p:nvPr>
            <p:ph idx="1"/>
          </p:nvPr>
        </p:nvSpPr>
        <p:spPr>
          <a:xfrm>
            <a:off x="838200" y="787400"/>
            <a:ext cx="10515600" cy="5486400"/>
          </a:xfrm>
        </p:spPr>
        <p:txBody>
          <a:bodyPr>
            <a:normAutofit/>
          </a:bodyPr>
          <a:lstStyle/>
          <a:p>
            <a:pPr algn="just">
              <a:lnSpc>
                <a:spcPct val="120000"/>
              </a:lnSpc>
            </a:pPr>
            <a:endParaRPr lang="en-US" sz="2200" dirty="0">
              <a:latin typeface="Sylfaen" panose="010A0502050306030303" pitchFamily="18" charset="0"/>
            </a:endParaRPr>
          </a:p>
          <a:p>
            <a:pPr algn="just">
              <a:lnSpc>
                <a:spcPct val="120000"/>
              </a:lnSpc>
            </a:pPr>
            <a:r>
              <a:rPr lang="en-US" sz="2200" dirty="0">
                <a:latin typeface="Sylfaen" panose="010A0502050306030303" pitchFamily="18" charset="0"/>
              </a:rPr>
              <a:t>In 2018, like in 2000 and 2009, reading was the major domain of the assessment;</a:t>
            </a:r>
          </a:p>
          <a:p>
            <a:pPr lvl="0" algn="just">
              <a:lnSpc>
                <a:spcPct val="120000"/>
              </a:lnSpc>
            </a:pPr>
            <a:r>
              <a:rPr lang="en-US" sz="2200" dirty="0">
                <a:latin typeface="Sylfaen" panose="010A0502050306030303" pitchFamily="18" charset="0"/>
              </a:rPr>
              <a:t>Global competencies and financial</a:t>
            </a:r>
            <a:r>
              <a:rPr lang="ka-GE" sz="2200" dirty="0">
                <a:latin typeface="Sylfaen" panose="010A0502050306030303" pitchFamily="18" charset="0"/>
              </a:rPr>
              <a:t> </a:t>
            </a:r>
            <a:r>
              <a:rPr lang="en-US" sz="2200" dirty="0">
                <a:latin typeface="Sylfaen" panose="010A0502050306030303" pitchFamily="18" charset="0"/>
              </a:rPr>
              <a:t>literacy were the nonobligatory domains in 2018. Students from Georgia participated in the latter;</a:t>
            </a:r>
            <a:endParaRPr lang="en-US" sz="2200" dirty="0">
              <a:solidFill>
                <a:schemeClr val="tx1">
                  <a:lumMod val="95000"/>
                  <a:lumOff val="5000"/>
                </a:schemeClr>
              </a:solidFill>
              <a:latin typeface="Sylfaen" panose="010A0502050306030303" pitchFamily="18" charset="0"/>
            </a:endParaRPr>
          </a:p>
          <a:p>
            <a:pPr lvl="0" algn="just">
              <a:lnSpc>
                <a:spcPct val="120000"/>
              </a:lnSpc>
            </a:pPr>
            <a:r>
              <a:rPr lang="en-US" sz="2200" dirty="0">
                <a:solidFill>
                  <a:schemeClr val="tx1">
                    <a:lumMod val="95000"/>
                    <a:lumOff val="5000"/>
                  </a:schemeClr>
                </a:solidFill>
                <a:latin typeface="Sylfaen" panose="010A0502050306030303" pitchFamily="18" charset="0"/>
              </a:rPr>
              <a:t>In 70 countries out of 79, students wrote tests on computers (CBA). First time in PISA history, assessment test for reading was prepared in CAT format;</a:t>
            </a:r>
            <a:endParaRPr lang="ka-GE" sz="2200" dirty="0">
              <a:solidFill>
                <a:schemeClr val="tx1">
                  <a:lumMod val="95000"/>
                  <a:lumOff val="5000"/>
                </a:schemeClr>
              </a:solidFill>
              <a:latin typeface="Sylfaen" panose="010A0502050306030303" pitchFamily="18" charset="0"/>
            </a:endParaRPr>
          </a:p>
          <a:p>
            <a:pPr lvl="0" algn="just">
              <a:lnSpc>
                <a:spcPct val="120000"/>
              </a:lnSpc>
            </a:pPr>
            <a:r>
              <a:rPr lang="en-US" sz="2200" dirty="0">
                <a:solidFill>
                  <a:schemeClr val="tx1">
                    <a:lumMod val="95000"/>
                    <a:lumOff val="5000"/>
                  </a:schemeClr>
                </a:solidFill>
                <a:latin typeface="Sylfaen" panose="010A0502050306030303" pitchFamily="18" charset="0"/>
              </a:rPr>
              <a:t>PISA tests in CBA format were written first time in 8 countries – Albania, Georgia, Indonesia, Kazakhstan, Kosovo, Malta, Panama, Serbia);</a:t>
            </a:r>
            <a:endParaRPr lang="ka-GE" sz="2200" dirty="0">
              <a:solidFill>
                <a:schemeClr val="tx1">
                  <a:lumMod val="95000"/>
                  <a:lumOff val="5000"/>
                </a:schemeClr>
              </a:solidFill>
              <a:latin typeface="Sylfaen" panose="010A0502050306030303" pitchFamily="18" charset="0"/>
            </a:endParaRPr>
          </a:p>
          <a:p>
            <a:pPr lvl="0" algn="just">
              <a:lnSpc>
                <a:spcPct val="120000"/>
              </a:lnSpc>
            </a:pPr>
            <a:r>
              <a:rPr lang="en-US" sz="2200" dirty="0">
                <a:solidFill>
                  <a:schemeClr val="tx1">
                    <a:lumMod val="95000"/>
                    <a:lumOff val="5000"/>
                  </a:schemeClr>
                </a:solidFill>
                <a:latin typeface="Sylfaen" panose="010A0502050306030303" pitchFamily="18" charset="0"/>
              </a:rPr>
              <a:t>PISA tests in PBA format were written in 9 counties – Argentina, Jordan, Lebanon, Republic of Moldova, Republic of Northern Macedonia, Romania, Saudi Arabia, Ukraine, Vietnam.</a:t>
            </a:r>
            <a:endParaRPr lang="ka-GE" sz="2200" dirty="0">
              <a:solidFill>
                <a:schemeClr val="tx1">
                  <a:lumMod val="95000"/>
                  <a:lumOff val="5000"/>
                </a:schemeClr>
              </a:solidFill>
              <a:latin typeface="Sylfaen" panose="010A0502050306030303" pitchFamily="18" charset="0"/>
            </a:endParaRPr>
          </a:p>
        </p:txBody>
      </p:sp>
    </p:spTree>
    <p:extLst>
      <p:ext uri="{BB962C8B-B14F-4D97-AF65-F5344CB8AC3E}">
        <p14:creationId xmlns:p14="http://schemas.microsoft.com/office/powerpoint/2010/main" val="2368739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8"/>
            <a:ext cx="10515600" cy="815975"/>
          </a:xfrm>
        </p:spPr>
        <p:txBody>
          <a:bodyPr>
            <a:normAutofit/>
          </a:bodyPr>
          <a:lstStyle/>
          <a:p>
            <a:pPr algn="ctr"/>
            <a:r>
              <a:rPr lang="en-US" sz="2400" b="1" dirty="0">
                <a:latin typeface="Sylfaen" panose="010A0502050306030303" pitchFamily="18" charset="0"/>
              </a:rPr>
              <a:t>PISA </a:t>
            </a:r>
            <a:r>
              <a:rPr lang="ka-GE" sz="2400" b="1" dirty="0">
                <a:latin typeface="Sylfaen" panose="010A0502050306030303" pitchFamily="18" charset="0"/>
              </a:rPr>
              <a:t>2018</a:t>
            </a:r>
            <a:r>
              <a:rPr lang="en-US" sz="2400" b="1" dirty="0">
                <a:latin typeface="Sylfaen" panose="010A0502050306030303" pitchFamily="18" charset="0"/>
              </a:rPr>
              <a:t>: Results</a:t>
            </a:r>
          </a:p>
        </p:txBody>
      </p:sp>
      <p:pic>
        <p:nvPicPr>
          <p:cNvPr id="6" name="Picture 5"/>
          <p:cNvPicPr>
            <a:picLocks noChangeAspect="1"/>
          </p:cNvPicPr>
          <p:nvPr/>
        </p:nvPicPr>
        <p:blipFill>
          <a:blip r:embed="rId2"/>
          <a:stretch>
            <a:fillRect/>
          </a:stretch>
        </p:blipFill>
        <p:spPr>
          <a:xfrm>
            <a:off x="606399" y="1151198"/>
            <a:ext cx="10979202" cy="5265598"/>
          </a:xfrm>
          <a:prstGeom prst="rect">
            <a:avLst/>
          </a:prstGeom>
        </p:spPr>
      </p:pic>
    </p:spTree>
    <p:extLst>
      <p:ext uri="{BB962C8B-B14F-4D97-AF65-F5344CB8AC3E}">
        <p14:creationId xmlns:p14="http://schemas.microsoft.com/office/powerpoint/2010/main" val="2254440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FB686-9BE3-4D19-B817-DC433F624B14}"/>
              </a:ext>
            </a:extLst>
          </p:cNvPr>
          <p:cNvSpPr>
            <a:spLocks noGrp="1"/>
          </p:cNvSpPr>
          <p:nvPr>
            <p:ph type="title"/>
          </p:nvPr>
        </p:nvSpPr>
        <p:spPr>
          <a:xfrm>
            <a:off x="755010" y="381906"/>
            <a:ext cx="10801114" cy="548263"/>
          </a:xfrm>
        </p:spPr>
        <p:txBody>
          <a:bodyPr>
            <a:normAutofit/>
          </a:bodyPr>
          <a:lstStyle/>
          <a:p>
            <a:pPr algn="ctr"/>
            <a:r>
              <a:rPr lang="en-US" sz="2400" b="1" dirty="0">
                <a:latin typeface="Sylfaen" panose="010A0502050306030303" pitchFamily="18" charset="0"/>
              </a:rPr>
              <a:t>Results – Short and long term tendencies</a:t>
            </a:r>
          </a:p>
        </p:txBody>
      </p:sp>
      <p:graphicFrame>
        <p:nvGraphicFramePr>
          <p:cNvPr id="4" name="Content Placeholder 3">
            <a:extLst>
              <a:ext uri="{FF2B5EF4-FFF2-40B4-BE49-F238E27FC236}">
                <a16:creationId xmlns:a16="http://schemas.microsoft.com/office/drawing/2014/main" id="{557A08E0-8E36-4847-B360-4DB0A82337C0}"/>
              </a:ext>
            </a:extLst>
          </p:cNvPr>
          <p:cNvGraphicFramePr>
            <a:graphicFrameLocks noGrp="1"/>
          </p:cNvGraphicFramePr>
          <p:nvPr>
            <p:ph idx="1"/>
            <p:extLst>
              <p:ext uri="{D42A27DB-BD31-4B8C-83A1-F6EECF244321}">
                <p14:modId xmlns:p14="http://schemas.microsoft.com/office/powerpoint/2010/main" val="3368158346"/>
              </p:ext>
            </p:extLst>
          </p:nvPr>
        </p:nvGraphicFramePr>
        <p:xfrm>
          <a:off x="755010" y="2319128"/>
          <a:ext cx="10595190" cy="2590800"/>
        </p:xfrm>
        <a:graphic>
          <a:graphicData uri="http://schemas.openxmlformats.org/drawingml/2006/table">
            <a:tbl>
              <a:tblPr firstRow="1" bandRow="1">
                <a:tableStyleId>{2D5ABB26-0587-4C30-8999-92F81FD0307C}</a:tableStyleId>
              </a:tblPr>
              <a:tblGrid>
                <a:gridCol w="2919368">
                  <a:extLst>
                    <a:ext uri="{9D8B030D-6E8A-4147-A177-3AD203B41FA5}">
                      <a16:colId xmlns:a16="http://schemas.microsoft.com/office/drawing/2014/main" val="3070827894"/>
                    </a:ext>
                  </a:extLst>
                </a:gridCol>
                <a:gridCol w="2014780">
                  <a:extLst>
                    <a:ext uri="{9D8B030D-6E8A-4147-A177-3AD203B41FA5}">
                      <a16:colId xmlns:a16="http://schemas.microsoft.com/office/drawing/2014/main" val="1740140415"/>
                    </a:ext>
                  </a:extLst>
                </a:gridCol>
                <a:gridCol w="1544785">
                  <a:extLst>
                    <a:ext uri="{9D8B030D-6E8A-4147-A177-3AD203B41FA5}">
                      <a16:colId xmlns:a16="http://schemas.microsoft.com/office/drawing/2014/main" val="611664949"/>
                    </a:ext>
                  </a:extLst>
                </a:gridCol>
                <a:gridCol w="1400889">
                  <a:extLst>
                    <a:ext uri="{9D8B030D-6E8A-4147-A177-3AD203B41FA5}">
                      <a16:colId xmlns:a16="http://schemas.microsoft.com/office/drawing/2014/main" val="3540901629"/>
                    </a:ext>
                  </a:extLst>
                </a:gridCol>
                <a:gridCol w="1383959">
                  <a:extLst>
                    <a:ext uri="{9D8B030D-6E8A-4147-A177-3AD203B41FA5}">
                      <a16:colId xmlns:a16="http://schemas.microsoft.com/office/drawing/2014/main" val="3913993290"/>
                    </a:ext>
                  </a:extLst>
                </a:gridCol>
                <a:gridCol w="1331409">
                  <a:extLst>
                    <a:ext uri="{9D8B030D-6E8A-4147-A177-3AD203B41FA5}">
                      <a16:colId xmlns:a16="http://schemas.microsoft.com/office/drawing/2014/main" val="1460495140"/>
                    </a:ext>
                  </a:extLst>
                </a:gridCol>
              </a:tblGrid>
              <a:tr h="370840">
                <a:tc>
                  <a:txBody>
                    <a:bodyPr/>
                    <a:lstStyle/>
                    <a:p>
                      <a:endParaRPr lang="en-US" sz="1800" b="1" dirty="0">
                        <a:latin typeface="Sylfaen" panose="010A0502050306030303" pitchFamily="18" charset="0"/>
                      </a:endParaRPr>
                    </a:p>
                  </a:txBody>
                  <a:tcPr/>
                </a:tc>
                <a:tc>
                  <a:txBody>
                    <a:bodyPr/>
                    <a:lstStyle/>
                    <a:p>
                      <a:endParaRPr lang="en-US" sz="1800" b="1" dirty="0">
                        <a:latin typeface="Sylfaen" panose="010A0502050306030303" pitchFamily="18" charset="0"/>
                      </a:endParaRPr>
                    </a:p>
                  </a:txBody>
                  <a:tcPr/>
                </a:tc>
                <a:tc>
                  <a:txBody>
                    <a:bodyPr/>
                    <a:lstStyle/>
                    <a:p>
                      <a:pPr algn="ctr"/>
                      <a:r>
                        <a:rPr lang="en-US" sz="1800" b="1" dirty="0">
                          <a:solidFill>
                            <a:schemeClr val="tx1">
                              <a:lumMod val="75000"/>
                              <a:lumOff val="25000"/>
                            </a:schemeClr>
                          </a:solidFill>
                          <a:latin typeface="Sylfaen" panose="010A0502050306030303" pitchFamily="18" charset="0"/>
                        </a:rPr>
                        <a:t>2009</a:t>
                      </a:r>
                    </a:p>
                  </a:txBody>
                  <a:tcPr>
                    <a:lnB w="12700" cap="flat" cmpd="sng" algn="ctr">
                      <a:solidFill>
                        <a:schemeClr val="tx1"/>
                      </a:solidFill>
                      <a:prstDash val="solid"/>
                      <a:round/>
                      <a:headEnd type="none" w="med" len="med"/>
                      <a:tailEnd type="none" w="med" len="med"/>
                    </a:lnB>
                  </a:tcPr>
                </a:tc>
                <a:tc>
                  <a:txBody>
                    <a:bodyPr/>
                    <a:lstStyle/>
                    <a:p>
                      <a:pPr algn="ctr"/>
                      <a:r>
                        <a:rPr lang="en-US" sz="1800" b="1" dirty="0">
                          <a:solidFill>
                            <a:schemeClr val="tx1">
                              <a:lumMod val="75000"/>
                              <a:lumOff val="25000"/>
                            </a:schemeClr>
                          </a:solidFill>
                          <a:latin typeface="Sylfaen" panose="010A0502050306030303" pitchFamily="18" charset="0"/>
                        </a:rPr>
                        <a:t>2012</a:t>
                      </a:r>
                    </a:p>
                  </a:txBody>
                  <a:tcPr>
                    <a:lnB w="12700" cap="flat" cmpd="sng" algn="ctr">
                      <a:solidFill>
                        <a:schemeClr val="tx1"/>
                      </a:solidFill>
                      <a:prstDash val="solid"/>
                      <a:round/>
                      <a:headEnd type="none" w="med" len="med"/>
                      <a:tailEnd type="none" w="med" len="med"/>
                    </a:lnB>
                  </a:tcPr>
                </a:tc>
                <a:tc>
                  <a:txBody>
                    <a:bodyPr/>
                    <a:lstStyle/>
                    <a:p>
                      <a:pPr algn="ctr"/>
                      <a:r>
                        <a:rPr lang="en-US" sz="1800" b="1" dirty="0">
                          <a:solidFill>
                            <a:schemeClr val="tx1">
                              <a:lumMod val="75000"/>
                              <a:lumOff val="25000"/>
                            </a:schemeClr>
                          </a:solidFill>
                          <a:latin typeface="Sylfaen" panose="010A0502050306030303" pitchFamily="18" charset="0"/>
                        </a:rPr>
                        <a:t>2015</a:t>
                      </a:r>
                    </a:p>
                  </a:txBody>
                  <a:tcPr>
                    <a:lnB w="12700" cap="flat" cmpd="sng" algn="ctr">
                      <a:solidFill>
                        <a:schemeClr val="tx1"/>
                      </a:solidFill>
                      <a:prstDash val="solid"/>
                      <a:round/>
                      <a:headEnd type="none" w="med" len="med"/>
                      <a:tailEnd type="none" w="med" len="med"/>
                    </a:lnB>
                  </a:tcPr>
                </a:tc>
                <a:tc>
                  <a:txBody>
                    <a:bodyPr/>
                    <a:lstStyle/>
                    <a:p>
                      <a:pPr algn="ctr"/>
                      <a:r>
                        <a:rPr lang="en-US" sz="1800" b="1" dirty="0">
                          <a:solidFill>
                            <a:schemeClr val="tx1">
                              <a:lumMod val="75000"/>
                              <a:lumOff val="25000"/>
                            </a:schemeClr>
                          </a:solidFill>
                          <a:latin typeface="Sylfaen" panose="010A0502050306030303" pitchFamily="18" charset="0"/>
                        </a:rPr>
                        <a:t>2018</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8022340"/>
                  </a:ext>
                </a:extLst>
              </a:tr>
              <a:tr h="37084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B30000"/>
                          </a:solidFill>
                          <a:latin typeface="Sylfaen" panose="010A0502050306030303" pitchFamily="18" charset="0"/>
                        </a:rPr>
                        <a:t>Reading</a:t>
                      </a:r>
                    </a:p>
                  </a:txBody>
                  <a:tcPr anchor="ctr"/>
                </a:tc>
                <a:tc>
                  <a:txBody>
                    <a:bodyPr/>
                    <a:lstStyle/>
                    <a:p>
                      <a:r>
                        <a:rPr lang="en-US" sz="1800" b="1" dirty="0">
                          <a:solidFill>
                            <a:srgbClr val="B30000"/>
                          </a:solidFill>
                          <a:latin typeface="Sylfaen" panose="010A0502050306030303" pitchFamily="18" charset="0"/>
                        </a:rPr>
                        <a:t>Georgia</a:t>
                      </a:r>
                    </a:p>
                  </a:txBody>
                  <a:tcPr>
                    <a:lnB w="12700" cap="flat" cmpd="sng" algn="ctr">
                      <a:solidFill>
                        <a:srgbClr val="B30000"/>
                      </a:solidFill>
                      <a:prstDash val="solid"/>
                      <a:round/>
                      <a:headEnd type="none" w="med" len="med"/>
                      <a:tailEnd type="none" w="med" len="med"/>
                    </a:lnB>
                  </a:tcPr>
                </a:tc>
                <a:tc>
                  <a:txBody>
                    <a:bodyPr/>
                    <a:lstStyle/>
                    <a:p>
                      <a:pPr algn="ctr"/>
                      <a:r>
                        <a:rPr lang="ka-GE" sz="1800" b="1" dirty="0">
                          <a:solidFill>
                            <a:srgbClr val="B30000"/>
                          </a:solidFill>
                          <a:latin typeface="Sylfaen" panose="010A0502050306030303" pitchFamily="18" charset="0"/>
                        </a:rPr>
                        <a:t>374</a:t>
                      </a:r>
                      <a:endParaRPr lang="en-US" sz="1800" b="1" dirty="0">
                        <a:solidFill>
                          <a:srgbClr val="B30000"/>
                        </a:solidFill>
                        <a:latin typeface="Sylfaen" panose="010A0502050306030303" pitchFamily="18" charset="0"/>
                      </a:endParaRPr>
                    </a:p>
                  </a:txBody>
                  <a:tcPr>
                    <a:lnT w="12700" cap="flat" cmpd="sng" algn="ctr">
                      <a:solidFill>
                        <a:schemeClr val="tx1"/>
                      </a:solidFill>
                      <a:prstDash val="solid"/>
                      <a:round/>
                      <a:headEnd type="none" w="med" len="med"/>
                      <a:tailEnd type="none" w="med" len="med"/>
                    </a:lnT>
                    <a:lnB w="12700" cap="flat" cmpd="sng" algn="ctr">
                      <a:solidFill>
                        <a:srgbClr val="B30000"/>
                      </a:solidFill>
                      <a:prstDash val="solid"/>
                      <a:round/>
                      <a:headEnd type="none" w="med" len="med"/>
                      <a:tailEnd type="none" w="med" len="med"/>
                    </a:lnB>
                  </a:tcPr>
                </a:tc>
                <a:tc>
                  <a:txBody>
                    <a:bodyPr/>
                    <a:lstStyle/>
                    <a:p>
                      <a:pPr algn="ctr"/>
                      <a:r>
                        <a:rPr lang="en-US" sz="1800" b="1" dirty="0">
                          <a:solidFill>
                            <a:srgbClr val="B30000"/>
                          </a:solidFill>
                          <a:latin typeface="Sylfaen" panose="010A0502050306030303" pitchFamily="18" charset="0"/>
                        </a:rPr>
                        <a:t>m</a:t>
                      </a:r>
                    </a:p>
                  </a:txBody>
                  <a:tcPr>
                    <a:lnT w="12700" cap="flat" cmpd="sng" algn="ctr">
                      <a:solidFill>
                        <a:schemeClr val="tx1"/>
                      </a:solidFill>
                      <a:prstDash val="solid"/>
                      <a:round/>
                      <a:headEnd type="none" w="med" len="med"/>
                      <a:tailEnd type="none" w="med" len="med"/>
                    </a:lnT>
                    <a:lnB w="12700" cap="flat" cmpd="sng" algn="ctr">
                      <a:solidFill>
                        <a:srgbClr val="B30000"/>
                      </a:solidFill>
                      <a:prstDash val="solid"/>
                      <a:round/>
                      <a:headEnd type="none" w="med" len="med"/>
                      <a:tailEnd type="none" w="med" len="med"/>
                    </a:lnB>
                  </a:tcPr>
                </a:tc>
                <a:tc>
                  <a:txBody>
                    <a:bodyPr/>
                    <a:lstStyle/>
                    <a:p>
                      <a:pPr algn="ctr"/>
                      <a:r>
                        <a:rPr lang="ka-GE" sz="1800" b="1" dirty="0">
                          <a:solidFill>
                            <a:srgbClr val="B30000"/>
                          </a:solidFill>
                          <a:latin typeface="Sylfaen" panose="010A0502050306030303" pitchFamily="18" charset="0"/>
                        </a:rPr>
                        <a:t>401*</a:t>
                      </a:r>
                      <a:endParaRPr lang="en-US" sz="1800" b="1" dirty="0">
                        <a:solidFill>
                          <a:srgbClr val="B30000"/>
                        </a:solidFill>
                        <a:latin typeface="Sylfaen" panose="010A0502050306030303" pitchFamily="18" charset="0"/>
                      </a:endParaRPr>
                    </a:p>
                  </a:txBody>
                  <a:tcPr>
                    <a:lnT w="12700" cap="flat" cmpd="sng" algn="ctr">
                      <a:solidFill>
                        <a:schemeClr val="tx1"/>
                      </a:solidFill>
                      <a:prstDash val="solid"/>
                      <a:round/>
                      <a:headEnd type="none" w="med" len="med"/>
                      <a:tailEnd type="none" w="med" len="med"/>
                    </a:lnT>
                    <a:lnB w="12700" cap="flat" cmpd="sng" algn="ctr">
                      <a:solidFill>
                        <a:srgbClr val="B30000"/>
                      </a:solidFill>
                      <a:prstDash val="solid"/>
                      <a:round/>
                      <a:headEnd type="none" w="med" len="med"/>
                      <a:tailEnd type="none" w="med" len="med"/>
                    </a:lnB>
                  </a:tcPr>
                </a:tc>
                <a:tc>
                  <a:txBody>
                    <a:bodyPr/>
                    <a:lstStyle/>
                    <a:p>
                      <a:pPr algn="ctr"/>
                      <a:r>
                        <a:rPr lang="ka-GE" sz="1800" b="1" dirty="0">
                          <a:solidFill>
                            <a:srgbClr val="B30000"/>
                          </a:solidFill>
                          <a:latin typeface="Sylfaen" panose="010A0502050306030303" pitchFamily="18" charset="0"/>
                        </a:rPr>
                        <a:t>380 </a:t>
                      </a:r>
                      <a:endParaRPr lang="en-US" sz="1800" b="1" dirty="0">
                        <a:solidFill>
                          <a:srgbClr val="B30000"/>
                        </a:solidFill>
                        <a:latin typeface="Sylfaen" panose="010A0502050306030303" pitchFamily="18" charset="0"/>
                      </a:endParaRPr>
                    </a:p>
                  </a:txBody>
                  <a:tcPr>
                    <a:lnT w="12700" cap="flat" cmpd="sng" algn="ctr">
                      <a:solidFill>
                        <a:schemeClr val="tx1"/>
                      </a:solidFill>
                      <a:prstDash val="solid"/>
                      <a:round/>
                      <a:headEnd type="none" w="med" len="med"/>
                      <a:tailEnd type="none" w="med" len="med"/>
                    </a:lnT>
                    <a:lnB w="12700" cap="flat" cmpd="sng" algn="ctr">
                      <a:solidFill>
                        <a:srgbClr val="B30000"/>
                      </a:solidFill>
                      <a:prstDash val="solid"/>
                      <a:round/>
                      <a:headEnd type="none" w="med" len="med"/>
                      <a:tailEnd type="none" w="med" len="med"/>
                    </a:lnB>
                  </a:tcPr>
                </a:tc>
                <a:extLst>
                  <a:ext uri="{0D108BD9-81ED-4DB2-BD59-A6C34878D82A}">
                    <a16:rowId xmlns:a16="http://schemas.microsoft.com/office/drawing/2014/main" val="1257703401"/>
                  </a:ext>
                </a:extLst>
              </a:tr>
              <a:tr h="365760">
                <a:tc vMerge="1">
                  <a:txBody>
                    <a:bodyPr/>
                    <a:lstStyle/>
                    <a:p>
                      <a:pPr algn="ctr"/>
                      <a:endParaRPr lang="en-US" b="1" dirty="0">
                        <a:solidFill>
                          <a:srgbClr val="0868AC"/>
                        </a:solidFill>
                      </a:endParaRPr>
                    </a:p>
                  </a:txBody>
                  <a:tcPr/>
                </a:tc>
                <a:tc>
                  <a:txBody>
                    <a:bodyPr/>
                    <a:lstStyle/>
                    <a:p>
                      <a:r>
                        <a:rPr lang="en-US" sz="1800" b="1" dirty="0">
                          <a:solidFill>
                            <a:srgbClr val="B30000"/>
                          </a:solidFill>
                          <a:latin typeface="Sylfaen" panose="010A0502050306030303" pitchFamily="18" charset="0"/>
                        </a:rPr>
                        <a:t>OECD</a:t>
                      </a:r>
                    </a:p>
                  </a:txBody>
                  <a:tcPr>
                    <a:lnT w="12700" cap="flat" cmpd="sng" algn="ctr">
                      <a:solidFill>
                        <a:srgbClr val="B30000"/>
                      </a:solidFill>
                      <a:prstDash val="solid"/>
                      <a:round/>
                      <a:headEnd type="none" w="med" len="med"/>
                      <a:tailEnd type="none" w="med" len="med"/>
                    </a:lnT>
                  </a:tcPr>
                </a:tc>
                <a:tc>
                  <a:txBody>
                    <a:bodyPr/>
                    <a:lstStyle/>
                    <a:p>
                      <a:pPr algn="ctr"/>
                      <a:r>
                        <a:rPr lang="en-US" sz="1800" b="1" dirty="0">
                          <a:solidFill>
                            <a:srgbClr val="B30000"/>
                          </a:solidFill>
                          <a:latin typeface="Sylfaen" panose="010A0502050306030303" pitchFamily="18" charset="0"/>
                        </a:rPr>
                        <a:t>493</a:t>
                      </a:r>
                    </a:p>
                  </a:txBody>
                  <a:tcPr>
                    <a:lnT w="12700" cap="flat" cmpd="sng" algn="ctr">
                      <a:solidFill>
                        <a:srgbClr val="B30000"/>
                      </a:solidFill>
                      <a:prstDash val="solid"/>
                      <a:round/>
                      <a:headEnd type="none" w="med" len="med"/>
                      <a:tailEnd type="none" w="med" len="med"/>
                    </a:lnT>
                  </a:tcPr>
                </a:tc>
                <a:tc>
                  <a:txBody>
                    <a:bodyPr/>
                    <a:lstStyle/>
                    <a:p>
                      <a:pPr algn="ctr"/>
                      <a:r>
                        <a:rPr lang="ka-GE" sz="1800" b="1" dirty="0">
                          <a:solidFill>
                            <a:srgbClr val="B30000"/>
                          </a:solidFill>
                          <a:latin typeface="Sylfaen" panose="010A0502050306030303" pitchFamily="18" charset="0"/>
                        </a:rPr>
                        <a:t>493</a:t>
                      </a:r>
                      <a:endParaRPr lang="en-US" sz="1800" b="1" dirty="0">
                        <a:solidFill>
                          <a:srgbClr val="B30000"/>
                        </a:solidFill>
                        <a:latin typeface="Sylfaen" panose="010A0502050306030303" pitchFamily="18" charset="0"/>
                      </a:endParaRPr>
                    </a:p>
                  </a:txBody>
                  <a:tcPr>
                    <a:lnT w="12700" cap="flat" cmpd="sng" algn="ctr">
                      <a:solidFill>
                        <a:srgbClr val="B30000"/>
                      </a:solidFill>
                      <a:prstDash val="solid"/>
                      <a:round/>
                      <a:headEnd type="none" w="med" len="med"/>
                      <a:tailEnd type="none" w="med" len="med"/>
                    </a:lnT>
                  </a:tcPr>
                </a:tc>
                <a:tc>
                  <a:txBody>
                    <a:bodyPr/>
                    <a:lstStyle/>
                    <a:p>
                      <a:pPr algn="ctr"/>
                      <a:r>
                        <a:rPr lang="ka-GE" sz="1800" b="1" dirty="0">
                          <a:solidFill>
                            <a:srgbClr val="B30000"/>
                          </a:solidFill>
                          <a:latin typeface="Sylfaen" panose="010A0502050306030303" pitchFamily="18" charset="0"/>
                        </a:rPr>
                        <a:t>490</a:t>
                      </a:r>
                      <a:endParaRPr lang="en-US" sz="1800" b="1" dirty="0">
                        <a:solidFill>
                          <a:srgbClr val="B30000"/>
                        </a:solidFill>
                        <a:latin typeface="Sylfaen" panose="010A0502050306030303" pitchFamily="18" charset="0"/>
                      </a:endParaRPr>
                    </a:p>
                  </a:txBody>
                  <a:tcPr>
                    <a:lnT w="12700" cap="flat" cmpd="sng" algn="ctr">
                      <a:solidFill>
                        <a:srgbClr val="B30000"/>
                      </a:solidFill>
                      <a:prstDash val="solid"/>
                      <a:round/>
                      <a:headEnd type="none" w="med" len="med"/>
                      <a:tailEnd type="none" w="med" len="med"/>
                    </a:lnT>
                  </a:tcPr>
                </a:tc>
                <a:tc>
                  <a:txBody>
                    <a:bodyPr/>
                    <a:lstStyle/>
                    <a:p>
                      <a:pPr algn="ctr"/>
                      <a:r>
                        <a:rPr lang="ka-GE" sz="1800" b="1" dirty="0">
                          <a:solidFill>
                            <a:srgbClr val="B30000"/>
                          </a:solidFill>
                          <a:latin typeface="Sylfaen" panose="010A0502050306030303" pitchFamily="18" charset="0"/>
                        </a:rPr>
                        <a:t>487</a:t>
                      </a:r>
                      <a:endParaRPr lang="en-US" sz="1800" b="1" dirty="0">
                        <a:solidFill>
                          <a:srgbClr val="B30000"/>
                        </a:solidFill>
                        <a:latin typeface="Sylfaen" panose="010A0502050306030303" pitchFamily="18" charset="0"/>
                      </a:endParaRPr>
                    </a:p>
                  </a:txBody>
                  <a:tcPr>
                    <a:lnT w="12700" cap="flat" cmpd="sng" algn="ctr">
                      <a:solidFill>
                        <a:srgbClr val="B30000"/>
                      </a:solidFill>
                      <a:prstDash val="solid"/>
                      <a:round/>
                      <a:headEnd type="none" w="med" len="med"/>
                      <a:tailEnd type="none" w="med" len="med"/>
                    </a:lnT>
                  </a:tcPr>
                </a:tc>
                <a:extLst>
                  <a:ext uri="{0D108BD9-81ED-4DB2-BD59-A6C34878D82A}">
                    <a16:rowId xmlns:a16="http://schemas.microsoft.com/office/drawing/2014/main" val="200739132"/>
                  </a:ext>
                </a:extLst>
              </a:tr>
              <a:tr h="37084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68AC"/>
                          </a:solidFill>
                          <a:latin typeface="Sylfaen" panose="010A0502050306030303" pitchFamily="18" charset="0"/>
                        </a:rPr>
                        <a:t>Math</a:t>
                      </a:r>
                    </a:p>
                  </a:txBody>
                  <a:tcPr anchor="ctr"/>
                </a:tc>
                <a:tc>
                  <a:txBody>
                    <a:bodyPr/>
                    <a:lstStyle/>
                    <a:p>
                      <a:r>
                        <a:rPr lang="en-US" sz="1800" b="1" dirty="0">
                          <a:solidFill>
                            <a:srgbClr val="0868AC"/>
                          </a:solidFill>
                          <a:latin typeface="Sylfaen" panose="010A0502050306030303" pitchFamily="18" charset="0"/>
                        </a:rPr>
                        <a:t>Georgia</a:t>
                      </a:r>
                    </a:p>
                  </a:txBody>
                  <a:tcPr>
                    <a:lnB w="12700" cap="flat" cmpd="sng" algn="ctr">
                      <a:solidFill>
                        <a:srgbClr val="0868AC"/>
                      </a:solidFill>
                      <a:prstDash val="solid"/>
                      <a:round/>
                      <a:headEnd type="none" w="med" len="med"/>
                      <a:tailEnd type="none" w="med" len="med"/>
                    </a:lnB>
                  </a:tcPr>
                </a:tc>
                <a:tc>
                  <a:txBody>
                    <a:bodyPr/>
                    <a:lstStyle/>
                    <a:p>
                      <a:pPr algn="ctr"/>
                      <a:r>
                        <a:rPr lang="ka-GE" sz="1800" b="1" dirty="0">
                          <a:solidFill>
                            <a:srgbClr val="0868AC"/>
                          </a:solidFill>
                          <a:latin typeface="Sylfaen" panose="010A0502050306030303" pitchFamily="18" charset="0"/>
                        </a:rPr>
                        <a:t>379</a:t>
                      </a:r>
                      <a:endParaRPr lang="en-US" sz="1800" b="1" dirty="0">
                        <a:solidFill>
                          <a:srgbClr val="0868AC"/>
                        </a:solidFill>
                        <a:latin typeface="Sylfaen" panose="010A0502050306030303" pitchFamily="18" charset="0"/>
                      </a:endParaRPr>
                    </a:p>
                  </a:txBody>
                  <a:tcPr>
                    <a:lnB w="12700" cap="flat" cmpd="sng" algn="ctr">
                      <a:solidFill>
                        <a:srgbClr val="0868AC"/>
                      </a:solidFill>
                      <a:prstDash val="solid"/>
                      <a:round/>
                      <a:headEnd type="none" w="med" len="med"/>
                      <a:tailEnd type="none" w="med" len="med"/>
                    </a:lnB>
                  </a:tcPr>
                </a:tc>
                <a:tc>
                  <a:txBody>
                    <a:bodyPr/>
                    <a:lstStyle/>
                    <a:p>
                      <a:pPr algn="ctr"/>
                      <a:r>
                        <a:rPr lang="en-US" sz="1800" b="1" dirty="0">
                          <a:solidFill>
                            <a:srgbClr val="0868AC"/>
                          </a:solidFill>
                          <a:latin typeface="Sylfaen" panose="010A0502050306030303" pitchFamily="18" charset="0"/>
                        </a:rPr>
                        <a:t>m</a:t>
                      </a:r>
                    </a:p>
                  </a:txBody>
                  <a:tcPr>
                    <a:lnB w="12700" cap="flat" cmpd="sng" algn="ctr">
                      <a:solidFill>
                        <a:srgbClr val="0868AC"/>
                      </a:solidFill>
                      <a:prstDash val="solid"/>
                      <a:round/>
                      <a:headEnd type="none" w="med" len="med"/>
                      <a:tailEnd type="none" w="med" len="med"/>
                    </a:lnB>
                  </a:tcPr>
                </a:tc>
                <a:tc>
                  <a:txBody>
                    <a:bodyPr/>
                    <a:lstStyle/>
                    <a:p>
                      <a:pPr algn="ctr"/>
                      <a:r>
                        <a:rPr lang="ka-GE" sz="1800" b="1" dirty="0">
                          <a:solidFill>
                            <a:srgbClr val="0868AC"/>
                          </a:solidFill>
                          <a:latin typeface="Sylfaen" panose="010A0502050306030303" pitchFamily="18" charset="0"/>
                        </a:rPr>
                        <a:t>404</a:t>
                      </a:r>
                      <a:endParaRPr lang="en-US" sz="1800" b="1" dirty="0">
                        <a:solidFill>
                          <a:srgbClr val="0868AC"/>
                        </a:solidFill>
                        <a:latin typeface="Sylfaen" panose="010A0502050306030303" pitchFamily="18" charset="0"/>
                      </a:endParaRPr>
                    </a:p>
                  </a:txBody>
                  <a:tcPr>
                    <a:lnB w="12700" cap="flat" cmpd="sng" algn="ctr">
                      <a:solidFill>
                        <a:srgbClr val="0868AC"/>
                      </a:solidFill>
                      <a:prstDash val="solid"/>
                      <a:round/>
                      <a:headEnd type="none" w="med" len="med"/>
                      <a:tailEnd type="none" w="med" len="med"/>
                    </a:lnB>
                  </a:tcPr>
                </a:tc>
                <a:tc>
                  <a:txBody>
                    <a:bodyPr/>
                    <a:lstStyle/>
                    <a:p>
                      <a:pPr algn="ctr"/>
                      <a:r>
                        <a:rPr lang="ka-GE" sz="1800" b="1" dirty="0">
                          <a:solidFill>
                            <a:srgbClr val="0868AC"/>
                          </a:solidFill>
                          <a:latin typeface="Sylfaen" panose="010A0502050306030303" pitchFamily="18" charset="0"/>
                        </a:rPr>
                        <a:t>398</a:t>
                      </a:r>
                      <a:endParaRPr lang="en-US" sz="1800" b="1" dirty="0">
                        <a:solidFill>
                          <a:srgbClr val="0868AC"/>
                        </a:solidFill>
                        <a:latin typeface="Sylfaen" panose="010A0502050306030303" pitchFamily="18" charset="0"/>
                      </a:endParaRPr>
                    </a:p>
                  </a:txBody>
                  <a:tcPr>
                    <a:lnB w="12700" cap="flat" cmpd="sng" algn="ctr">
                      <a:solidFill>
                        <a:srgbClr val="0868AC"/>
                      </a:solidFill>
                      <a:prstDash val="solid"/>
                      <a:round/>
                      <a:headEnd type="none" w="med" len="med"/>
                      <a:tailEnd type="none" w="med" len="med"/>
                    </a:lnB>
                  </a:tcPr>
                </a:tc>
                <a:extLst>
                  <a:ext uri="{0D108BD9-81ED-4DB2-BD59-A6C34878D82A}">
                    <a16:rowId xmlns:a16="http://schemas.microsoft.com/office/drawing/2014/main" val="4005292461"/>
                  </a:ext>
                </a:extLst>
              </a:tr>
              <a:tr h="370840">
                <a:tc vMerge="1">
                  <a:txBody>
                    <a:bodyPr/>
                    <a:lstStyle/>
                    <a:p>
                      <a:endParaRPr lang="en-US" b="1" dirty="0">
                        <a:solidFill>
                          <a:srgbClr val="006D2C"/>
                        </a:solidFill>
                      </a:endParaRPr>
                    </a:p>
                  </a:txBody>
                  <a:tcPr/>
                </a:tc>
                <a:tc>
                  <a:txBody>
                    <a:bodyPr/>
                    <a:lstStyle/>
                    <a:p>
                      <a:r>
                        <a:rPr lang="en-US" sz="1800" b="1" dirty="0">
                          <a:solidFill>
                            <a:schemeClr val="tx1">
                              <a:lumMod val="95000"/>
                              <a:lumOff val="5000"/>
                            </a:schemeClr>
                          </a:solidFill>
                          <a:latin typeface="Sylfaen" panose="010A0502050306030303" pitchFamily="18" charset="0"/>
                        </a:rPr>
                        <a:t>OECD</a:t>
                      </a:r>
                    </a:p>
                  </a:txBody>
                  <a:tcPr>
                    <a:lnT w="12700" cap="flat" cmpd="sng" algn="ctr">
                      <a:solidFill>
                        <a:srgbClr val="0868AC"/>
                      </a:solidFill>
                      <a:prstDash val="solid"/>
                      <a:round/>
                      <a:headEnd type="none" w="med" len="med"/>
                      <a:tailEnd type="none" w="med" len="med"/>
                    </a:lnT>
                  </a:tcPr>
                </a:tc>
                <a:tc>
                  <a:txBody>
                    <a:bodyPr/>
                    <a:lstStyle/>
                    <a:p>
                      <a:pPr algn="ctr"/>
                      <a:r>
                        <a:rPr lang="en-US" sz="1800" b="1" dirty="0">
                          <a:solidFill>
                            <a:schemeClr val="tx1">
                              <a:lumMod val="95000"/>
                              <a:lumOff val="5000"/>
                            </a:schemeClr>
                          </a:solidFill>
                          <a:latin typeface="Sylfaen" panose="010A0502050306030303" pitchFamily="18" charset="0"/>
                        </a:rPr>
                        <a:t>496</a:t>
                      </a:r>
                    </a:p>
                  </a:txBody>
                  <a:tcPr>
                    <a:lnT w="12700" cap="flat" cmpd="sng" algn="ctr">
                      <a:solidFill>
                        <a:srgbClr val="0868AC"/>
                      </a:solidFill>
                      <a:prstDash val="solid"/>
                      <a:round/>
                      <a:headEnd type="none" w="med" len="med"/>
                      <a:tailEnd type="none" w="med" len="med"/>
                    </a:lnT>
                  </a:tcPr>
                </a:tc>
                <a:tc>
                  <a:txBody>
                    <a:bodyPr/>
                    <a:lstStyle/>
                    <a:p>
                      <a:pPr algn="ctr"/>
                      <a:r>
                        <a:rPr lang="ka-GE" sz="1800" b="1" dirty="0">
                          <a:solidFill>
                            <a:schemeClr val="tx1">
                              <a:lumMod val="95000"/>
                              <a:lumOff val="5000"/>
                            </a:schemeClr>
                          </a:solidFill>
                          <a:latin typeface="Sylfaen" panose="010A0502050306030303" pitchFamily="18" charset="0"/>
                        </a:rPr>
                        <a:t>490</a:t>
                      </a:r>
                      <a:endParaRPr lang="en-US" sz="1800" b="1" dirty="0">
                        <a:solidFill>
                          <a:schemeClr val="tx1">
                            <a:lumMod val="95000"/>
                            <a:lumOff val="5000"/>
                          </a:schemeClr>
                        </a:solidFill>
                        <a:latin typeface="Sylfaen" panose="010A0502050306030303" pitchFamily="18" charset="0"/>
                      </a:endParaRPr>
                    </a:p>
                  </a:txBody>
                  <a:tcPr>
                    <a:lnT w="12700" cap="flat" cmpd="sng" algn="ctr">
                      <a:solidFill>
                        <a:srgbClr val="0868AC"/>
                      </a:solidFill>
                      <a:prstDash val="solid"/>
                      <a:round/>
                      <a:headEnd type="none" w="med" len="med"/>
                      <a:tailEnd type="none" w="med" len="med"/>
                    </a:lnT>
                  </a:tcPr>
                </a:tc>
                <a:tc>
                  <a:txBody>
                    <a:bodyPr/>
                    <a:lstStyle/>
                    <a:p>
                      <a:pPr algn="ctr"/>
                      <a:r>
                        <a:rPr lang="ka-GE" sz="1800" b="1" dirty="0">
                          <a:solidFill>
                            <a:schemeClr val="tx1">
                              <a:lumMod val="95000"/>
                              <a:lumOff val="5000"/>
                            </a:schemeClr>
                          </a:solidFill>
                          <a:latin typeface="Sylfaen" panose="010A0502050306030303" pitchFamily="18" charset="0"/>
                        </a:rPr>
                        <a:t>487</a:t>
                      </a:r>
                      <a:endParaRPr lang="en-US" sz="1800" b="1" dirty="0">
                        <a:solidFill>
                          <a:schemeClr val="tx1">
                            <a:lumMod val="95000"/>
                            <a:lumOff val="5000"/>
                          </a:schemeClr>
                        </a:solidFill>
                        <a:latin typeface="Sylfaen" panose="010A0502050306030303" pitchFamily="18" charset="0"/>
                      </a:endParaRPr>
                    </a:p>
                  </a:txBody>
                  <a:tcPr>
                    <a:lnT w="12700" cap="flat" cmpd="sng" algn="ctr">
                      <a:solidFill>
                        <a:srgbClr val="0868AC"/>
                      </a:solidFill>
                      <a:prstDash val="solid"/>
                      <a:round/>
                      <a:headEnd type="none" w="med" len="med"/>
                      <a:tailEnd type="none" w="med" len="med"/>
                    </a:lnT>
                  </a:tcPr>
                </a:tc>
                <a:tc>
                  <a:txBody>
                    <a:bodyPr/>
                    <a:lstStyle/>
                    <a:p>
                      <a:pPr algn="ctr"/>
                      <a:r>
                        <a:rPr lang="ka-GE" sz="1800" b="1" dirty="0">
                          <a:solidFill>
                            <a:schemeClr val="tx1">
                              <a:lumMod val="95000"/>
                              <a:lumOff val="5000"/>
                            </a:schemeClr>
                          </a:solidFill>
                          <a:latin typeface="Sylfaen" panose="010A0502050306030303" pitchFamily="18" charset="0"/>
                        </a:rPr>
                        <a:t>489</a:t>
                      </a:r>
                      <a:endParaRPr lang="en-US" sz="1800" b="1" dirty="0">
                        <a:solidFill>
                          <a:schemeClr val="tx1">
                            <a:lumMod val="95000"/>
                            <a:lumOff val="5000"/>
                          </a:schemeClr>
                        </a:solidFill>
                        <a:latin typeface="Sylfaen" panose="010A0502050306030303" pitchFamily="18" charset="0"/>
                      </a:endParaRPr>
                    </a:p>
                  </a:txBody>
                  <a:tcPr>
                    <a:lnT w="12700" cap="flat" cmpd="sng" algn="ctr">
                      <a:solidFill>
                        <a:srgbClr val="0868AC"/>
                      </a:solidFill>
                      <a:prstDash val="solid"/>
                      <a:round/>
                      <a:headEnd type="none" w="med" len="med"/>
                      <a:tailEnd type="none" w="med" len="med"/>
                    </a:lnT>
                  </a:tcPr>
                </a:tc>
                <a:extLst>
                  <a:ext uri="{0D108BD9-81ED-4DB2-BD59-A6C34878D82A}">
                    <a16:rowId xmlns:a16="http://schemas.microsoft.com/office/drawing/2014/main" val="698138186"/>
                  </a:ext>
                </a:extLst>
              </a:tr>
              <a:tr h="37084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6D2C"/>
                          </a:solidFill>
                          <a:latin typeface="Sylfaen" panose="010A0502050306030303" pitchFamily="18" charset="0"/>
                        </a:rPr>
                        <a:t>Natural Sciences</a:t>
                      </a:r>
                    </a:p>
                  </a:txBody>
                  <a:tcPr/>
                </a:tc>
                <a:tc>
                  <a:txBody>
                    <a:bodyPr/>
                    <a:lstStyle/>
                    <a:p>
                      <a:r>
                        <a:rPr lang="en-US" sz="1800" b="1" dirty="0">
                          <a:solidFill>
                            <a:srgbClr val="006D2C"/>
                          </a:solidFill>
                          <a:latin typeface="Sylfaen" panose="010A0502050306030303" pitchFamily="18" charset="0"/>
                        </a:rPr>
                        <a:t>Georgia</a:t>
                      </a:r>
                    </a:p>
                  </a:txBody>
                  <a:tcPr>
                    <a:lnB w="12700" cap="flat" cmpd="sng" algn="ctr">
                      <a:solidFill>
                        <a:srgbClr val="006D2C"/>
                      </a:solidFill>
                      <a:prstDash val="solid"/>
                      <a:round/>
                      <a:headEnd type="none" w="med" len="med"/>
                      <a:tailEnd type="none" w="med" len="med"/>
                    </a:lnB>
                  </a:tcPr>
                </a:tc>
                <a:tc>
                  <a:txBody>
                    <a:bodyPr/>
                    <a:lstStyle/>
                    <a:p>
                      <a:pPr algn="ctr"/>
                      <a:r>
                        <a:rPr lang="ka-GE" sz="1800" b="1" dirty="0">
                          <a:solidFill>
                            <a:srgbClr val="006D2C"/>
                          </a:solidFill>
                          <a:latin typeface="Sylfaen" panose="010A0502050306030303" pitchFamily="18" charset="0"/>
                        </a:rPr>
                        <a:t>373</a:t>
                      </a:r>
                      <a:endParaRPr lang="en-US" sz="1800" b="1" dirty="0">
                        <a:solidFill>
                          <a:srgbClr val="006D2C"/>
                        </a:solidFill>
                        <a:latin typeface="Sylfaen" panose="010A0502050306030303" pitchFamily="18" charset="0"/>
                      </a:endParaRPr>
                    </a:p>
                  </a:txBody>
                  <a:tcPr>
                    <a:lnB w="12700" cap="flat" cmpd="sng" algn="ctr">
                      <a:solidFill>
                        <a:srgbClr val="006D2C"/>
                      </a:solidFill>
                      <a:prstDash val="solid"/>
                      <a:round/>
                      <a:headEnd type="none" w="med" len="med"/>
                      <a:tailEnd type="none" w="med" len="med"/>
                    </a:lnB>
                  </a:tcPr>
                </a:tc>
                <a:tc>
                  <a:txBody>
                    <a:bodyPr/>
                    <a:lstStyle/>
                    <a:p>
                      <a:pPr algn="ctr"/>
                      <a:r>
                        <a:rPr lang="en-US" sz="1800" b="1" dirty="0">
                          <a:solidFill>
                            <a:srgbClr val="006D2C"/>
                          </a:solidFill>
                          <a:latin typeface="Sylfaen" panose="010A0502050306030303" pitchFamily="18" charset="0"/>
                        </a:rPr>
                        <a:t>m</a:t>
                      </a:r>
                    </a:p>
                  </a:txBody>
                  <a:tcPr>
                    <a:lnB w="12700" cap="flat" cmpd="sng" algn="ctr">
                      <a:solidFill>
                        <a:srgbClr val="006D2C"/>
                      </a:solidFill>
                      <a:prstDash val="solid"/>
                      <a:round/>
                      <a:headEnd type="none" w="med" len="med"/>
                      <a:tailEnd type="none" w="med" len="med"/>
                    </a:lnB>
                  </a:tcPr>
                </a:tc>
                <a:tc>
                  <a:txBody>
                    <a:bodyPr/>
                    <a:lstStyle/>
                    <a:p>
                      <a:pPr algn="ctr"/>
                      <a:r>
                        <a:rPr lang="ka-GE" sz="1800" b="1" dirty="0">
                          <a:solidFill>
                            <a:srgbClr val="006D2C"/>
                          </a:solidFill>
                          <a:latin typeface="Sylfaen" panose="010A0502050306030303" pitchFamily="18" charset="0"/>
                        </a:rPr>
                        <a:t>411*</a:t>
                      </a:r>
                      <a:endParaRPr lang="en-US" sz="1800" b="1" dirty="0">
                        <a:solidFill>
                          <a:srgbClr val="006D2C"/>
                        </a:solidFill>
                        <a:latin typeface="Sylfaen" panose="010A0502050306030303" pitchFamily="18" charset="0"/>
                      </a:endParaRPr>
                    </a:p>
                  </a:txBody>
                  <a:tcPr>
                    <a:lnB w="12700" cap="flat" cmpd="sng" algn="ctr">
                      <a:solidFill>
                        <a:srgbClr val="006D2C"/>
                      </a:solidFill>
                      <a:prstDash val="solid"/>
                      <a:round/>
                      <a:headEnd type="none" w="med" len="med"/>
                      <a:tailEnd type="none" w="med" len="med"/>
                    </a:lnB>
                  </a:tcPr>
                </a:tc>
                <a:tc>
                  <a:txBody>
                    <a:bodyPr/>
                    <a:lstStyle/>
                    <a:p>
                      <a:pPr algn="ctr"/>
                      <a:r>
                        <a:rPr lang="ka-GE" sz="1800" b="1" dirty="0">
                          <a:solidFill>
                            <a:srgbClr val="006D2C"/>
                          </a:solidFill>
                          <a:latin typeface="Sylfaen" panose="010A0502050306030303" pitchFamily="18" charset="0"/>
                        </a:rPr>
                        <a:t>383</a:t>
                      </a:r>
                      <a:endParaRPr lang="en-US" sz="1800" b="1" dirty="0">
                        <a:solidFill>
                          <a:srgbClr val="006D2C"/>
                        </a:solidFill>
                        <a:latin typeface="Sylfaen" panose="010A0502050306030303" pitchFamily="18" charset="0"/>
                      </a:endParaRPr>
                    </a:p>
                  </a:txBody>
                  <a:tcPr>
                    <a:lnB w="12700" cap="flat" cmpd="sng" algn="ctr">
                      <a:solidFill>
                        <a:srgbClr val="006D2C"/>
                      </a:solidFill>
                      <a:prstDash val="solid"/>
                      <a:round/>
                      <a:headEnd type="none" w="med" len="med"/>
                      <a:tailEnd type="none" w="med" len="med"/>
                    </a:lnB>
                  </a:tcPr>
                </a:tc>
                <a:extLst>
                  <a:ext uri="{0D108BD9-81ED-4DB2-BD59-A6C34878D82A}">
                    <a16:rowId xmlns:a16="http://schemas.microsoft.com/office/drawing/2014/main" val="3404375575"/>
                  </a:ext>
                </a:extLst>
              </a:tr>
              <a:tr h="370840">
                <a:tc vMerge="1">
                  <a:txBody>
                    <a:bodyPr/>
                    <a:lstStyle/>
                    <a:p>
                      <a:endParaRPr lang="en-US" b="1" dirty="0">
                        <a:solidFill>
                          <a:srgbClr val="006D2C"/>
                        </a:solidFill>
                      </a:endParaRPr>
                    </a:p>
                  </a:txBody>
                  <a:tcPr/>
                </a:tc>
                <a:tc>
                  <a:txBody>
                    <a:bodyPr/>
                    <a:lstStyle/>
                    <a:p>
                      <a:r>
                        <a:rPr lang="en-US" sz="1800" b="1" dirty="0">
                          <a:solidFill>
                            <a:srgbClr val="006D2C"/>
                          </a:solidFill>
                          <a:latin typeface="Sylfaen" panose="010A0502050306030303" pitchFamily="18" charset="0"/>
                        </a:rPr>
                        <a:t>OECD</a:t>
                      </a:r>
                    </a:p>
                  </a:txBody>
                  <a:tcPr>
                    <a:lnT w="12700" cap="flat" cmpd="sng" algn="ctr">
                      <a:solidFill>
                        <a:srgbClr val="006D2C"/>
                      </a:solidFill>
                      <a:prstDash val="solid"/>
                      <a:round/>
                      <a:headEnd type="none" w="med" len="med"/>
                      <a:tailEnd type="none" w="med" len="med"/>
                    </a:lnT>
                  </a:tcPr>
                </a:tc>
                <a:tc>
                  <a:txBody>
                    <a:bodyPr/>
                    <a:lstStyle/>
                    <a:p>
                      <a:pPr algn="ctr"/>
                      <a:r>
                        <a:rPr lang="en-US" sz="1800" b="1" dirty="0">
                          <a:solidFill>
                            <a:srgbClr val="006D2C"/>
                          </a:solidFill>
                          <a:latin typeface="Sylfaen" panose="010A0502050306030303" pitchFamily="18" charset="0"/>
                        </a:rPr>
                        <a:t>501</a:t>
                      </a:r>
                    </a:p>
                  </a:txBody>
                  <a:tcPr>
                    <a:lnT w="12700" cap="flat" cmpd="sng" algn="ctr">
                      <a:solidFill>
                        <a:srgbClr val="006D2C"/>
                      </a:solidFill>
                      <a:prstDash val="solid"/>
                      <a:round/>
                      <a:headEnd type="none" w="med" len="med"/>
                      <a:tailEnd type="none" w="med" len="med"/>
                    </a:lnT>
                  </a:tcPr>
                </a:tc>
                <a:tc>
                  <a:txBody>
                    <a:bodyPr/>
                    <a:lstStyle/>
                    <a:p>
                      <a:pPr algn="ctr"/>
                      <a:r>
                        <a:rPr lang="ka-GE" sz="1800" b="1" dirty="0">
                          <a:solidFill>
                            <a:srgbClr val="006D2C"/>
                          </a:solidFill>
                          <a:latin typeface="Sylfaen" panose="010A0502050306030303" pitchFamily="18" charset="0"/>
                        </a:rPr>
                        <a:t>493</a:t>
                      </a:r>
                      <a:endParaRPr lang="en-US" sz="1800" b="1" dirty="0">
                        <a:solidFill>
                          <a:srgbClr val="006D2C"/>
                        </a:solidFill>
                        <a:latin typeface="Sylfaen" panose="010A0502050306030303" pitchFamily="18" charset="0"/>
                      </a:endParaRPr>
                    </a:p>
                  </a:txBody>
                  <a:tcPr>
                    <a:lnT w="12700" cap="flat" cmpd="sng" algn="ctr">
                      <a:solidFill>
                        <a:srgbClr val="006D2C"/>
                      </a:solidFill>
                      <a:prstDash val="solid"/>
                      <a:round/>
                      <a:headEnd type="none" w="med" len="med"/>
                      <a:tailEnd type="none" w="med" len="med"/>
                    </a:lnT>
                  </a:tcPr>
                </a:tc>
                <a:tc>
                  <a:txBody>
                    <a:bodyPr/>
                    <a:lstStyle/>
                    <a:p>
                      <a:pPr algn="ctr"/>
                      <a:r>
                        <a:rPr lang="ka-GE" sz="1800" b="1" dirty="0">
                          <a:solidFill>
                            <a:srgbClr val="006D2C"/>
                          </a:solidFill>
                          <a:latin typeface="Sylfaen" panose="010A0502050306030303" pitchFamily="18" charset="0"/>
                        </a:rPr>
                        <a:t>491</a:t>
                      </a:r>
                      <a:endParaRPr lang="en-US" sz="1800" b="1" dirty="0">
                        <a:solidFill>
                          <a:srgbClr val="006D2C"/>
                        </a:solidFill>
                        <a:latin typeface="Sylfaen" panose="010A0502050306030303" pitchFamily="18" charset="0"/>
                      </a:endParaRPr>
                    </a:p>
                  </a:txBody>
                  <a:tcPr>
                    <a:lnT w="12700" cap="flat" cmpd="sng" algn="ctr">
                      <a:solidFill>
                        <a:srgbClr val="006D2C"/>
                      </a:solidFill>
                      <a:prstDash val="solid"/>
                      <a:round/>
                      <a:headEnd type="none" w="med" len="med"/>
                      <a:tailEnd type="none" w="med" len="med"/>
                    </a:lnT>
                  </a:tcPr>
                </a:tc>
                <a:tc>
                  <a:txBody>
                    <a:bodyPr/>
                    <a:lstStyle/>
                    <a:p>
                      <a:pPr algn="ctr"/>
                      <a:r>
                        <a:rPr lang="ka-GE" sz="1800" b="1" dirty="0">
                          <a:solidFill>
                            <a:srgbClr val="006D2C"/>
                          </a:solidFill>
                          <a:latin typeface="Sylfaen" panose="010A0502050306030303" pitchFamily="18" charset="0"/>
                        </a:rPr>
                        <a:t>489</a:t>
                      </a:r>
                      <a:endParaRPr lang="en-US" sz="1800" b="1" dirty="0">
                        <a:solidFill>
                          <a:srgbClr val="006D2C"/>
                        </a:solidFill>
                        <a:latin typeface="Sylfaen" panose="010A0502050306030303" pitchFamily="18" charset="0"/>
                      </a:endParaRPr>
                    </a:p>
                  </a:txBody>
                  <a:tcPr>
                    <a:lnT w="12700" cap="flat" cmpd="sng" algn="ctr">
                      <a:solidFill>
                        <a:srgbClr val="006D2C"/>
                      </a:solidFill>
                      <a:prstDash val="solid"/>
                      <a:round/>
                      <a:headEnd type="none" w="med" len="med"/>
                      <a:tailEnd type="none" w="med" len="med"/>
                    </a:lnT>
                  </a:tcPr>
                </a:tc>
                <a:extLst>
                  <a:ext uri="{0D108BD9-81ED-4DB2-BD59-A6C34878D82A}">
                    <a16:rowId xmlns:a16="http://schemas.microsoft.com/office/drawing/2014/main" val="3402582581"/>
                  </a:ext>
                </a:extLst>
              </a:tr>
            </a:tbl>
          </a:graphicData>
        </a:graphic>
      </p:graphicFrame>
    </p:spTree>
    <p:extLst>
      <p:ext uri="{BB962C8B-B14F-4D97-AF65-F5344CB8AC3E}">
        <p14:creationId xmlns:p14="http://schemas.microsoft.com/office/powerpoint/2010/main" val="28276689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CD258-BC38-46B9-BABE-72DAFCEE4202}"/>
              </a:ext>
            </a:extLst>
          </p:cNvPr>
          <p:cNvSpPr>
            <a:spLocks noGrp="1"/>
          </p:cNvSpPr>
          <p:nvPr>
            <p:ph type="title"/>
          </p:nvPr>
        </p:nvSpPr>
        <p:spPr>
          <a:xfrm>
            <a:off x="1213945" y="270535"/>
            <a:ext cx="10171386" cy="218199"/>
          </a:xfrm>
        </p:spPr>
        <p:txBody>
          <a:bodyPr>
            <a:normAutofit fontScale="90000"/>
          </a:bodyPr>
          <a:lstStyle/>
          <a:p>
            <a:pPr algn="ctr"/>
            <a:r>
              <a:rPr lang="ka-GE" sz="2400" dirty="0">
                <a:latin typeface="BPG Mrgvlovani 2010" panose="02000503000000020004" pitchFamily="2" charset="0"/>
              </a:rPr>
              <a:t>ტენდენცია 10 წლიან პერსპექტივაში</a:t>
            </a:r>
            <a:endParaRPr lang="en-US" sz="2400" dirty="0">
              <a:latin typeface="BPG Mrgvlovani 2010" panose="02000503000000020004" pitchFamily="2" charset="0"/>
            </a:endParaRPr>
          </a:p>
        </p:txBody>
      </p:sp>
      <p:graphicFrame>
        <p:nvGraphicFramePr>
          <p:cNvPr id="4" name="Table 3">
            <a:extLst>
              <a:ext uri="{FF2B5EF4-FFF2-40B4-BE49-F238E27FC236}">
                <a16:creationId xmlns:a16="http://schemas.microsoft.com/office/drawing/2014/main" id="{B6392A03-91E9-490E-8E13-A3C5A569BA6F}"/>
              </a:ext>
            </a:extLst>
          </p:cNvPr>
          <p:cNvGraphicFramePr>
            <a:graphicFrameLocks noGrp="1"/>
          </p:cNvGraphicFramePr>
          <p:nvPr>
            <p:extLst>
              <p:ext uri="{D42A27DB-BD31-4B8C-83A1-F6EECF244321}">
                <p14:modId xmlns:p14="http://schemas.microsoft.com/office/powerpoint/2010/main" val="1676183760"/>
              </p:ext>
            </p:extLst>
          </p:nvPr>
        </p:nvGraphicFramePr>
        <p:xfrm>
          <a:off x="2105097" y="270532"/>
          <a:ext cx="8282915" cy="3109620"/>
        </p:xfrm>
        <a:graphic>
          <a:graphicData uri="http://schemas.openxmlformats.org/drawingml/2006/table">
            <a:tbl>
              <a:tblPr firstRow="1" bandRow="1">
                <a:tableStyleId>{2D5ABB26-0587-4C30-8999-92F81FD0307C}</a:tableStyleId>
              </a:tblPr>
              <a:tblGrid>
                <a:gridCol w="1910153">
                  <a:extLst>
                    <a:ext uri="{9D8B030D-6E8A-4147-A177-3AD203B41FA5}">
                      <a16:colId xmlns:a16="http://schemas.microsoft.com/office/drawing/2014/main" val="615514406"/>
                    </a:ext>
                  </a:extLst>
                </a:gridCol>
                <a:gridCol w="2662492">
                  <a:extLst>
                    <a:ext uri="{9D8B030D-6E8A-4147-A177-3AD203B41FA5}">
                      <a16:colId xmlns:a16="http://schemas.microsoft.com/office/drawing/2014/main" val="2542526138"/>
                    </a:ext>
                  </a:extLst>
                </a:gridCol>
                <a:gridCol w="3279677">
                  <a:extLst>
                    <a:ext uri="{9D8B030D-6E8A-4147-A177-3AD203B41FA5}">
                      <a16:colId xmlns:a16="http://schemas.microsoft.com/office/drawing/2014/main" val="1792305368"/>
                    </a:ext>
                  </a:extLst>
                </a:gridCol>
                <a:gridCol w="430593">
                  <a:extLst>
                    <a:ext uri="{9D8B030D-6E8A-4147-A177-3AD203B41FA5}">
                      <a16:colId xmlns:a16="http://schemas.microsoft.com/office/drawing/2014/main" val="709845285"/>
                    </a:ext>
                  </a:extLst>
                </a:gridCol>
              </a:tblGrid>
              <a:tr h="365760">
                <a:tc>
                  <a:txBody>
                    <a:bodyPr/>
                    <a:lstStyle/>
                    <a:p>
                      <a:endParaRPr lang="en-US" sz="1800" b="1" dirty="0"/>
                    </a:p>
                  </a:txBody>
                  <a:tcPr/>
                </a:tc>
                <a:tc>
                  <a:txBody>
                    <a:bodyPr/>
                    <a:lstStyle/>
                    <a:p>
                      <a:endParaRPr lang="en-US" sz="1800" b="1" dirty="0">
                        <a:latin typeface="Sylfaen" panose="010A0502050306030303" pitchFamily="18" charset="0"/>
                      </a:endParaRPr>
                    </a:p>
                  </a:txBody>
                  <a:tcPr/>
                </a:tc>
                <a:tc>
                  <a:txBody>
                    <a:bodyPr/>
                    <a:lstStyle/>
                    <a:p>
                      <a:endParaRPr lang="en-US" sz="1800" b="1" dirty="0">
                        <a:latin typeface="Sylfaen" panose="010A0502050306030303" pitchFamily="18" charset="0"/>
                      </a:endParaRPr>
                    </a:p>
                  </a:txBody>
                  <a:tcPr/>
                </a:tc>
                <a:tc>
                  <a:txBody>
                    <a:bodyPr/>
                    <a:lstStyle/>
                    <a:p>
                      <a:endParaRPr lang="en-US" sz="1800" b="1"/>
                    </a:p>
                  </a:txBody>
                  <a:tcPr/>
                </a:tc>
                <a:extLst>
                  <a:ext uri="{0D108BD9-81ED-4DB2-BD59-A6C34878D82A}">
                    <a16:rowId xmlns:a16="http://schemas.microsoft.com/office/drawing/2014/main" val="4273155716"/>
                  </a:ext>
                </a:extLst>
              </a:tr>
              <a:tr h="400050">
                <a:tc rowSpan="2">
                  <a:txBody>
                    <a:bodyPr/>
                    <a:lstStyle/>
                    <a:p>
                      <a:r>
                        <a:rPr lang="en-US" sz="1800" b="1" dirty="0">
                          <a:solidFill>
                            <a:srgbClr val="B30000"/>
                          </a:solidFill>
                          <a:latin typeface="Sylfaen" panose="010A0502050306030303" pitchFamily="18" charset="0"/>
                        </a:rPr>
                        <a:t>Reading</a:t>
                      </a:r>
                    </a:p>
                  </a:txBody>
                  <a:tcPr anchor="ctr"/>
                </a:tc>
                <a:tc>
                  <a:txBody>
                    <a:bodyPr/>
                    <a:lstStyle/>
                    <a:p>
                      <a:r>
                        <a:rPr lang="en-US" sz="2000" b="1" dirty="0">
                          <a:solidFill>
                            <a:srgbClr val="B30000"/>
                          </a:solidFill>
                          <a:latin typeface="Sylfaen" panose="010A0502050306030303" pitchFamily="18" charset="0"/>
                        </a:rPr>
                        <a:t>Georgia</a:t>
                      </a:r>
                    </a:p>
                  </a:txBody>
                  <a:tcPr>
                    <a:lnB w="12700" cap="flat" cmpd="sng" algn="ctr">
                      <a:solidFill>
                        <a:srgbClr val="C00000"/>
                      </a:solidFill>
                      <a:prstDash val="solid"/>
                      <a:round/>
                      <a:headEnd type="none" w="med" len="med"/>
                      <a:tailEnd type="none" w="med" len="med"/>
                    </a:lnB>
                  </a:tcPr>
                </a:tc>
                <a:tc>
                  <a:txBody>
                    <a:bodyPr/>
                    <a:lstStyle/>
                    <a:p>
                      <a:r>
                        <a:rPr lang="en-US" sz="2000" b="0" dirty="0">
                          <a:latin typeface="Sylfaen" panose="010A0502050306030303" pitchFamily="18" charset="0"/>
                        </a:rPr>
                        <a:t>6 point improvement</a:t>
                      </a:r>
                    </a:p>
                  </a:txBody>
                  <a:tcPr>
                    <a:lnB w="12700" cap="flat" cmpd="sng" algn="ctr">
                      <a:solidFill>
                        <a:srgbClr val="C00000"/>
                      </a:solidFill>
                      <a:prstDash val="solid"/>
                      <a:round/>
                      <a:headEnd type="none" w="med" len="med"/>
                      <a:tailEnd type="none" w="med" len="med"/>
                    </a:lnB>
                  </a:tcPr>
                </a:tc>
                <a:tc>
                  <a:txBody>
                    <a:bodyPr/>
                    <a:lstStyle/>
                    <a:p>
                      <a:endParaRPr lang="en-US" sz="1800" b="1"/>
                    </a:p>
                  </a:txBody>
                  <a:tcPr/>
                </a:tc>
                <a:extLst>
                  <a:ext uri="{0D108BD9-81ED-4DB2-BD59-A6C34878D82A}">
                    <a16:rowId xmlns:a16="http://schemas.microsoft.com/office/drawing/2014/main" val="707652274"/>
                  </a:ext>
                </a:extLst>
              </a:tr>
              <a:tr h="365760">
                <a:tc vMerge="1">
                  <a:txBody>
                    <a:bodyPr/>
                    <a:lstStyle/>
                    <a:p>
                      <a:endParaRPr lang="en-US" dirty="0"/>
                    </a:p>
                  </a:txBody>
                  <a:tcPr/>
                </a:tc>
                <a:tc>
                  <a:txBody>
                    <a:bodyPr/>
                    <a:lstStyle/>
                    <a:p>
                      <a:r>
                        <a:rPr lang="en-US" sz="1800" b="1" dirty="0">
                          <a:solidFill>
                            <a:srgbClr val="B30000"/>
                          </a:solidFill>
                          <a:latin typeface="Sylfaen" panose="010A0502050306030303" pitchFamily="18" charset="0"/>
                        </a:rPr>
                        <a:t>OECD</a:t>
                      </a:r>
                    </a:p>
                  </a:txBody>
                  <a:tcPr>
                    <a:lnT w="12700" cap="flat" cmpd="sng" algn="ctr">
                      <a:solidFill>
                        <a:srgbClr val="C00000"/>
                      </a:solidFill>
                      <a:prstDash val="solid"/>
                      <a:round/>
                      <a:headEnd type="none" w="med" len="med"/>
                      <a:tailEnd type="none" w="med" len="med"/>
                    </a:lnT>
                  </a:tcPr>
                </a:tc>
                <a:tc>
                  <a:txBody>
                    <a:bodyPr/>
                    <a:lstStyle/>
                    <a:p>
                      <a:r>
                        <a:rPr lang="ka-GE" sz="1800" b="0" dirty="0">
                          <a:latin typeface="Sylfaen" panose="010A0502050306030303" pitchFamily="18" charset="0"/>
                        </a:rPr>
                        <a:t>6 </a:t>
                      </a:r>
                      <a:r>
                        <a:rPr lang="en-US" sz="1800" b="0" dirty="0">
                          <a:latin typeface="Sylfaen" panose="010A0502050306030303" pitchFamily="18" charset="0"/>
                        </a:rPr>
                        <a:t>point deterioration</a:t>
                      </a:r>
                    </a:p>
                  </a:txBody>
                  <a:tcPr>
                    <a:lnT w="12700" cap="flat" cmpd="sng" algn="ctr">
                      <a:solidFill>
                        <a:srgbClr val="C00000"/>
                      </a:solidFill>
                      <a:prstDash val="solid"/>
                      <a:round/>
                      <a:headEnd type="none" w="med" len="med"/>
                      <a:tailEnd type="none" w="med" len="med"/>
                    </a:lnT>
                  </a:tcPr>
                </a:tc>
                <a:tc>
                  <a:txBody>
                    <a:bodyPr/>
                    <a:lstStyle/>
                    <a:p>
                      <a:endParaRPr lang="en-US" sz="1800" b="1"/>
                    </a:p>
                  </a:txBody>
                  <a:tcPr/>
                </a:tc>
                <a:extLst>
                  <a:ext uri="{0D108BD9-81ED-4DB2-BD59-A6C34878D82A}">
                    <a16:rowId xmlns:a16="http://schemas.microsoft.com/office/drawing/2014/main" val="3945700818"/>
                  </a:ext>
                </a:extLst>
              </a:tr>
              <a:tr h="640080">
                <a:tc rowSpan="2">
                  <a:txBody>
                    <a:bodyPr/>
                    <a:lstStyle/>
                    <a:p>
                      <a:r>
                        <a:rPr lang="en-US" sz="1800" b="1" dirty="0">
                          <a:solidFill>
                            <a:srgbClr val="0868AC"/>
                          </a:solidFill>
                          <a:latin typeface="Sylfaen" panose="010A0502050306030303" pitchFamily="18" charset="0"/>
                        </a:rPr>
                        <a:t>Math</a:t>
                      </a:r>
                    </a:p>
                  </a:txBody>
                  <a:tcPr anchor="ctr"/>
                </a:tc>
                <a:tc>
                  <a:txBody>
                    <a:bodyPr/>
                    <a:lstStyle/>
                    <a:p>
                      <a:pPr>
                        <a:lnSpc>
                          <a:spcPct val="200000"/>
                        </a:lnSpc>
                      </a:pPr>
                      <a:r>
                        <a:rPr lang="en-US" sz="1800" b="1" dirty="0">
                          <a:solidFill>
                            <a:srgbClr val="0868AC"/>
                          </a:solidFill>
                          <a:latin typeface="Sylfaen" panose="010A0502050306030303" pitchFamily="18" charset="0"/>
                        </a:rPr>
                        <a:t>Georgia</a:t>
                      </a:r>
                    </a:p>
                  </a:txBody>
                  <a:tcPr>
                    <a:lnB w="12700" cap="flat" cmpd="sng" algn="ctr">
                      <a:solidFill>
                        <a:srgbClr val="0868AC"/>
                      </a:solidFill>
                      <a:prstDash val="solid"/>
                      <a:round/>
                      <a:headEnd type="none" w="med" len="med"/>
                      <a:tailEnd type="none" w="med" len="med"/>
                    </a:lnB>
                  </a:tcPr>
                </a:tc>
                <a:tc>
                  <a:txBody>
                    <a:bodyPr/>
                    <a:lstStyle/>
                    <a:p>
                      <a:pPr>
                        <a:lnSpc>
                          <a:spcPct val="200000"/>
                        </a:lnSpc>
                      </a:pPr>
                      <a:r>
                        <a:rPr lang="ka-GE" sz="1800" b="0" dirty="0">
                          <a:latin typeface="Sylfaen" panose="010A0502050306030303" pitchFamily="18" charset="0"/>
                        </a:rPr>
                        <a:t>19 </a:t>
                      </a:r>
                      <a:r>
                        <a:rPr lang="en-US" sz="1800" b="0" dirty="0">
                          <a:latin typeface="Sylfaen" panose="010A0502050306030303" pitchFamily="18" charset="0"/>
                        </a:rPr>
                        <a:t>point improvement</a:t>
                      </a:r>
                    </a:p>
                  </a:txBody>
                  <a:tcPr>
                    <a:lnB w="12700" cap="flat" cmpd="sng" algn="ctr">
                      <a:solidFill>
                        <a:srgbClr val="0868AC"/>
                      </a:solidFill>
                      <a:prstDash val="solid"/>
                      <a:round/>
                      <a:headEnd type="none" w="med" len="med"/>
                      <a:tailEnd type="none" w="med" len="med"/>
                    </a:lnB>
                  </a:tcPr>
                </a:tc>
                <a:tc>
                  <a:txBody>
                    <a:bodyPr/>
                    <a:lstStyle/>
                    <a:p>
                      <a:endParaRPr lang="en-US" sz="1800" b="1"/>
                    </a:p>
                  </a:txBody>
                  <a:tcPr/>
                </a:tc>
                <a:extLst>
                  <a:ext uri="{0D108BD9-81ED-4DB2-BD59-A6C34878D82A}">
                    <a16:rowId xmlns:a16="http://schemas.microsoft.com/office/drawing/2014/main" val="3121705579"/>
                  </a:ext>
                </a:extLst>
              </a:tr>
              <a:tr h="365760">
                <a:tc vMerge="1">
                  <a:txBody>
                    <a:bodyPr/>
                    <a:lstStyle/>
                    <a:p>
                      <a:endParaRPr lang="en-US" dirty="0"/>
                    </a:p>
                  </a:txBody>
                  <a:tcPr/>
                </a:tc>
                <a:tc>
                  <a:txBody>
                    <a:bodyPr/>
                    <a:lstStyle/>
                    <a:p>
                      <a:r>
                        <a:rPr lang="en-US" sz="1800" b="1" dirty="0">
                          <a:solidFill>
                            <a:srgbClr val="0868AC"/>
                          </a:solidFill>
                          <a:latin typeface="Sylfaen" panose="010A0502050306030303" pitchFamily="18" charset="0"/>
                        </a:rPr>
                        <a:t>OECD</a:t>
                      </a:r>
                    </a:p>
                  </a:txBody>
                  <a:tcPr>
                    <a:lnT w="12700" cap="flat" cmpd="sng" algn="ctr">
                      <a:solidFill>
                        <a:srgbClr val="0868AC"/>
                      </a:solidFill>
                      <a:prstDash val="solid"/>
                      <a:round/>
                      <a:headEnd type="none" w="med" len="med"/>
                      <a:tailEnd type="none" w="med" len="med"/>
                    </a:lnT>
                  </a:tcPr>
                </a:tc>
                <a:tc>
                  <a:txBody>
                    <a:bodyPr/>
                    <a:lstStyle/>
                    <a:p>
                      <a:r>
                        <a:rPr lang="ka-GE" sz="1800" b="0" dirty="0">
                          <a:latin typeface="Sylfaen" panose="010A0502050306030303" pitchFamily="18" charset="0"/>
                        </a:rPr>
                        <a:t>7 </a:t>
                      </a:r>
                      <a:r>
                        <a:rPr lang="en-US" sz="1800" b="0" dirty="0">
                          <a:latin typeface="Sylfaen" panose="010A0502050306030303" pitchFamily="18" charset="0"/>
                        </a:rPr>
                        <a:t>point deterioration</a:t>
                      </a:r>
                    </a:p>
                  </a:txBody>
                  <a:tcPr>
                    <a:lnT w="12700" cap="flat" cmpd="sng" algn="ctr">
                      <a:solidFill>
                        <a:srgbClr val="0868AC"/>
                      </a:solidFill>
                      <a:prstDash val="solid"/>
                      <a:round/>
                      <a:headEnd type="none" w="med" len="med"/>
                      <a:tailEnd type="none" w="med" len="med"/>
                    </a:lnT>
                  </a:tcPr>
                </a:tc>
                <a:tc>
                  <a:txBody>
                    <a:bodyPr/>
                    <a:lstStyle/>
                    <a:p>
                      <a:endParaRPr lang="en-US" sz="1800" b="1"/>
                    </a:p>
                  </a:txBody>
                  <a:tcPr/>
                </a:tc>
                <a:extLst>
                  <a:ext uri="{0D108BD9-81ED-4DB2-BD59-A6C34878D82A}">
                    <a16:rowId xmlns:a16="http://schemas.microsoft.com/office/drawing/2014/main" val="2333943268"/>
                  </a:ext>
                </a:extLst>
              </a:tr>
              <a:tr h="640080">
                <a:tc rowSpan="2">
                  <a:txBody>
                    <a:bodyPr/>
                    <a:lstStyle/>
                    <a:p>
                      <a:r>
                        <a:rPr lang="en-US" sz="1800" b="1" dirty="0">
                          <a:solidFill>
                            <a:srgbClr val="006D2C"/>
                          </a:solidFill>
                          <a:latin typeface="Sylfaen" panose="010A0502050306030303" pitchFamily="18" charset="0"/>
                        </a:rPr>
                        <a:t>Natural Sciences</a:t>
                      </a:r>
                    </a:p>
                  </a:txBody>
                  <a:tcPr anchor="ctr"/>
                </a:tc>
                <a:tc>
                  <a:txBody>
                    <a:bodyPr/>
                    <a:lstStyle/>
                    <a:p>
                      <a:pPr>
                        <a:lnSpc>
                          <a:spcPct val="200000"/>
                        </a:lnSpc>
                      </a:pPr>
                      <a:r>
                        <a:rPr lang="en-US" sz="1800" b="1" dirty="0">
                          <a:solidFill>
                            <a:srgbClr val="006D2C"/>
                          </a:solidFill>
                          <a:latin typeface="Sylfaen" panose="010A0502050306030303" pitchFamily="18" charset="0"/>
                        </a:rPr>
                        <a:t>Georgia</a:t>
                      </a:r>
                    </a:p>
                  </a:txBody>
                  <a:tcPr>
                    <a:lnB w="12700" cap="flat" cmpd="sng" algn="ctr">
                      <a:solidFill>
                        <a:srgbClr val="006D2C"/>
                      </a:solidFill>
                      <a:prstDash val="solid"/>
                      <a:round/>
                      <a:headEnd type="none" w="med" len="med"/>
                      <a:tailEnd type="none" w="med" len="med"/>
                    </a:lnB>
                  </a:tcPr>
                </a:tc>
                <a:tc>
                  <a:txBody>
                    <a:bodyPr/>
                    <a:lstStyle/>
                    <a:p>
                      <a:pPr>
                        <a:lnSpc>
                          <a:spcPct val="200000"/>
                        </a:lnSpc>
                      </a:pPr>
                      <a:r>
                        <a:rPr lang="ka-GE" sz="1800" b="0" dirty="0">
                          <a:latin typeface="Sylfaen" panose="010A0502050306030303" pitchFamily="18" charset="0"/>
                        </a:rPr>
                        <a:t>10 </a:t>
                      </a:r>
                      <a:r>
                        <a:rPr lang="en-US" sz="1800" b="0" dirty="0">
                          <a:latin typeface="Sylfaen" panose="010A0502050306030303" pitchFamily="18" charset="0"/>
                        </a:rPr>
                        <a:t>point improvement</a:t>
                      </a:r>
                    </a:p>
                  </a:txBody>
                  <a:tcPr>
                    <a:lnB w="12700" cap="flat" cmpd="sng" algn="ctr">
                      <a:solidFill>
                        <a:srgbClr val="006D2C"/>
                      </a:solidFill>
                      <a:prstDash val="solid"/>
                      <a:round/>
                      <a:headEnd type="none" w="med" len="med"/>
                      <a:tailEnd type="none" w="med" len="med"/>
                    </a:lnB>
                  </a:tcPr>
                </a:tc>
                <a:tc>
                  <a:txBody>
                    <a:bodyPr/>
                    <a:lstStyle/>
                    <a:p>
                      <a:endParaRPr lang="en-US" sz="1800" b="1"/>
                    </a:p>
                  </a:txBody>
                  <a:tcPr/>
                </a:tc>
                <a:extLst>
                  <a:ext uri="{0D108BD9-81ED-4DB2-BD59-A6C34878D82A}">
                    <a16:rowId xmlns:a16="http://schemas.microsoft.com/office/drawing/2014/main" val="35047676"/>
                  </a:ext>
                </a:extLst>
              </a:tr>
              <a:tr h="365760">
                <a:tc vMerge="1">
                  <a:txBody>
                    <a:bodyPr/>
                    <a:lstStyle/>
                    <a:p>
                      <a:endParaRPr lang="en-US" dirty="0"/>
                    </a:p>
                  </a:txBody>
                  <a:tcPr/>
                </a:tc>
                <a:tc>
                  <a:txBody>
                    <a:bodyPr/>
                    <a:lstStyle/>
                    <a:p>
                      <a:r>
                        <a:rPr lang="en-US" sz="1800" b="1" dirty="0">
                          <a:solidFill>
                            <a:srgbClr val="006D2C"/>
                          </a:solidFill>
                          <a:latin typeface="Sylfaen" panose="010A0502050306030303" pitchFamily="18" charset="0"/>
                        </a:rPr>
                        <a:t>OECD</a:t>
                      </a:r>
                    </a:p>
                  </a:txBody>
                  <a:tcPr>
                    <a:lnT w="12700" cap="flat" cmpd="sng" algn="ctr">
                      <a:solidFill>
                        <a:srgbClr val="006D2C"/>
                      </a:solidFill>
                      <a:prstDash val="solid"/>
                      <a:round/>
                      <a:headEnd type="none" w="med" len="med"/>
                      <a:tailEnd type="none" w="med" len="med"/>
                    </a:lnT>
                  </a:tcPr>
                </a:tc>
                <a:tc>
                  <a:txBody>
                    <a:bodyPr/>
                    <a:lstStyle/>
                    <a:p>
                      <a:r>
                        <a:rPr lang="en-US" sz="1800" b="0" dirty="0">
                          <a:latin typeface="Sylfaen" panose="010A0502050306030303" pitchFamily="18" charset="0"/>
                        </a:rPr>
                        <a:t>12</a:t>
                      </a:r>
                      <a:r>
                        <a:rPr lang="ka-GE" sz="1800" b="0" dirty="0">
                          <a:latin typeface="Sylfaen" panose="010A0502050306030303" pitchFamily="18" charset="0"/>
                        </a:rPr>
                        <a:t> </a:t>
                      </a:r>
                      <a:r>
                        <a:rPr lang="en-US" sz="1800" b="0" dirty="0">
                          <a:latin typeface="Sylfaen" panose="010A0502050306030303" pitchFamily="18" charset="0"/>
                        </a:rPr>
                        <a:t>point deterioration</a:t>
                      </a:r>
                    </a:p>
                  </a:txBody>
                  <a:tcPr>
                    <a:lnT w="12700" cap="flat" cmpd="sng" algn="ctr">
                      <a:solidFill>
                        <a:srgbClr val="006D2C"/>
                      </a:solidFill>
                      <a:prstDash val="solid"/>
                      <a:round/>
                      <a:headEnd type="none" w="med" len="med"/>
                      <a:tailEnd type="none" w="med" len="med"/>
                    </a:lnT>
                  </a:tcPr>
                </a:tc>
                <a:tc>
                  <a:txBody>
                    <a:bodyPr/>
                    <a:lstStyle/>
                    <a:p>
                      <a:endParaRPr lang="en-US" sz="1800" b="1" dirty="0"/>
                    </a:p>
                  </a:txBody>
                  <a:tcPr/>
                </a:tc>
                <a:extLst>
                  <a:ext uri="{0D108BD9-81ED-4DB2-BD59-A6C34878D82A}">
                    <a16:rowId xmlns:a16="http://schemas.microsoft.com/office/drawing/2014/main" val="3204223384"/>
                  </a:ext>
                </a:extLst>
              </a:tr>
            </a:tbl>
          </a:graphicData>
        </a:graphic>
      </p:graphicFrame>
      <p:pic>
        <p:nvPicPr>
          <p:cNvPr id="7" name="Picture 6"/>
          <p:cNvPicPr>
            <a:picLocks noChangeAspect="1"/>
          </p:cNvPicPr>
          <p:nvPr/>
        </p:nvPicPr>
        <p:blipFill>
          <a:blip r:embed="rId2"/>
          <a:stretch>
            <a:fillRect/>
          </a:stretch>
        </p:blipFill>
        <p:spPr>
          <a:xfrm>
            <a:off x="1763235" y="3315330"/>
            <a:ext cx="8665530" cy="3510399"/>
          </a:xfrm>
          <a:prstGeom prst="rect">
            <a:avLst/>
          </a:prstGeom>
        </p:spPr>
      </p:pic>
    </p:spTree>
    <p:extLst>
      <p:ext uri="{BB962C8B-B14F-4D97-AF65-F5344CB8AC3E}">
        <p14:creationId xmlns:p14="http://schemas.microsoft.com/office/powerpoint/2010/main" val="3912515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9228"/>
            <a:ext cx="10515600" cy="981075"/>
          </a:xfrm>
        </p:spPr>
        <p:txBody>
          <a:bodyPr>
            <a:normAutofit/>
          </a:bodyPr>
          <a:lstStyle/>
          <a:p>
            <a:pPr algn="ctr"/>
            <a:r>
              <a:rPr lang="en-US" sz="2400" b="1" dirty="0">
                <a:latin typeface="Sylfaen" panose="010A0502050306030303" pitchFamily="18" charset="0"/>
              </a:rPr>
              <a:t>PISA 2018: Assessment framework of cognitive domain of reading</a:t>
            </a:r>
          </a:p>
        </p:txBody>
      </p:sp>
      <p:sp>
        <p:nvSpPr>
          <p:cNvPr id="3" name="Content Placeholder 2"/>
          <p:cNvSpPr>
            <a:spLocks noGrp="1"/>
          </p:cNvSpPr>
          <p:nvPr>
            <p:ph idx="1"/>
          </p:nvPr>
        </p:nvSpPr>
        <p:spPr>
          <a:xfrm>
            <a:off x="838200" y="965926"/>
            <a:ext cx="11163300" cy="5207000"/>
          </a:xfrm>
        </p:spPr>
        <p:txBody>
          <a:bodyPr>
            <a:normAutofit/>
          </a:bodyPr>
          <a:lstStyle/>
          <a:p>
            <a:pPr algn="just"/>
            <a:r>
              <a:rPr lang="en-US" sz="1600" dirty="0">
                <a:latin typeface="Sylfaen" panose="010A0502050306030303" pitchFamily="18" charset="0"/>
              </a:rPr>
              <a:t>PISA defines reading literacy as “understanding, using and reflecting on written texts, in order to achieve one’s goals, to develop one’s knowledge and potential, and to participate in society”. </a:t>
            </a:r>
            <a:r>
              <a:rPr lang="ka-GE" sz="1600" dirty="0">
                <a:latin typeface="Sylfaen" panose="010A0502050306030303" pitchFamily="18" charset="0"/>
              </a:rPr>
              <a:t>(</a:t>
            </a:r>
            <a:r>
              <a:rPr lang="en-US" sz="1600" dirty="0">
                <a:latin typeface="Sylfaen" panose="010A0502050306030303" pitchFamily="18" charset="0"/>
              </a:rPr>
              <a:t>OECD (</a:t>
            </a:r>
            <a:r>
              <a:rPr lang="ka-GE" sz="1600" dirty="0">
                <a:latin typeface="Sylfaen" panose="010A0502050306030303" pitchFamily="18" charset="0"/>
              </a:rPr>
              <a:t>PISA 2018</a:t>
            </a:r>
            <a:r>
              <a:rPr lang="en-US" sz="1600" dirty="0">
                <a:latin typeface="Sylfaen" panose="010A0502050306030303" pitchFamily="18" charset="0"/>
              </a:rPr>
              <a:t>)</a:t>
            </a:r>
            <a:r>
              <a:rPr lang="ka-GE" sz="1600" dirty="0">
                <a:latin typeface="Sylfaen" panose="010A0502050306030303" pitchFamily="18" charset="0"/>
              </a:rPr>
              <a:t> </a:t>
            </a:r>
            <a:r>
              <a:rPr lang="en-US" sz="1600" dirty="0">
                <a:latin typeface="Sylfaen" panose="010A0502050306030303" pitchFamily="18" charset="0"/>
              </a:rPr>
              <a:t>Reading Framework</a:t>
            </a:r>
            <a:r>
              <a:rPr lang="ka-GE" sz="1600" dirty="0">
                <a:latin typeface="Sylfaen" panose="010A0502050306030303" pitchFamily="18" charset="0"/>
              </a:rPr>
              <a:t>, 8)</a:t>
            </a:r>
            <a:r>
              <a:rPr lang="en-US" sz="1600" dirty="0">
                <a:latin typeface="Sylfaen" panose="010A0502050306030303" pitchFamily="18" charset="0"/>
              </a:rPr>
              <a:t>;</a:t>
            </a:r>
          </a:p>
          <a:p>
            <a:pPr lvl="0" algn="just"/>
            <a:r>
              <a:rPr lang="en-US" sz="1600" dirty="0">
                <a:latin typeface="Sylfaen" panose="010A0502050306030303" pitchFamily="18" charset="0"/>
              </a:rPr>
              <a:t>Each subdomain of reading domain defines assertions of knowledge and skills. Test design and instruments of assessment are based on these assertions;</a:t>
            </a:r>
          </a:p>
          <a:p>
            <a:pPr lvl="0" algn="just"/>
            <a:r>
              <a:rPr lang="en-US" sz="1600" dirty="0">
                <a:latin typeface="Sylfaen" panose="010A0502050306030303" pitchFamily="18" charset="0"/>
              </a:rPr>
              <a:t>According to the framework for assessing the reading literacy of students, reading and understanding is a result of three components – reader, text and activity, reading items and item goals. These there components are connected to the socio-cultural context. We can imagine different situation where reading process takes place.</a:t>
            </a:r>
          </a:p>
          <a:p>
            <a:pPr lvl="0" algn="just"/>
            <a:endParaRPr lang="en-US" sz="1600" dirty="0">
              <a:latin typeface="Sylfaen" panose="010A0502050306030303" pitchFamily="18" charset="0"/>
            </a:endParaRPr>
          </a:p>
          <a:p>
            <a:pPr marL="0" indent="0">
              <a:buNone/>
            </a:pPr>
            <a:r>
              <a:rPr lang="en-US" sz="1600" dirty="0">
                <a:solidFill>
                  <a:srgbClr val="0868AC"/>
                </a:solidFill>
                <a:latin typeface="Sylfaen" panose="010A0502050306030303" pitchFamily="18" charset="0"/>
              </a:rPr>
              <a:t>Diagram</a:t>
            </a:r>
            <a:r>
              <a:rPr lang="ka-GE" sz="1600" dirty="0">
                <a:solidFill>
                  <a:srgbClr val="0868AC"/>
                </a:solidFill>
                <a:latin typeface="Sylfaen" panose="010A0502050306030303" pitchFamily="18" charset="0"/>
              </a:rPr>
              <a:t>: </a:t>
            </a:r>
            <a:r>
              <a:rPr lang="en-US" sz="1600" dirty="0">
                <a:solidFill>
                  <a:srgbClr val="0868AC"/>
                </a:solidFill>
                <a:latin typeface="Sylfaen" panose="010A0502050306030303" pitchFamily="18" charset="0"/>
              </a:rPr>
              <a:t>factors affecting the literacy development</a:t>
            </a:r>
            <a:endParaRPr lang="ka-GE" sz="3600" dirty="0">
              <a:latin typeface="Sylfaen" panose="010A0502050306030303" pitchFamily="18" charset="0"/>
            </a:endParaRPr>
          </a:p>
          <a:p>
            <a:pPr marL="0" indent="0">
              <a:buNone/>
            </a:pPr>
            <a:endParaRPr lang="ka-GE" sz="3600" dirty="0">
              <a:latin typeface="BPG Nino Mkhedruli" panose="02000506000000020004" pitchFamily="50" charset="0"/>
            </a:endParaRPr>
          </a:p>
          <a:p>
            <a:pPr marL="0" indent="0">
              <a:buNone/>
            </a:pPr>
            <a:endParaRPr lang="ka-GE" sz="3600" dirty="0">
              <a:latin typeface="BPG Nino Mkhedruli" panose="02000506000000020004" pitchFamily="50" charset="0"/>
            </a:endParaRPr>
          </a:p>
          <a:p>
            <a:pPr marL="0" indent="0">
              <a:buNone/>
            </a:pPr>
            <a:endParaRPr lang="ka-GE" sz="3600" dirty="0">
              <a:latin typeface="BPG Nino Mkhedruli" panose="02000506000000020004" pitchFamily="50" charset="0"/>
            </a:endParaRPr>
          </a:p>
          <a:p>
            <a:pPr lvl="0"/>
            <a:endParaRPr lang="ka-GE" sz="3500" dirty="0">
              <a:latin typeface="BPG Nino Mkhedruli" panose="02000506000000020004" pitchFamily="50" charset="0"/>
            </a:endParaRPr>
          </a:p>
          <a:p>
            <a:pPr marL="0" indent="0">
              <a:buNone/>
            </a:pPr>
            <a:endParaRPr lang="ka-GE" sz="1800" dirty="0">
              <a:latin typeface="BPG Nino Mkhedruli" panose="02000506000000020004" pitchFamily="50" charset="0"/>
            </a:endParaRPr>
          </a:p>
          <a:p>
            <a:pPr marL="0" indent="0">
              <a:buNone/>
            </a:pPr>
            <a:endParaRPr lang="ka-GE" sz="1800" dirty="0">
              <a:latin typeface="BPG Nino Mkhedruli" panose="02000506000000020004" pitchFamily="50" charset="0"/>
            </a:endParaRPr>
          </a:p>
        </p:txBody>
      </p:sp>
      <p:graphicFrame>
        <p:nvGraphicFramePr>
          <p:cNvPr id="4" name="Diagram 3"/>
          <p:cNvGraphicFramePr/>
          <p:nvPr>
            <p:extLst>
              <p:ext uri="{D42A27DB-BD31-4B8C-83A1-F6EECF244321}">
                <p14:modId xmlns:p14="http://schemas.microsoft.com/office/powerpoint/2010/main" val="1203036236"/>
              </p:ext>
            </p:extLst>
          </p:nvPr>
        </p:nvGraphicFramePr>
        <p:xfrm>
          <a:off x="2813050" y="3543302"/>
          <a:ext cx="6681824" cy="26860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3280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9227"/>
            <a:ext cx="10515600" cy="600075"/>
          </a:xfrm>
        </p:spPr>
        <p:txBody>
          <a:bodyPr>
            <a:noAutofit/>
          </a:bodyPr>
          <a:lstStyle/>
          <a:p>
            <a:pPr algn="ctr"/>
            <a:r>
              <a:rPr lang="en-US" sz="2400" b="1" dirty="0">
                <a:latin typeface="Sylfaen" panose="010A0502050306030303" pitchFamily="18" charset="0"/>
              </a:rPr>
              <a:t>Differences between assessment frameworks used in PISA 2018 and previous cycles</a:t>
            </a:r>
          </a:p>
        </p:txBody>
      </p:sp>
      <p:sp>
        <p:nvSpPr>
          <p:cNvPr id="3" name="Content Placeholder 2"/>
          <p:cNvSpPr>
            <a:spLocks noGrp="1"/>
          </p:cNvSpPr>
          <p:nvPr>
            <p:ph idx="1"/>
          </p:nvPr>
        </p:nvSpPr>
        <p:spPr>
          <a:xfrm>
            <a:off x="571500" y="749300"/>
            <a:ext cx="11163300" cy="5943600"/>
          </a:xfrm>
        </p:spPr>
        <p:txBody>
          <a:bodyPr>
            <a:normAutofit/>
          </a:bodyPr>
          <a:lstStyle/>
          <a:p>
            <a:pPr algn="just"/>
            <a:endParaRPr lang="en-US" sz="1800" dirty="0">
              <a:latin typeface="Sylfaen" panose="010A0502050306030303" pitchFamily="18" charset="0"/>
            </a:endParaRPr>
          </a:p>
          <a:p>
            <a:pPr algn="just"/>
            <a:r>
              <a:rPr lang="en-US" sz="1800" dirty="0">
                <a:latin typeface="Sylfaen" panose="010A0502050306030303" pitchFamily="18" charset="0"/>
              </a:rPr>
              <a:t>In 2018, focus was made on compilation texts, i.e. texts combining sections from different authors;</a:t>
            </a:r>
            <a:endParaRPr lang="ka-GE" sz="1800" dirty="0">
              <a:latin typeface="Sylfaen" panose="010A0502050306030303" pitchFamily="18" charset="0"/>
            </a:endParaRPr>
          </a:p>
          <a:p>
            <a:pPr algn="just"/>
            <a:r>
              <a:rPr lang="en-US" sz="1800" dirty="0">
                <a:latin typeface="Sylfaen" panose="010A0502050306030303" pitchFamily="18" charset="0"/>
              </a:rPr>
              <a:t>Assessing results in computer format made possible to deliver such tests effectively. Among assessed skills were information locating, integration of texts, quality and credibility assessment and reflection skills.</a:t>
            </a:r>
            <a:r>
              <a:rPr lang="ka-GE" sz="1800" dirty="0">
                <a:latin typeface="Sylfaen" panose="010A0502050306030303" pitchFamily="18" charset="0"/>
              </a:rPr>
              <a:t> </a:t>
            </a:r>
            <a:endParaRPr lang="en-US" sz="1800" dirty="0">
              <a:latin typeface="Sylfaen" panose="010A0502050306030303" pitchFamily="18" charset="0"/>
            </a:endParaRPr>
          </a:p>
          <a:p>
            <a:endParaRPr lang="ka-GE" sz="1800" dirty="0">
              <a:latin typeface="BPG Nino Mkhedruli" panose="02000506000000020004" pitchFamily="50" charset="0"/>
            </a:endParaRPr>
          </a:p>
          <a:p>
            <a:pPr marL="0" indent="0">
              <a:buNone/>
            </a:pPr>
            <a:endParaRPr lang="ka-GE" sz="1800" dirty="0">
              <a:latin typeface="BPG Nino Mkhedruli" panose="02000506000000020004" pitchFamily="50" charset="0"/>
            </a:endParaRPr>
          </a:p>
        </p:txBody>
      </p:sp>
      <p:graphicFrame>
        <p:nvGraphicFramePr>
          <p:cNvPr id="5" name="Table 4"/>
          <p:cNvGraphicFramePr>
            <a:graphicFrameLocks noGrp="1"/>
          </p:cNvGraphicFramePr>
          <p:nvPr>
            <p:extLst>
              <p:ext uri="{D42A27DB-BD31-4B8C-83A1-F6EECF244321}">
                <p14:modId xmlns:p14="http://schemas.microsoft.com/office/powerpoint/2010/main" val="993712731"/>
              </p:ext>
            </p:extLst>
          </p:nvPr>
        </p:nvGraphicFramePr>
        <p:xfrm>
          <a:off x="838200" y="2349499"/>
          <a:ext cx="10515600" cy="3962402"/>
        </p:xfrm>
        <a:graphic>
          <a:graphicData uri="http://schemas.openxmlformats.org/drawingml/2006/table">
            <a:tbl>
              <a:tblPr firstRow="1" firstCol="1" bandRow="1">
                <a:tableStyleId>{5C22544A-7EE6-4342-B048-85BDC9FD1C3A}</a:tableStyleId>
              </a:tblPr>
              <a:tblGrid>
                <a:gridCol w="2628900">
                  <a:extLst>
                    <a:ext uri="{9D8B030D-6E8A-4147-A177-3AD203B41FA5}">
                      <a16:colId xmlns:a16="http://schemas.microsoft.com/office/drawing/2014/main" val="3657072416"/>
                    </a:ext>
                  </a:extLst>
                </a:gridCol>
                <a:gridCol w="2628900">
                  <a:extLst>
                    <a:ext uri="{9D8B030D-6E8A-4147-A177-3AD203B41FA5}">
                      <a16:colId xmlns:a16="http://schemas.microsoft.com/office/drawing/2014/main" val="3492119177"/>
                    </a:ext>
                  </a:extLst>
                </a:gridCol>
                <a:gridCol w="2628900">
                  <a:extLst>
                    <a:ext uri="{9D8B030D-6E8A-4147-A177-3AD203B41FA5}">
                      <a16:colId xmlns:a16="http://schemas.microsoft.com/office/drawing/2014/main" val="1436295576"/>
                    </a:ext>
                  </a:extLst>
                </a:gridCol>
                <a:gridCol w="2628900">
                  <a:extLst>
                    <a:ext uri="{9D8B030D-6E8A-4147-A177-3AD203B41FA5}">
                      <a16:colId xmlns:a16="http://schemas.microsoft.com/office/drawing/2014/main" val="1113666919"/>
                    </a:ext>
                  </a:extLst>
                </a:gridCol>
              </a:tblGrid>
              <a:tr h="336575">
                <a:tc>
                  <a:txBody>
                    <a:bodyPr/>
                    <a:lstStyle/>
                    <a:p>
                      <a:pPr marL="0" marR="0" algn="ctr">
                        <a:lnSpc>
                          <a:spcPct val="107000"/>
                        </a:lnSpc>
                        <a:spcBef>
                          <a:spcPts val="0"/>
                        </a:spcBef>
                        <a:spcAft>
                          <a:spcPts val="0"/>
                        </a:spcAft>
                      </a:pPr>
                      <a:r>
                        <a:rPr lang="en-US" sz="1400" dirty="0">
                          <a:effectLst/>
                          <a:latin typeface="Sylfaen" panose="010A0502050306030303" pitchFamily="18" charset="0"/>
                          <a:ea typeface="Calibri" panose="020F0502020204030204" pitchFamily="34" charset="0"/>
                          <a:cs typeface="Times New Roman" panose="02020603050405020304" pitchFamily="18" charset="0"/>
                        </a:rPr>
                        <a:t>2015 framework</a:t>
                      </a:r>
                    </a:p>
                  </a:txBody>
                  <a:tcPr marL="68580" marR="68580" marT="0" marB="0" anchor="b"/>
                </a:tc>
                <a:tc gridSpan="3">
                  <a:txBody>
                    <a:bodyPr/>
                    <a:lstStyle/>
                    <a:p>
                      <a:pPr marL="0" marR="0" algn="ctr">
                        <a:lnSpc>
                          <a:spcPct val="107000"/>
                        </a:lnSpc>
                        <a:spcBef>
                          <a:spcPts val="0"/>
                        </a:spcBef>
                        <a:spcAft>
                          <a:spcPts val="0"/>
                        </a:spcAft>
                      </a:pPr>
                      <a:r>
                        <a:rPr lang="en-US" sz="1400" dirty="0">
                          <a:effectLst/>
                          <a:latin typeface="Sylfaen" panose="010A0502050306030303" pitchFamily="18" charset="0"/>
                        </a:rPr>
                        <a:t>2018 framework</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1997370"/>
                  </a:ext>
                </a:extLst>
              </a:tr>
              <a:tr h="321276">
                <a:tc>
                  <a:txBody>
                    <a:bodyPr/>
                    <a:lstStyle/>
                    <a:p>
                      <a:pPr>
                        <a:lnSpc>
                          <a:spcPct val="107000"/>
                        </a:lnSpc>
                      </a:pPr>
                      <a:endParaRPr lang="en-US" sz="1400" dirty="0">
                        <a:effectLst/>
                        <a:latin typeface="Sylfaen" panose="010A0502050306030303" pitchFamily="18" charset="0"/>
                      </a:endParaRPr>
                    </a:p>
                  </a:txBody>
                  <a:tcPr marL="68580" marR="68580" marT="0" marB="0" anchor="b"/>
                </a:tc>
                <a:tc>
                  <a:txBody>
                    <a:bodyPr/>
                    <a:lstStyle/>
                    <a:p>
                      <a:pPr marL="0" marR="0">
                        <a:lnSpc>
                          <a:spcPct val="107000"/>
                        </a:lnSpc>
                        <a:spcBef>
                          <a:spcPts val="0"/>
                        </a:spcBef>
                        <a:spcAft>
                          <a:spcPts val="0"/>
                        </a:spcAft>
                      </a:pPr>
                      <a:r>
                        <a:rPr lang="en-US" sz="1400" dirty="0">
                          <a:effectLst/>
                          <a:latin typeface="Sylfaen" panose="010A0502050306030303" pitchFamily="18" charset="0"/>
                        </a:rPr>
                        <a:t> </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rPr>
                        <a:t>One source of the text: 65%</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rPr>
                        <a:t>Several sources of the text: 35%</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69670507"/>
                  </a:ext>
                </a:extLst>
              </a:tr>
              <a:tr h="719046">
                <a:tc>
                  <a:txBody>
                    <a:bodyPr/>
                    <a:lstStyle/>
                    <a:p>
                      <a:pPr marL="0" marR="0">
                        <a:lnSpc>
                          <a:spcPct val="107000"/>
                        </a:lnSpc>
                        <a:spcBef>
                          <a:spcPts val="0"/>
                        </a:spcBef>
                        <a:spcAft>
                          <a:spcPts val="0"/>
                        </a:spcAft>
                      </a:pPr>
                      <a:r>
                        <a:rPr lang="en-US" sz="1400" dirty="0">
                          <a:effectLst/>
                          <a:latin typeface="Sylfaen" panose="010A0502050306030303" pitchFamily="18" charset="0"/>
                        </a:rPr>
                        <a:t>Access and retrieve 25%</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400" dirty="0">
                          <a:effectLst/>
                          <a:latin typeface="Sylfaen" panose="010A0502050306030303" pitchFamily="18" charset="0"/>
                        </a:rPr>
                        <a:t>Locate information: 25%</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400" dirty="0">
                          <a:effectLst/>
                          <a:latin typeface="Sylfaen" panose="010A0502050306030303" pitchFamily="18" charset="0"/>
                        </a:rPr>
                        <a:t>Access and retrieve the information within a text</a:t>
                      </a:r>
                      <a:r>
                        <a:rPr lang="ka-GE" sz="1400" dirty="0">
                          <a:effectLst/>
                          <a:latin typeface="Sylfaen" panose="010A0502050306030303" pitchFamily="18" charset="0"/>
                        </a:rPr>
                        <a:t>:</a:t>
                      </a:r>
                      <a:r>
                        <a:rPr lang="en-US" sz="1400" dirty="0">
                          <a:effectLst/>
                          <a:latin typeface="Sylfaen" panose="010A0502050306030303" pitchFamily="18" charset="0"/>
                        </a:rPr>
                        <a:t> 15%</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400" dirty="0">
                          <a:effectLst/>
                          <a:latin typeface="Sylfaen" panose="010A0502050306030303" pitchFamily="18" charset="0"/>
                        </a:rPr>
                        <a:t>Search and select the relevant text: 10%</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90546900"/>
                  </a:ext>
                </a:extLst>
              </a:tr>
              <a:tr h="1300402">
                <a:tc>
                  <a:txBody>
                    <a:bodyPr/>
                    <a:lstStyle/>
                    <a:p>
                      <a:pPr marL="0" marR="0">
                        <a:lnSpc>
                          <a:spcPct val="107000"/>
                        </a:lnSpc>
                        <a:spcBef>
                          <a:spcPts val="0"/>
                        </a:spcBef>
                        <a:spcAft>
                          <a:spcPts val="0"/>
                        </a:spcAft>
                      </a:pPr>
                      <a:r>
                        <a:rPr lang="en-US" sz="1400" dirty="0">
                          <a:effectLst/>
                          <a:latin typeface="Sylfaen" panose="010A0502050306030303" pitchFamily="18" charset="0"/>
                        </a:rPr>
                        <a:t>Integrate and Interpret 50%</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400" dirty="0">
                          <a:effectLst/>
                          <a:latin typeface="Sylfaen" panose="010A0502050306030303" pitchFamily="18" charset="0"/>
                        </a:rPr>
                        <a:t>Understand: 45%</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400" dirty="0">
                          <a:effectLst/>
                          <a:latin typeface="Sylfaen" panose="010A0502050306030303" pitchFamily="18" charset="0"/>
                        </a:rPr>
                        <a:t>Represent literal meaning 15%</a:t>
                      </a:r>
                      <a:br>
                        <a:rPr lang="en-US" sz="1400" dirty="0">
                          <a:effectLst/>
                          <a:latin typeface="Sylfaen" panose="010A0502050306030303" pitchFamily="18" charset="0"/>
                        </a:rPr>
                      </a:br>
                      <a:r>
                        <a:rPr lang="en-US" sz="1400" dirty="0">
                          <a:effectLst/>
                          <a:latin typeface="Sylfaen" panose="010A0502050306030303" pitchFamily="18" charset="0"/>
                        </a:rPr>
                        <a:t>Integrate and generate inferences: 15%</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400" dirty="0">
                          <a:effectLst/>
                          <a:latin typeface="Sylfaen" panose="010A0502050306030303" pitchFamily="18" charset="0"/>
                        </a:rPr>
                        <a:t>synthesis and integration of multiple texts</a:t>
                      </a:r>
                      <a:r>
                        <a:rPr lang="ka-GE" sz="1400" dirty="0">
                          <a:effectLst/>
                          <a:latin typeface="Sylfaen" panose="010A0502050306030303" pitchFamily="18" charset="0"/>
                        </a:rPr>
                        <a:t>:</a:t>
                      </a:r>
                      <a:r>
                        <a:rPr lang="en-US" sz="1400" dirty="0">
                          <a:effectLst/>
                          <a:latin typeface="Sylfaen" panose="010A0502050306030303" pitchFamily="18" charset="0"/>
                        </a:rPr>
                        <a:t> 15%</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20575073"/>
                  </a:ext>
                </a:extLst>
              </a:tr>
              <a:tr h="1285103">
                <a:tc>
                  <a:txBody>
                    <a:bodyPr/>
                    <a:lstStyle/>
                    <a:p>
                      <a:pPr marL="0" marR="0">
                        <a:lnSpc>
                          <a:spcPct val="107000"/>
                        </a:lnSpc>
                        <a:spcBef>
                          <a:spcPts val="0"/>
                        </a:spcBef>
                        <a:spcAft>
                          <a:spcPts val="0"/>
                        </a:spcAft>
                      </a:pPr>
                      <a:r>
                        <a:rPr lang="en-US" sz="1400" dirty="0">
                          <a:effectLst/>
                          <a:latin typeface="Sylfaen" panose="010A0502050306030303" pitchFamily="18" charset="0"/>
                        </a:rPr>
                        <a:t>Reflect and Evaluate: 25%</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400" dirty="0">
                          <a:effectLst/>
                          <a:latin typeface="Sylfaen" panose="010A0502050306030303" pitchFamily="18" charset="0"/>
                        </a:rPr>
                        <a:t>Evaluate and reflect: 30%</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400" dirty="0">
                          <a:effectLst/>
                          <a:latin typeface="Sylfaen" panose="010A0502050306030303" pitchFamily="18" charset="0"/>
                        </a:rPr>
                        <a:t>Assess quality and credibility </a:t>
                      </a:r>
                      <a:br>
                        <a:rPr lang="en-US" sz="1400" dirty="0">
                          <a:effectLst/>
                          <a:latin typeface="Sylfaen" panose="010A0502050306030303" pitchFamily="18" charset="0"/>
                        </a:rPr>
                      </a:br>
                      <a:r>
                        <a:rPr lang="en-US" sz="1400" dirty="0">
                          <a:effectLst/>
                          <a:latin typeface="Sylfaen" panose="010A0502050306030303" pitchFamily="18" charset="0"/>
                        </a:rPr>
                        <a:t>Reflect on content and form20%</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07000"/>
                        </a:lnSpc>
                        <a:spcBef>
                          <a:spcPts val="0"/>
                        </a:spcBef>
                        <a:spcAft>
                          <a:spcPts val="0"/>
                        </a:spcAft>
                      </a:pPr>
                      <a:r>
                        <a:rPr lang="en-US" sz="1400" dirty="0">
                          <a:effectLst/>
                          <a:latin typeface="Sylfaen" panose="010A0502050306030303" pitchFamily="18" charset="0"/>
                        </a:rPr>
                        <a:t>Detect and handle conflict</a:t>
                      </a:r>
                      <a:r>
                        <a:rPr lang="ka-GE" sz="1400" dirty="0">
                          <a:effectLst/>
                          <a:latin typeface="Sylfaen" panose="010A0502050306030303" pitchFamily="18" charset="0"/>
                        </a:rPr>
                        <a:t>:</a:t>
                      </a:r>
                      <a:r>
                        <a:rPr lang="en-US" sz="1400" dirty="0">
                          <a:effectLst/>
                          <a:latin typeface="Sylfaen" panose="010A0502050306030303" pitchFamily="18" charset="0"/>
                        </a:rPr>
                        <a:t> 10%</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15714126"/>
                  </a:ext>
                </a:extLst>
              </a:tr>
            </a:tbl>
          </a:graphicData>
        </a:graphic>
      </p:graphicFrame>
    </p:spTree>
    <p:extLst>
      <p:ext uri="{BB962C8B-B14F-4D97-AF65-F5344CB8AC3E}">
        <p14:creationId xmlns:p14="http://schemas.microsoft.com/office/powerpoint/2010/main" val="362141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564"/>
            <a:ext cx="10515600" cy="1325563"/>
          </a:xfrm>
        </p:spPr>
        <p:txBody>
          <a:bodyPr>
            <a:normAutofit/>
          </a:bodyPr>
          <a:lstStyle/>
          <a:p>
            <a:pPr algn="ctr"/>
            <a:r>
              <a:rPr lang="en-US" sz="2200" b="1" dirty="0">
                <a:latin typeface="Sylfaen" panose="010A0502050306030303" pitchFamily="18" charset="0"/>
              </a:rPr>
              <a:t>Comparability of CBA and PBA test results</a:t>
            </a:r>
          </a:p>
        </p:txBody>
      </p:sp>
      <p:sp>
        <p:nvSpPr>
          <p:cNvPr id="3" name="Content Placeholder 2"/>
          <p:cNvSpPr>
            <a:spLocks noGrp="1"/>
          </p:cNvSpPr>
          <p:nvPr>
            <p:ph idx="1"/>
          </p:nvPr>
        </p:nvSpPr>
        <p:spPr>
          <a:xfrm>
            <a:off x="965200" y="1685925"/>
            <a:ext cx="10515600" cy="4351338"/>
          </a:xfrm>
        </p:spPr>
        <p:txBody>
          <a:bodyPr>
            <a:normAutofit/>
          </a:bodyPr>
          <a:lstStyle/>
          <a:p>
            <a:pPr algn="just"/>
            <a:endParaRPr lang="en-US" sz="2200" dirty="0">
              <a:latin typeface="Sylfaen" panose="010A0502050306030303" pitchFamily="18" charset="0"/>
            </a:endParaRPr>
          </a:p>
          <a:p>
            <a:pPr algn="just"/>
            <a:r>
              <a:rPr lang="en-US" sz="2200" dirty="0">
                <a:latin typeface="Sylfaen" panose="010A0502050306030303" pitchFamily="18" charset="0"/>
              </a:rPr>
              <a:t>"The paper-based tests comprise a subset of the tasks included in the computer-based version of the tests, all of which were developed in earlier cycles of PISA according to procedures similar to those described. No task that was newly developed for PISA 2015 or PISA 2018 was included in the paper-based instruments; consequently, the new aspects of the science and reading frameworks were not reflected in the paper-based tests</a:t>
            </a:r>
            <a:r>
              <a:rPr lang="ka-GE" sz="2200" dirty="0">
                <a:latin typeface="Sylfaen" panose="010A0502050306030303" pitchFamily="18" charset="0"/>
              </a:rPr>
              <a:t>.</a:t>
            </a:r>
            <a:r>
              <a:rPr lang="en-US" sz="2200" dirty="0">
                <a:latin typeface="Sylfaen" panose="010A0502050306030303" pitchFamily="18" charset="0"/>
              </a:rPr>
              <a:t>’’ (</a:t>
            </a:r>
            <a:r>
              <a:rPr lang="en-US" sz="2200" dirty="0">
                <a:latin typeface="Sylfaen" panose="010A0502050306030303" pitchFamily="18" charset="0"/>
                <a:hlinkClick r:id="rId2">
                  <a:extLst>
                    <a:ext uri="{A12FA001-AC4F-418D-AE19-62706E023703}">
                      <ahyp:hlinkClr xmlns:ahyp="http://schemas.microsoft.com/office/drawing/2018/hyperlinkcolor" xmlns="" val="tx"/>
                    </a:ext>
                  </a:extLst>
                </a:hlinkClick>
              </a:rPr>
              <a:t>https://www.oecd-ilibrary.org/education/pisa-2018-results-volume-i_8f293551-en</a:t>
            </a:r>
            <a:r>
              <a:rPr lang="en-US" sz="2200" dirty="0">
                <a:latin typeface="Sylfaen" panose="010A0502050306030303" pitchFamily="18" charset="0"/>
              </a:rPr>
              <a:t>; Last retrieved December 13, 2019).</a:t>
            </a:r>
          </a:p>
        </p:txBody>
      </p:sp>
    </p:spTree>
    <p:extLst>
      <p:ext uri="{BB962C8B-B14F-4D97-AF65-F5344CB8AC3E}">
        <p14:creationId xmlns:p14="http://schemas.microsoft.com/office/powerpoint/2010/main" val="4031967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a:latin typeface="Sylfaen" panose="010A0502050306030303" pitchFamily="18" charset="0"/>
              </a:rPr>
              <a:t>Achievements in Reading (Average point – 380)</a:t>
            </a:r>
          </a:p>
        </p:txBody>
      </p:sp>
      <p:sp>
        <p:nvSpPr>
          <p:cNvPr id="3" name="Content Placeholder 2"/>
          <p:cNvSpPr>
            <a:spLocks noGrp="1"/>
          </p:cNvSpPr>
          <p:nvPr>
            <p:ph idx="1"/>
          </p:nvPr>
        </p:nvSpPr>
        <p:spPr>
          <a:xfrm>
            <a:off x="838200" y="1447803"/>
            <a:ext cx="10515600" cy="4729163"/>
          </a:xfrm>
        </p:spPr>
        <p:txBody>
          <a:bodyPr>
            <a:normAutofit/>
          </a:bodyPr>
          <a:lstStyle/>
          <a:p>
            <a:pPr marL="0" indent="0">
              <a:lnSpc>
                <a:spcPct val="120000"/>
              </a:lnSpc>
              <a:buNone/>
            </a:pPr>
            <a:endParaRPr lang="en-US" sz="2200" b="1" dirty="0">
              <a:latin typeface="Sylfaen" panose="010A0502050306030303" pitchFamily="18" charset="0"/>
            </a:endParaRPr>
          </a:p>
          <a:p>
            <a:pPr marL="0" indent="0">
              <a:lnSpc>
                <a:spcPct val="120000"/>
              </a:lnSpc>
              <a:buNone/>
            </a:pPr>
            <a:r>
              <a:rPr lang="en-US" sz="2200" b="1" dirty="0">
                <a:latin typeface="Sylfaen" panose="010A0502050306030303" pitchFamily="18" charset="0"/>
              </a:rPr>
              <a:t>Rating</a:t>
            </a:r>
            <a:endParaRPr lang="ka-GE" sz="2200" b="1" dirty="0">
              <a:latin typeface="Sylfaen" panose="010A0502050306030303" pitchFamily="18" charset="0"/>
            </a:endParaRPr>
          </a:p>
          <a:p>
            <a:pPr algn="just">
              <a:lnSpc>
                <a:spcPct val="120000"/>
              </a:lnSpc>
            </a:pPr>
            <a:r>
              <a:rPr lang="en-US" sz="2200" dirty="0">
                <a:latin typeface="Sylfaen" panose="010A0502050306030303" pitchFamily="18" charset="0"/>
              </a:rPr>
              <a:t>Georgia is among 49 countries, in which average indicator is significantly worse than the same indicator of OECD member countries ( 487 points);</a:t>
            </a:r>
            <a:endParaRPr lang="ka-GE" sz="2200" dirty="0">
              <a:latin typeface="Sylfaen" panose="010A0502050306030303" pitchFamily="18" charset="0"/>
            </a:endParaRPr>
          </a:p>
          <a:p>
            <a:pPr algn="just">
              <a:lnSpc>
                <a:spcPct val="120000"/>
              </a:lnSpc>
            </a:pPr>
            <a:r>
              <a:rPr lang="en-US" sz="2200" dirty="0">
                <a:latin typeface="Sylfaen" panose="010A0502050306030303" pitchFamily="18" charset="0"/>
              </a:rPr>
              <a:t>Georgia sits between 70-71 places according to the rating. Also among 70 countries where tests were fulfilled in computer format, Georgia is between 63-64. (see: OECD (2019), PISA 2018 Results, Vol. I, 77).</a:t>
            </a:r>
            <a:endParaRPr lang="ka-GE" sz="2200" dirty="0">
              <a:latin typeface="Sylfaen" panose="010A0502050306030303" pitchFamily="18" charset="0"/>
            </a:endParaRPr>
          </a:p>
        </p:txBody>
      </p:sp>
    </p:spTree>
    <p:extLst>
      <p:ext uri="{BB962C8B-B14F-4D97-AF65-F5344CB8AC3E}">
        <p14:creationId xmlns:p14="http://schemas.microsoft.com/office/powerpoint/2010/main" val="3456430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D2E3B-30B1-4371-BBCA-75EF18AEA763}"/>
              </a:ext>
            </a:extLst>
          </p:cNvPr>
          <p:cNvSpPr>
            <a:spLocks noGrp="1"/>
          </p:cNvSpPr>
          <p:nvPr>
            <p:ph type="title"/>
          </p:nvPr>
        </p:nvSpPr>
        <p:spPr>
          <a:xfrm>
            <a:off x="838200" y="300579"/>
            <a:ext cx="10515600" cy="1108667"/>
          </a:xfrm>
        </p:spPr>
        <p:txBody>
          <a:bodyPr>
            <a:normAutofit/>
          </a:bodyPr>
          <a:lstStyle/>
          <a:p>
            <a:pPr algn="ctr"/>
            <a:r>
              <a:rPr lang="en-US" sz="2400" b="1" dirty="0">
                <a:latin typeface="Sylfaen" panose="010A0502050306030303" pitchFamily="18" charset="0"/>
              </a:rPr>
              <a:t>PISA 2018: Achievements in Reading</a:t>
            </a:r>
          </a:p>
        </p:txBody>
      </p:sp>
      <p:graphicFrame>
        <p:nvGraphicFramePr>
          <p:cNvPr id="5" name="Table 4">
            <a:extLst>
              <a:ext uri="{FF2B5EF4-FFF2-40B4-BE49-F238E27FC236}">
                <a16:creationId xmlns:a16="http://schemas.microsoft.com/office/drawing/2014/main" id="{80125D78-21B1-4895-9B70-7933F220A24E}"/>
              </a:ext>
            </a:extLst>
          </p:cNvPr>
          <p:cNvGraphicFramePr>
            <a:graphicFrameLocks noGrp="1"/>
          </p:cNvGraphicFramePr>
          <p:nvPr>
            <p:extLst>
              <p:ext uri="{D42A27DB-BD31-4B8C-83A1-F6EECF244321}">
                <p14:modId xmlns:p14="http://schemas.microsoft.com/office/powerpoint/2010/main" val="549110789"/>
              </p:ext>
            </p:extLst>
          </p:nvPr>
        </p:nvGraphicFramePr>
        <p:xfrm>
          <a:off x="838200" y="1473793"/>
          <a:ext cx="10652760" cy="4894736"/>
        </p:xfrm>
        <a:graphic>
          <a:graphicData uri="http://schemas.openxmlformats.org/drawingml/2006/table">
            <a:tbl>
              <a:tblPr firstRow="1" firstCol="1" bandRow="1">
                <a:tableStyleId>{2D5ABB26-0587-4C30-8999-92F81FD0307C}</a:tableStyleId>
              </a:tblPr>
              <a:tblGrid>
                <a:gridCol w="1466684">
                  <a:extLst>
                    <a:ext uri="{9D8B030D-6E8A-4147-A177-3AD203B41FA5}">
                      <a16:colId xmlns:a16="http://schemas.microsoft.com/office/drawing/2014/main" val="1825827154"/>
                    </a:ext>
                  </a:extLst>
                </a:gridCol>
                <a:gridCol w="756500">
                  <a:extLst>
                    <a:ext uri="{9D8B030D-6E8A-4147-A177-3AD203B41FA5}">
                      <a16:colId xmlns:a16="http://schemas.microsoft.com/office/drawing/2014/main" val="488377857"/>
                    </a:ext>
                  </a:extLst>
                </a:gridCol>
                <a:gridCol w="1117077">
                  <a:extLst>
                    <a:ext uri="{9D8B030D-6E8A-4147-A177-3AD203B41FA5}">
                      <a16:colId xmlns:a16="http://schemas.microsoft.com/office/drawing/2014/main" val="388649995"/>
                    </a:ext>
                  </a:extLst>
                </a:gridCol>
                <a:gridCol w="797332">
                  <a:extLst>
                    <a:ext uri="{9D8B030D-6E8A-4147-A177-3AD203B41FA5}">
                      <a16:colId xmlns:a16="http://schemas.microsoft.com/office/drawing/2014/main" val="2716110291"/>
                    </a:ext>
                  </a:extLst>
                </a:gridCol>
                <a:gridCol w="2578277">
                  <a:extLst>
                    <a:ext uri="{9D8B030D-6E8A-4147-A177-3AD203B41FA5}">
                      <a16:colId xmlns:a16="http://schemas.microsoft.com/office/drawing/2014/main" val="570028842"/>
                    </a:ext>
                  </a:extLst>
                </a:gridCol>
                <a:gridCol w="864572">
                  <a:extLst>
                    <a:ext uri="{9D8B030D-6E8A-4147-A177-3AD203B41FA5}">
                      <a16:colId xmlns:a16="http://schemas.microsoft.com/office/drawing/2014/main" val="3328535332"/>
                    </a:ext>
                  </a:extLst>
                </a:gridCol>
                <a:gridCol w="2351803">
                  <a:extLst>
                    <a:ext uri="{9D8B030D-6E8A-4147-A177-3AD203B41FA5}">
                      <a16:colId xmlns:a16="http://schemas.microsoft.com/office/drawing/2014/main" val="1351259323"/>
                    </a:ext>
                  </a:extLst>
                </a:gridCol>
                <a:gridCol w="720515">
                  <a:extLst>
                    <a:ext uri="{9D8B030D-6E8A-4147-A177-3AD203B41FA5}">
                      <a16:colId xmlns:a16="http://schemas.microsoft.com/office/drawing/2014/main" val="3822003512"/>
                    </a:ext>
                  </a:extLst>
                </a:gridCol>
              </a:tblGrid>
              <a:tr h="261943">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Country</a:t>
                      </a:r>
                    </a:p>
                  </a:txBody>
                  <a:tcPr marL="66474" marR="66474" marT="0" marB="0" anchor="b">
                    <a:lnB w="12700" cap="flat" cmpd="sng" algn="ctr">
                      <a:solidFill>
                        <a:srgbClr val="B30000"/>
                      </a:solid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 Result </a:t>
                      </a:r>
                    </a:p>
                  </a:txBody>
                  <a:tcPr marL="66474" marR="66474" marT="0" marB="0">
                    <a:lnB w="12700" cap="flat" cmpd="sng" algn="ctr">
                      <a:solidFill>
                        <a:srgbClr val="B3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100" kern="1200" dirty="0">
                          <a:solidFill>
                            <a:srgbClr val="7F0000"/>
                          </a:solidFill>
                          <a:effectLst/>
                          <a:latin typeface="Sylfaen" panose="010A0502050306030303" pitchFamily="18" charset="0"/>
                          <a:ea typeface="+mn-ea"/>
                          <a:cs typeface="+mn-cs"/>
                        </a:rPr>
                        <a:t>Country</a:t>
                      </a:r>
                    </a:p>
                  </a:txBody>
                  <a:tcPr marL="66474" marR="66474" marT="0" marB="0">
                    <a:lnB w="12700" cap="flat" cmpd="sng" algn="ctr">
                      <a:solidFill>
                        <a:srgbClr val="B30000"/>
                      </a:solid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 Result</a:t>
                      </a:r>
                    </a:p>
                  </a:txBody>
                  <a:tcPr marL="66474" marR="66474" marT="0" marB="0">
                    <a:lnB w="12700" cap="flat" cmpd="sng" algn="ctr">
                      <a:solidFill>
                        <a:srgbClr val="B30000"/>
                      </a:solid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Country</a:t>
                      </a:r>
                    </a:p>
                  </a:txBody>
                  <a:tcPr marL="66474" marR="66474" marT="0" marB="0">
                    <a:lnB w="12700" cap="flat" cmpd="sng" algn="ctr">
                      <a:solidFill>
                        <a:srgbClr val="B30000"/>
                      </a:solid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Result</a:t>
                      </a:r>
                    </a:p>
                  </a:txBody>
                  <a:tcPr marL="66474" marR="66474" marT="0" marB="0">
                    <a:lnB w="12700" cap="flat" cmpd="sng" algn="ctr">
                      <a:solidFill>
                        <a:srgbClr val="B30000"/>
                      </a:solid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Country</a:t>
                      </a:r>
                    </a:p>
                  </a:txBody>
                  <a:tcPr marL="66474" marR="66474" marT="0" marB="0">
                    <a:lnB w="12700" cap="flat" cmpd="sng" algn="ctr">
                      <a:solidFill>
                        <a:srgbClr val="B30000"/>
                      </a:solid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 Result</a:t>
                      </a:r>
                    </a:p>
                  </a:txBody>
                  <a:tcPr marL="66474" marR="66474" marT="0" marB="0">
                    <a:lnB w="12700" cap="flat" cmpd="sng" algn="ctr">
                      <a:solidFill>
                        <a:srgbClr val="B30000"/>
                      </a:solidFill>
                      <a:prstDash val="solid"/>
                      <a:round/>
                      <a:headEnd type="none" w="med" len="med"/>
                      <a:tailEnd type="none" w="med" len="med"/>
                    </a:lnB>
                  </a:tcPr>
                </a:tc>
                <a:extLst>
                  <a:ext uri="{0D108BD9-81ED-4DB2-BD59-A6C34878D82A}">
                    <a16:rowId xmlns:a16="http://schemas.microsoft.com/office/drawing/2014/main" val="1330913488"/>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B-S-J-Z (China)</a:t>
                      </a:r>
                    </a:p>
                  </a:txBody>
                  <a:tcPr marL="66474" marR="66474" marT="0" marB="0" anchor="b">
                    <a:lnT w="12700" cap="flat" cmpd="sng" algn="ctr">
                      <a:solidFill>
                        <a:srgbClr val="B30000"/>
                      </a:solidFill>
                      <a:prstDash val="solid"/>
                      <a:round/>
                      <a:headEnd type="none" w="med" len="med"/>
                      <a:tailEnd type="none" w="med" len="med"/>
                    </a:lnT>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555</a:t>
                      </a:r>
                    </a:p>
                  </a:txBody>
                  <a:tcPr marL="66474" marR="66474" marT="0" marB="0" anchor="ctr">
                    <a:lnR w="12700" cap="flat" cmpd="sng" algn="ctr">
                      <a:solidFill>
                        <a:srgbClr val="B30000"/>
                      </a:solidFill>
                      <a:prstDash val="solid"/>
                      <a:round/>
                      <a:headEnd type="none" w="med" len="med"/>
                      <a:tailEnd type="none" w="med" len="med"/>
                    </a:lnR>
                    <a:lnT w="12700" cap="flat" cmpd="sng" algn="ctr">
                      <a:solidFill>
                        <a:srgbClr val="B30000"/>
                      </a:solidFill>
                      <a:prstDash val="solid"/>
                      <a:round/>
                      <a:headEnd type="none" w="med" len="med"/>
                      <a:tailEnd type="none" w="med" len="med"/>
                    </a:lnT>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Slovenia</a:t>
                      </a:r>
                    </a:p>
                  </a:txBody>
                  <a:tcPr marL="66474" marR="66474" marT="0" marB="0" anchor="b">
                    <a:lnL w="12700" cap="flat" cmpd="sng" algn="ctr">
                      <a:solidFill>
                        <a:srgbClr val="B30000"/>
                      </a:solidFill>
                      <a:prstDash val="solid"/>
                      <a:round/>
                      <a:headEnd type="none" w="med" len="med"/>
                      <a:tailEnd type="none" w="med" len="med"/>
                    </a:lnL>
                    <a:lnT w="12700" cap="flat" cmpd="sng" algn="ctr">
                      <a:solidFill>
                        <a:srgbClr val="B30000"/>
                      </a:solidFill>
                      <a:prstDash val="solid"/>
                      <a:round/>
                      <a:headEnd type="none" w="med" len="med"/>
                      <a:tailEnd type="none" w="med" len="med"/>
                    </a:lnT>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495</a:t>
                      </a:r>
                    </a:p>
                  </a:txBody>
                  <a:tcPr marL="66474" marR="66474" marT="0" marB="0" anchor="ctr">
                    <a:lnR w="12700" cap="flat" cmpd="sng" algn="ctr">
                      <a:solidFill>
                        <a:srgbClr val="B30000"/>
                      </a:solidFill>
                      <a:prstDash val="solid"/>
                      <a:round/>
                      <a:headEnd type="none" w="med" len="med"/>
                      <a:tailEnd type="none" w="med" len="med"/>
                    </a:lnR>
                    <a:lnT w="12700" cap="flat" cmpd="sng" algn="ctr">
                      <a:solidFill>
                        <a:srgbClr val="B30000"/>
                      </a:solidFill>
                      <a:prstDash val="solid"/>
                      <a:round/>
                      <a:headEnd type="none" w="med" len="med"/>
                      <a:tailEnd type="none" w="med" len="med"/>
                    </a:lnT>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Turkey</a:t>
                      </a:r>
                    </a:p>
                  </a:txBody>
                  <a:tcPr marL="66474" marR="66474" marT="0" marB="0" anchor="b">
                    <a:lnL w="12700" cap="flat" cmpd="sng" algn="ctr">
                      <a:solidFill>
                        <a:srgbClr val="B30000"/>
                      </a:solidFill>
                      <a:prstDash val="solid"/>
                      <a:round/>
                      <a:headEnd type="none" w="med" len="med"/>
                      <a:tailEnd type="none" w="med" len="med"/>
                    </a:lnL>
                    <a:lnT w="12700" cap="flat" cmpd="sng" algn="ctr">
                      <a:solidFill>
                        <a:srgbClr val="B30000"/>
                      </a:solidFill>
                      <a:prstDash val="solid"/>
                      <a:round/>
                      <a:headEnd type="none" w="med" len="med"/>
                      <a:tailEnd type="none" w="med" len="med"/>
                    </a:lnT>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466</a:t>
                      </a:r>
                    </a:p>
                  </a:txBody>
                  <a:tcPr marL="66474" marR="66474" marT="0" marB="0" anchor="ctr">
                    <a:lnR w="12700" cap="flat" cmpd="sng" algn="ctr">
                      <a:solidFill>
                        <a:srgbClr val="B30000"/>
                      </a:solidFill>
                      <a:prstDash val="solid"/>
                      <a:round/>
                      <a:headEnd type="none" w="med" len="med"/>
                      <a:tailEnd type="none" w="med" len="med"/>
                    </a:lnR>
                    <a:lnT w="12700" cap="flat" cmpd="sng" algn="ctr">
                      <a:solidFill>
                        <a:srgbClr val="B30000"/>
                      </a:solidFill>
                      <a:prstDash val="solid"/>
                      <a:round/>
                      <a:headEnd type="none" w="med" len="med"/>
                      <a:tailEnd type="none" w="med" len="med"/>
                    </a:lnT>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Qatar</a:t>
                      </a:r>
                    </a:p>
                  </a:txBody>
                  <a:tcPr marL="66474" marR="66474" marT="0" marB="0" anchor="b">
                    <a:lnL w="12700" cap="flat" cmpd="sng" algn="ctr">
                      <a:solidFill>
                        <a:srgbClr val="B30000"/>
                      </a:solidFill>
                      <a:prstDash val="solid"/>
                      <a:round/>
                      <a:headEnd type="none" w="med" len="med"/>
                      <a:tailEnd type="none" w="med" len="med"/>
                    </a:lnL>
                    <a:lnT w="12700" cap="flat" cmpd="sng" algn="ctr">
                      <a:solidFill>
                        <a:srgbClr val="B30000"/>
                      </a:solidFill>
                      <a:prstDash val="solid"/>
                      <a:round/>
                      <a:headEnd type="none" w="med" len="med"/>
                      <a:tailEnd type="none" w="med" len="med"/>
                    </a:lnT>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407</a:t>
                      </a:r>
                    </a:p>
                  </a:txBody>
                  <a:tcPr marL="66474" marR="66474" marT="0" marB="0" anchor="ctr">
                    <a:lnT w="12700" cap="flat" cmpd="sng" algn="ctr">
                      <a:solidFill>
                        <a:srgbClr val="B30000"/>
                      </a:solidFill>
                      <a:prstDash val="solid"/>
                      <a:round/>
                      <a:headEnd type="none" w="med" len="med"/>
                      <a:tailEnd type="none" w="med" len="med"/>
                    </a:lnT>
                  </a:tcPr>
                </a:tc>
                <a:extLst>
                  <a:ext uri="{0D108BD9-81ED-4DB2-BD59-A6C34878D82A}">
                    <a16:rowId xmlns:a16="http://schemas.microsoft.com/office/drawing/2014/main" val="2175785062"/>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Singapore</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549</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Belgium</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493</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Slovakia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458</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Albania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405</a:t>
                      </a:r>
                    </a:p>
                  </a:txBody>
                  <a:tcPr marL="66474" marR="66474" marT="0" marB="0" anchor="ctr"/>
                </a:tc>
                <a:extLst>
                  <a:ext uri="{0D108BD9-81ED-4DB2-BD59-A6C34878D82A}">
                    <a16:rowId xmlns:a16="http://schemas.microsoft.com/office/drawing/2014/main" val="3960035600"/>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Macao (China)</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525</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France</a:t>
                      </a:r>
                    </a:p>
                  </a:txBody>
                  <a:tcPr marL="66474" marR="66474" marT="0" marB="0" anchor="b">
                    <a:lnL w="12700" cap="flat" cmpd="sng" algn="ctr">
                      <a:solidFill>
                        <a:srgbClr val="B30000"/>
                      </a:solidFill>
                      <a:prstDash val="solid"/>
                      <a:round/>
                      <a:headEnd type="none" w="med" len="med"/>
                      <a:tailEnd type="none" w="med" len="med"/>
                    </a:lnL>
                    <a:lnB w="12700" cap="flat" cmpd="sng" algn="ctr">
                      <a:solidFill>
                        <a:srgbClr val="B30000"/>
                      </a:solidFill>
                      <a:prstDash val="lgDash"/>
                      <a:round/>
                      <a:headEnd type="none" w="med" len="med"/>
                      <a:tailEnd type="none" w="med" len="med"/>
                    </a:lnB>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493</a:t>
                      </a:r>
                    </a:p>
                  </a:txBody>
                  <a:tcPr marL="66474" marR="66474" marT="0" marB="0" anchor="ctr">
                    <a:lnR w="12700" cap="flat" cmpd="sng" algn="ctr">
                      <a:solidFill>
                        <a:srgbClr val="B30000"/>
                      </a:solidFill>
                      <a:prstDash val="solid"/>
                      <a:round/>
                      <a:headEnd type="none" w="med" len="med"/>
                      <a:tailEnd type="none" w="med" len="med"/>
                    </a:lnR>
                    <a:lnB w="12700" cap="flat" cmpd="sng" algn="ctr">
                      <a:solidFill>
                        <a:srgbClr val="B30000"/>
                      </a:solidFill>
                      <a:prstDash val="lgDash"/>
                      <a:round/>
                      <a:headEnd type="none" w="med" len="med"/>
                      <a:tailEnd type="none" w="med" len="med"/>
                    </a:lnB>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Greece</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457</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Bosnia and Herzegovina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403</a:t>
                      </a:r>
                    </a:p>
                  </a:txBody>
                  <a:tcPr marL="66474" marR="66474" marT="0" marB="0" anchor="ctr"/>
                </a:tc>
                <a:extLst>
                  <a:ext uri="{0D108BD9-81ED-4DB2-BD59-A6C34878D82A}">
                    <a16:rowId xmlns:a16="http://schemas.microsoft.com/office/drawing/2014/main" val="2537989974"/>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Hong-Kong (China)</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524</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Portugal</a:t>
                      </a:r>
                    </a:p>
                  </a:txBody>
                  <a:tcPr marL="66474" marR="66474" marT="0" marB="0" anchor="b">
                    <a:lnL w="12700" cap="flat" cmpd="sng" algn="ctr">
                      <a:solidFill>
                        <a:srgbClr val="B30000"/>
                      </a:solidFill>
                      <a:prstDash val="solid"/>
                      <a:round/>
                      <a:headEnd type="none" w="med" len="med"/>
                      <a:tailEnd type="none" w="med" len="med"/>
                    </a:lnL>
                    <a:lnT w="12700" cap="flat" cmpd="sng" algn="ctr">
                      <a:solidFill>
                        <a:srgbClr val="B30000"/>
                      </a:solidFill>
                      <a:prstDash val="lgDash"/>
                      <a:round/>
                      <a:headEnd type="none" w="med" len="med"/>
                      <a:tailEnd type="none" w="med" len="med"/>
                    </a:lnT>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492</a:t>
                      </a:r>
                    </a:p>
                  </a:txBody>
                  <a:tcPr marL="66474" marR="66474" marT="0" marB="0" anchor="ctr">
                    <a:lnR w="12700" cap="flat" cmpd="sng" algn="ctr">
                      <a:solidFill>
                        <a:srgbClr val="B30000"/>
                      </a:solidFill>
                      <a:prstDash val="solid"/>
                      <a:round/>
                      <a:headEnd type="none" w="med" len="med"/>
                      <a:tailEnd type="none" w="med" len="med"/>
                    </a:lnR>
                    <a:lnT w="12700" cap="flat" cmpd="sng" algn="ctr">
                      <a:solidFill>
                        <a:srgbClr val="B30000"/>
                      </a:solidFill>
                      <a:prstDash val="lgDash"/>
                      <a:round/>
                      <a:headEnd type="none" w="med" len="med"/>
                      <a:tailEnd type="none" w="med" len="med"/>
                    </a:lnT>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Chile</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452</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Argentina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402</a:t>
                      </a:r>
                    </a:p>
                  </a:txBody>
                  <a:tcPr marL="66474" marR="66474" marT="0" marB="0" anchor="ctr"/>
                </a:tc>
                <a:extLst>
                  <a:ext uri="{0D108BD9-81ED-4DB2-BD59-A6C34878D82A}">
                    <a16:rowId xmlns:a16="http://schemas.microsoft.com/office/drawing/2014/main" val="2182427945"/>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Estonia</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523</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Czech Republic</a:t>
                      </a:r>
                    </a:p>
                  </a:txBody>
                  <a:tcPr marL="66474" marR="66474" marT="0" marB="0" anchor="b">
                    <a:lnL w="12700" cap="flat" cmpd="sng" algn="ctr">
                      <a:solidFill>
                        <a:srgbClr val="B30000"/>
                      </a:solidFill>
                      <a:prstDash val="solid"/>
                      <a:round/>
                      <a:headEnd type="none" w="med" len="med"/>
                      <a:tailEnd type="none" w="med" len="med"/>
                    </a:lnL>
                    <a:lnB w="12700" cap="flat" cmpd="sng" algn="ctr">
                      <a:noFill/>
                      <a:prstDash val="solid"/>
                      <a:round/>
                      <a:headEnd type="none" w="med" len="med"/>
                      <a:tailEnd type="none" w="med" len="med"/>
                    </a:lnB>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490</a:t>
                      </a:r>
                    </a:p>
                  </a:txBody>
                  <a:tcPr marL="66474" marR="66474" marT="0" marB="0" anchor="ctr">
                    <a:lnR w="12700" cap="flat" cmpd="sng" algn="ctr">
                      <a:solidFill>
                        <a:srgbClr val="B30000"/>
                      </a:solidFill>
                      <a:prstDash val="solid"/>
                      <a:round/>
                      <a:headEnd type="none" w="med" len="med"/>
                      <a:tailEnd type="none" w="med" len="med"/>
                    </a:lnR>
                    <a:lnB w="12700" cap="flat" cmpd="sng" algn="ctr">
                      <a:noFill/>
                      <a:prstDash val="solid"/>
                      <a:round/>
                      <a:headEnd type="none" w="med" len="med"/>
                      <a:tailEnd type="none" w="med" len="med"/>
                    </a:lnB>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Malta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448</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Peru</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401</a:t>
                      </a:r>
                    </a:p>
                  </a:txBody>
                  <a:tcPr marL="66474" marR="66474" marT="0" marB="0" anchor="ctr"/>
                </a:tc>
                <a:extLst>
                  <a:ext uri="{0D108BD9-81ED-4DB2-BD59-A6C34878D82A}">
                    <a16:rowId xmlns:a16="http://schemas.microsoft.com/office/drawing/2014/main" val="4067481754"/>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Canada</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520</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b="1" kern="1200" dirty="0">
                          <a:solidFill>
                            <a:srgbClr val="7F0000"/>
                          </a:solidFill>
                          <a:effectLst/>
                          <a:latin typeface="Sylfaen" panose="010A0502050306030303" pitchFamily="18" charset="0"/>
                          <a:ea typeface="+mn-ea"/>
                          <a:cs typeface="+mn-cs"/>
                        </a:rPr>
                        <a:t>OECD Average</a:t>
                      </a:r>
                    </a:p>
                  </a:txBody>
                  <a:tcPr marL="66474" marR="66474" marT="0" marB="0" anchor="b">
                    <a:lnL w="12700" cap="flat" cmpd="sng" algn="ctr">
                      <a:solidFill>
                        <a:srgbClr val="B30000"/>
                      </a:solidFill>
                      <a:prstDash val="solid"/>
                      <a:round/>
                      <a:headEnd type="none" w="med" len="med"/>
                      <a:tailEnd type="none" w="med" len="med"/>
                    </a:lnL>
                    <a:lnR w="12700" cap="flat" cmpd="sng" algn="ctr">
                      <a:noFill/>
                      <a:prstDash val="lg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lnSpc>
                          <a:spcPct val="107000"/>
                        </a:lnSpc>
                        <a:spcAft>
                          <a:spcPts val="0"/>
                        </a:spcAft>
                      </a:pPr>
                      <a:r>
                        <a:rPr lang="ka-GE" sz="1100" kern="1200" dirty="0">
                          <a:solidFill>
                            <a:srgbClr val="7F0000"/>
                          </a:solidFill>
                          <a:effectLst/>
                          <a:latin typeface="Sylfaen" panose="010A0502050306030303" pitchFamily="18" charset="0"/>
                          <a:ea typeface="+mn-ea"/>
                          <a:cs typeface="+mn-cs"/>
                        </a:rPr>
                        <a:t>487</a:t>
                      </a:r>
                      <a:endParaRPr lang="en-US" sz="1100" kern="1200" dirty="0">
                        <a:solidFill>
                          <a:srgbClr val="7F0000"/>
                        </a:solidFill>
                        <a:effectLst/>
                        <a:latin typeface="Sylfaen" panose="010A0502050306030303" pitchFamily="18" charset="0"/>
                        <a:ea typeface="+mn-ea"/>
                        <a:cs typeface="+mn-cs"/>
                      </a:endParaRPr>
                    </a:p>
                  </a:txBody>
                  <a:tcPr marL="66474" marR="66474" marT="0" marB="0" anchor="ctr">
                    <a:lnL w="12700" cap="flat" cmpd="sng" algn="ctr">
                      <a:noFill/>
                      <a:prstDash val="lgDash"/>
                      <a:round/>
                      <a:headEnd type="none" w="med" len="med"/>
                      <a:tailEnd type="none" w="med" len="med"/>
                    </a:lnL>
                    <a:lnR w="12700" cap="flat" cmpd="sng" algn="ctr">
                      <a:solidFill>
                        <a:srgbClr val="B3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Serbia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439</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Saudi Arabia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399</a:t>
                      </a:r>
                    </a:p>
                  </a:txBody>
                  <a:tcPr marL="66474" marR="66474" marT="0" marB="0" anchor="ctr"/>
                </a:tc>
                <a:extLst>
                  <a:ext uri="{0D108BD9-81ED-4DB2-BD59-A6C34878D82A}">
                    <a16:rowId xmlns:a16="http://schemas.microsoft.com/office/drawing/2014/main" val="3408927672"/>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Finland</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520</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Netherlands</a:t>
                      </a:r>
                    </a:p>
                  </a:txBody>
                  <a:tcPr marL="66474" marR="66474" marT="0" marB="0" anchor="b">
                    <a:lnL w="12700" cap="flat" cmpd="sng" algn="ctr">
                      <a:solidFill>
                        <a:srgbClr val="B30000"/>
                      </a:solidFill>
                      <a:prstDash val="solid"/>
                      <a:round/>
                      <a:headEnd type="none" w="med" len="med"/>
                      <a:tailEnd type="none" w="med" len="med"/>
                    </a:lnL>
                    <a:lnT w="12700" cap="flat" cmpd="sng" algn="ctr">
                      <a:noFill/>
                      <a:prstDash val="solid"/>
                      <a:round/>
                      <a:headEnd type="none" w="med" len="med"/>
                      <a:tailEnd type="none" w="med" len="med"/>
                    </a:lnT>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485</a:t>
                      </a:r>
                    </a:p>
                  </a:txBody>
                  <a:tcPr marL="66474" marR="66474" marT="0" marB="0" anchor="ctr">
                    <a:lnR w="12700" cap="flat" cmpd="sng" algn="ctr">
                      <a:solidFill>
                        <a:srgbClr val="B30000"/>
                      </a:solid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UAE</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432</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err="1">
                          <a:solidFill>
                            <a:srgbClr val="7F0000"/>
                          </a:solidFill>
                          <a:effectLst/>
                          <a:latin typeface="Sylfaen" panose="010A0502050306030303" pitchFamily="18" charset="0"/>
                          <a:ea typeface="+mn-ea"/>
                          <a:cs typeface="+mn-cs"/>
                        </a:rPr>
                        <a:t>Tailand</a:t>
                      </a:r>
                      <a:endParaRPr lang="en-US" sz="1100" kern="1200" dirty="0">
                        <a:solidFill>
                          <a:srgbClr val="7F0000"/>
                        </a:solidFill>
                        <a:effectLst/>
                        <a:latin typeface="Sylfaen" panose="010A0502050306030303" pitchFamily="18" charset="0"/>
                        <a:ea typeface="+mn-ea"/>
                        <a:cs typeface="+mn-cs"/>
                      </a:endParaRP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393</a:t>
                      </a:r>
                    </a:p>
                  </a:txBody>
                  <a:tcPr marL="66474" marR="66474" marT="0" marB="0" anchor="ctr"/>
                </a:tc>
                <a:extLst>
                  <a:ext uri="{0D108BD9-81ED-4DB2-BD59-A6C34878D82A}">
                    <a16:rowId xmlns:a16="http://schemas.microsoft.com/office/drawing/2014/main" val="1758832563"/>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Ireland</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518</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Austria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484</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Romania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428</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Northern Macedonia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393</a:t>
                      </a:r>
                    </a:p>
                  </a:txBody>
                  <a:tcPr marL="66474" marR="66474" marT="0" marB="0" anchor="ctr"/>
                </a:tc>
                <a:extLst>
                  <a:ext uri="{0D108BD9-81ED-4DB2-BD59-A6C34878D82A}">
                    <a16:rowId xmlns:a16="http://schemas.microsoft.com/office/drawing/2014/main" val="3127433921"/>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South </a:t>
                      </a:r>
                      <a:r>
                        <a:rPr lang="en-US" sz="1100" kern="1200" dirty="0" err="1">
                          <a:solidFill>
                            <a:srgbClr val="7F0000"/>
                          </a:solidFill>
                          <a:effectLst/>
                          <a:latin typeface="Sylfaen" panose="010A0502050306030303" pitchFamily="18" charset="0"/>
                          <a:ea typeface="+mn-ea"/>
                          <a:cs typeface="+mn-cs"/>
                        </a:rPr>
                        <a:t>Corea</a:t>
                      </a:r>
                      <a:endParaRPr lang="en-US" sz="1100" kern="1200" dirty="0">
                        <a:solidFill>
                          <a:srgbClr val="7F0000"/>
                        </a:solidFill>
                        <a:effectLst/>
                        <a:latin typeface="Sylfaen" panose="010A0502050306030303" pitchFamily="18" charset="0"/>
                        <a:ea typeface="+mn-ea"/>
                        <a:cs typeface="+mn-cs"/>
                      </a:endParaRP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514</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Switzerland</a:t>
                      </a:r>
                    </a:p>
                  </a:txBody>
                  <a:tcPr marL="66474" marR="66474" marT="0" marB="0" anchor="b">
                    <a:lnL w="12700" cap="flat" cmpd="sng" algn="ctr">
                      <a:solidFill>
                        <a:srgbClr val="B30000"/>
                      </a:solidFill>
                      <a:prstDash val="solid"/>
                      <a:round/>
                      <a:headEnd type="none" w="med" len="med"/>
                      <a:tailEnd type="none" w="med" len="med"/>
                    </a:lnL>
                    <a:lnB w="12700" cap="flat" cmpd="sng" algn="ctr">
                      <a:solidFill>
                        <a:srgbClr val="B30000"/>
                      </a:solidFill>
                      <a:prstDash val="lgDash"/>
                      <a:round/>
                      <a:headEnd type="none" w="med" len="med"/>
                      <a:tailEnd type="none" w="med" len="med"/>
                    </a:lnB>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484</a:t>
                      </a:r>
                    </a:p>
                  </a:txBody>
                  <a:tcPr marL="66474" marR="66474" marT="0" marB="0" anchor="ctr">
                    <a:lnR w="12700" cap="flat" cmpd="sng" algn="ctr">
                      <a:solidFill>
                        <a:srgbClr val="B30000"/>
                      </a:solidFill>
                      <a:prstDash val="solid"/>
                      <a:round/>
                      <a:headEnd type="none" w="med" len="med"/>
                      <a:tailEnd type="none" w="med" len="med"/>
                    </a:lnR>
                    <a:lnB w="12700" cap="flat" cmpd="sng" algn="ctr">
                      <a:solidFill>
                        <a:srgbClr val="B30000"/>
                      </a:solidFill>
                      <a:prstDash val="lgDash"/>
                      <a:round/>
                      <a:headEnd type="none" w="med" len="med"/>
                      <a:tailEnd type="none" w="med" len="med"/>
                    </a:lnB>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Uruguay</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427</a:t>
                      </a:r>
                    </a:p>
                  </a:txBody>
                  <a:tcPr marL="66474" marR="66474" marT="0" marB="0" anchor="ctr">
                    <a:lnR w="12700" cap="flat" cmpd="sng" algn="ctr">
                      <a:solidFill>
                        <a:srgbClr val="B30000"/>
                      </a:solidFill>
                      <a:prstDash val="solid"/>
                      <a:round/>
                      <a:headEnd type="none" w="med" len="med"/>
                      <a:tailEnd type="none" w="med" len="med"/>
                    </a:lnR>
                  </a:tcPr>
                </a:tc>
                <a:tc rowSpan="2">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Baku (Azerbaijan)</a:t>
                      </a:r>
                    </a:p>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Kazakhstan</a:t>
                      </a:r>
                    </a:p>
                  </a:txBody>
                  <a:tcPr marL="66474" marR="66474" marT="0" marB="0" anchor="b">
                    <a:lnL w="12700" cap="flat" cmpd="sng" algn="ctr">
                      <a:solidFill>
                        <a:srgbClr val="B30000"/>
                      </a:solidFill>
                      <a:prstDash val="solid"/>
                      <a:round/>
                      <a:headEnd type="none" w="med" len="med"/>
                      <a:tailEnd type="none" w="med" len="med"/>
                    </a:lnL>
                    <a:lnB w="12700" cap="flat" cmpd="sng" algn="ctr">
                      <a:solidFill>
                        <a:srgbClr val="7F0000"/>
                      </a:solidFill>
                      <a:prstDash val="solid"/>
                      <a:round/>
                      <a:headEnd type="none" w="med" len="med"/>
                      <a:tailEnd type="none" w="med" len="med"/>
                    </a:lnB>
                  </a:tcPr>
                </a:tc>
                <a:tc rowSpan="2">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389</a:t>
                      </a:r>
                    </a:p>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387</a:t>
                      </a:r>
                    </a:p>
                  </a:txBody>
                  <a:tcPr marL="66474" marR="66474" marT="0" marB="0" anchor="ctr">
                    <a:lnB w="12700" cap="flat" cmpd="sng" algn="ctr">
                      <a:solidFill>
                        <a:srgbClr val="7F0000"/>
                      </a:solidFill>
                      <a:prstDash val="solid"/>
                      <a:round/>
                      <a:headEnd type="none" w="med" len="med"/>
                      <a:tailEnd type="none" w="med" len="med"/>
                    </a:lnB>
                  </a:tcPr>
                </a:tc>
                <a:extLst>
                  <a:ext uri="{0D108BD9-81ED-4DB2-BD59-A6C34878D82A}">
                    <a16:rowId xmlns:a16="http://schemas.microsoft.com/office/drawing/2014/main" val="395372148"/>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Poland</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512</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Croatia</a:t>
                      </a:r>
                    </a:p>
                  </a:txBody>
                  <a:tcPr marL="66474" marR="66474" marT="0" marB="0" anchor="b">
                    <a:lnL w="12700" cap="flat" cmpd="sng" algn="ctr">
                      <a:solidFill>
                        <a:srgbClr val="B30000"/>
                      </a:solidFill>
                      <a:prstDash val="solid"/>
                      <a:round/>
                      <a:headEnd type="none" w="med" len="med"/>
                      <a:tailEnd type="none" w="med" len="med"/>
                    </a:lnL>
                    <a:lnT w="12700" cap="flat" cmpd="sng" algn="ctr">
                      <a:solidFill>
                        <a:srgbClr val="B30000"/>
                      </a:solidFill>
                      <a:prstDash val="lgDash"/>
                      <a:round/>
                      <a:headEnd type="none" w="med" len="med"/>
                      <a:tailEnd type="none" w="med" len="med"/>
                    </a:lnT>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479</a:t>
                      </a:r>
                    </a:p>
                  </a:txBody>
                  <a:tcPr marL="66474" marR="66474" marT="0" marB="0" anchor="ctr">
                    <a:lnR w="12700" cap="flat" cmpd="sng" algn="ctr">
                      <a:solidFill>
                        <a:srgbClr val="B30000"/>
                      </a:solidFill>
                      <a:prstDash val="solid"/>
                      <a:round/>
                      <a:headEnd type="none" w="med" len="med"/>
                      <a:tailEnd type="none" w="med" len="med"/>
                    </a:lnR>
                    <a:lnT w="12700" cap="flat" cmpd="sng" algn="ctr">
                      <a:solidFill>
                        <a:srgbClr val="B30000"/>
                      </a:solidFill>
                      <a:prstDash val="lgDash"/>
                      <a:round/>
                      <a:headEnd type="none" w="med" len="med"/>
                      <a:tailEnd type="none" w="med" len="med"/>
                    </a:lnT>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Costa-Rica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426</a:t>
                      </a:r>
                    </a:p>
                  </a:txBody>
                  <a:tcPr marL="66474" marR="66474" marT="0" marB="0" anchor="ctr">
                    <a:lnR w="12700" cap="flat" cmpd="sng" algn="ctr">
                      <a:solidFill>
                        <a:srgbClr val="B30000"/>
                      </a:solidFill>
                      <a:prstDash val="solid"/>
                      <a:round/>
                      <a:headEnd type="none" w="med" len="med"/>
                      <a:tailEnd type="none" w="med" len="med"/>
                    </a:lnR>
                  </a:tcPr>
                </a:tc>
                <a:tc vMerge="1">
                  <a:txBody>
                    <a:bodyPr/>
                    <a:lstStyle/>
                    <a:p>
                      <a:pPr>
                        <a:lnSpc>
                          <a:spcPct val="107000"/>
                        </a:lnSpc>
                        <a:spcAft>
                          <a:spcPts val="0"/>
                        </a:spcAft>
                      </a:pPr>
                      <a:endParaRPr lang="en-US" sz="1200" dirty="0">
                        <a:solidFill>
                          <a:srgbClr val="7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6474" marR="66474" marT="0" marB="0" anchor="b">
                    <a:lnL w="12700" cap="flat" cmpd="sng" algn="ctr">
                      <a:solidFill>
                        <a:srgbClr val="7F0000"/>
                      </a:solidFill>
                      <a:prstDash val="solid"/>
                      <a:round/>
                      <a:headEnd type="none" w="med" len="med"/>
                      <a:tailEnd type="none" w="med" len="med"/>
                    </a:lnL>
                    <a:lnT w="12700" cap="flat" cmpd="sng" algn="ctr">
                      <a:solidFill>
                        <a:srgbClr val="7F0000"/>
                      </a:solidFill>
                      <a:prstDash val="solid"/>
                      <a:round/>
                      <a:headEnd type="none" w="med" len="med"/>
                      <a:tailEnd type="none" w="med" len="med"/>
                    </a:lnT>
                    <a:lnB w="12700" cap="flat" cmpd="sng" algn="ctr">
                      <a:solidFill>
                        <a:srgbClr val="7F0000"/>
                      </a:solidFill>
                      <a:prstDash val="solid"/>
                      <a:round/>
                      <a:headEnd type="none" w="med" len="med"/>
                      <a:tailEnd type="none" w="med" len="med"/>
                    </a:lnB>
                  </a:tcPr>
                </a:tc>
                <a:tc vMerge="1">
                  <a:txBody>
                    <a:bodyPr/>
                    <a:lstStyle/>
                    <a:p>
                      <a:pPr algn="ctr">
                        <a:lnSpc>
                          <a:spcPct val="107000"/>
                        </a:lnSpc>
                        <a:spcAft>
                          <a:spcPts val="0"/>
                        </a:spcAft>
                      </a:pPr>
                      <a:endParaRPr lang="en-US" sz="1200" dirty="0">
                        <a:solidFill>
                          <a:srgbClr val="7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6474" marR="66474" marT="0" marB="0" anchor="ctr">
                    <a:lnR w="12700" cap="flat" cmpd="sng" algn="ctr">
                      <a:solidFill>
                        <a:srgbClr val="7F0000"/>
                      </a:solidFill>
                      <a:prstDash val="solid"/>
                      <a:round/>
                      <a:headEnd type="none" w="med" len="med"/>
                      <a:tailEnd type="none" w="med" len="med"/>
                    </a:lnR>
                    <a:lnT w="12700" cap="flat" cmpd="sng" algn="ctr">
                      <a:solidFill>
                        <a:srgbClr val="7F0000"/>
                      </a:solidFill>
                      <a:prstDash val="solid"/>
                      <a:round/>
                      <a:headEnd type="none" w="med" len="med"/>
                      <a:tailEnd type="none" w="med" len="med"/>
                    </a:lnT>
                    <a:lnB w="12700" cap="flat" cmpd="sng" algn="ctr">
                      <a:solidFill>
                        <a:srgbClr val="7F0000"/>
                      </a:solidFill>
                      <a:prstDash val="solid"/>
                      <a:round/>
                      <a:headEnd type="none" w="med" len="med"/>
                      <a:tailEnd type="none" w="med" len="med"/>
                    </a:lnB>
                  </a:tcPr>
                </a:tc>
                <a:extLst>
                  <a:ext uri="{0D108BD9-81ED-4DB2-BD59-A6C34878D82A}">
                    <a16:rowId xmlns:a16="http://schemas.microsoft.com/office/drawing/2014/main" val="2323080705"/>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Sweden</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506</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Latvia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479</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Cyprus</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424</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b="1" kern="1200" dirty="0">
                          <a:solidFill>
                            <a:srgbClr val="7F0000"/>
                          </a:solidFill>
                          <a:effectLst/>
                          <a:latin typeface="Sylfaen" panose="010A0502050306030303" pitchFamily="18" charset="0"/>
                          <a:ea typeface="+mn-ea"/>
                          <a:cs typeface="+mn-cs"/>
                        </a:rPr>
                        <a:t>Georgia</a:t>
                      </a:r>
                    </a:p>
                  </a:txBody>
                  <a:tcPr marL="66474" marR="66474" marT="0" marB="0" anchor="b">
                    <a:lnL w="12700" cap="flat" cmpd="sng" algn="ctr">
                      <a:solidFill>
                        <a:srgbClr val="B30000"/>
                      </a:solidFill>
                      <a:prstDash val="solid"/>
                      <a:round/>
                      <a:headEnd type="none" w="med" len="med"/>
                      <a:tailEnd type="none" w="med" len="med"/>
                    </a:lnL>
                    <a:lnT w="12700" cap="flat" cmpd="sng" algn="ctr">
                      <a:solidFill>
                        <a:srgbClr val="7F0000"/>
                      </a:solidFill>
                      <a:prstDash val="solid"/>
                      <a:round/>
                      <a:headEnd type="none" w="med" len="med"/>
                      <a:tailEnd type="none" w="med" len="med"/>
                    </a:lnT>
                    <a:lnB w="12700" cap="flat" cmpd="sng" algn="ctr">
                      <a:solidFill>
                        <a:srgbClr val="B30000"/>
                      </a:solidFill>
                      <a:prstDash val="solid"/>
                      <a:round/>
                      <a:headEnd type="none" w="med" len="med"/>
                      <a:tailEnd type="none" w="med" len="med"/>
                    </a:lnB>
                  </a:tcPr>
                </a:tc>
                <a:tc>
                  <a:txBody>
                    <a:bodyPr/>
                    <a:lstStyle/>
                    <a:p>
                      <a:pPr marL="0" algn="ctr" defTabSz="914400" rtl="0" eaLnBrk="1" latinLnBrk="0" hangingPunct="1">
                        <a:lnSpc>
                          <a:spcPct val="107000"/>
                        </a:lnSpc>
                        <a:spcAft>
                          <a:spcPts val="0"/>
                        </a:spcAft>
                      </a:pPr>
                      <a:r>
                        <a:rPr lang="en-US" sz="1100" b="1" kern="1200" dirty="0">
                          <a:solidFill>
                            <a:srgbClr val="7F0000"/>
                          </a:solidFill>
                          <a:effectLst/>
                          <a:latin typeface="Sylfaen" panose="010A0502050306030303" pitchFamily="18" charset="0"/>
                          <a:ea typeface="+mn-ea"/>
                          <a:cs typeface="+mn-cs"/>
                        </a:rPr>
                        <a:t>380</a:t>
                      </a:r>
                    </a:p>
                  </a:txBody>
                  <a:tcPr marL="66474" marR="66474" marT="0" marB="0" anchor="ctr">
                    <a:lnT w="12700" cap="flat" cmpd="sng" algn="ctr">
                      <a:solidFill>
                        <a:srgbClr val="7F0000"/>
                      </a:solidFill>
                      <a:prstDash val="solid"/>
                      <a:round/>
                      <a:headEnd type="none" w="med" len="med"/>
                      <a:tailEnd type="none" w="med" len="med"/>
                    </a:lnT>
                    <a:lnB w="12700" cap="flat" cmpd="sng" algn="ctr">
                      <a:solidFill>
                        <a:srgbClr val="B30000"/>
                      </a:solidFill>
                      <a:prstDash val="solid"/>
                      <a:round/>
                      <a:headEnd type="none" w="med" len="med"/>
                      <a:tailEnd type="none" w="med" len="med"/>
                    </a:lnB>
                  </a:tcPr>
                </a:tc>
                <a:extLst>
                  <a:ext uri="{0D108BD9-81ED-4DB2-BD59-A6C34878D82A}">
                    <a16:rowId xmlns:a16="http://schemas.microsoft.com/office/drawing/2014/main" val="4064044361"/>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New Zealand</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506</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Russia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479</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Moldova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424</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Panama</a:t>
                      </a:r>
                    </a:p>
                  </a:txBody>
                  <a:tcPr marL="66474" marR="66474" marT="0" marB="0" anchor="b">
                    <a:lnL w="12700" cap="flat" cmpd="sng" algn="ctr">
                      <a:solidFill>
                        <a:srgbClr val="B30000"/>
                      </a:solidFill>
                      <a:prstDash val="solid"/>
                      <a:round/>
                      <a:headEnd type="none" w="med" len="med"/>
                      <a:tailEnd type="none" w="med" len="med"/>
                    </a:lnL>
                    <a:lnT w="12700" cap="flat" cmpd="sng" algn="ctr">
                      <a:solidFill>
                        <a:srgbClr val="B30000"/>
                      </a:solidFill>
                      <a:prstDash val="solid"/>
                      <a:round/>
                      <a:headEnd type="none" w="med" len="med"/>
                      <a:tailEnd type="none" w="med" len="med"/>
                    </a:lnT>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377</a:t>
                      </a:r>
                    </a:p>
                  </a:txBody>
                  <a:tcPr marL="66474" marR="66474" marT="0" marB="0" anchor="ctr">
                    <a:lnT w="12700" cap="flat" cmpd="sng" algn="ctr">
                      <a:solidFill>
                        <a:srgbClr val="B30000"/>
                      </a:solidFill>
                      <a:prstDash val="solid"/>
                      <a:round/>
                      <a:headEnd type="none" w="med" len="med"/>
                      <a:tailEnd type="none" w="med" len="med"/>
                    </a:lnT>
                  </a:tcPr>
                </a:tc>
                <a:extLst>
                  <a:ext uri="{0D108BD9-81ED-4DB2-BD59-A6C34878D82A}">
                    <a16:rowId xmlns:a16="http://schemas.microsoft.com/office/drawing/2014/main" val="3419467272"/>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USA</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505</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Italy</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476</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Montenegro</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421</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Indonesia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371</a:t>
                      </a:r>
                    </a:p>
                  </a:txBody>
                  <a:tcPr marL="66474" marR="66474" marT="0" marB="0" anchor="ctr"/>
                </a:tc>
                <a:extLst>
                  <a:ext uri="{0D108BD9-81ED-4DB2-BD59-A6C34878D82A}">
                    <a16:rowId xmlns:a16="http://schemas.microsoft.com/office/drawing/2014/main" val="3916389251"/>
                  </a:ext>
                </a:extLst>
              </a:tr>
              <a:tr h="234920">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United Kingdom</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504</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Hungary</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476</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Mexico</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420</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Morocco</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359</a:t>
                      </a:r>
                    </a:p>
                  </a:txBody>
                  <a:tcPr marL="66474" marR="66474" marT="0" marB="0" anchor="ctr"/>
                </a:tc>
                <a:extLst>
                  <a:ext uri="{0D108BD9-81ED-4DB2-BD59-A6C34878D82A}">
                    <a16:rowId xmlns:a16="http://schemas.microsoft.com/office/drawing/2014/main" val="2502709693"/>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Japan</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504</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Lithuania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476</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Bulgaria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420</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Lebanon</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353</a:t>
                      </a:r>
                    </a:p>
                  </a:txBody>
                  <a:tcPr marL="66474" marR="66474" marT="0" marB="0" anchor="ctr"/>
                </a:tc>
                <a:extLst>
                  <a:ext uri="{0D108BD9-81ED-4DB2-BD59-A6C34878D82A}">
                    <a16:rowId xmlns:a16="http://schemas.microsoft.com/office/drawing/2014/main" val="2882230108"/>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Australia</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503</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Iceland</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474</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Jordan</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419</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Kosovo</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353</a:t>
                      </a:r>
                    </a:p>
                  </a:txBody>
                  <a:tcPr marL="66474" marR="66474" marT="0" marB="0" anchor="ctr"/>
                </a:tc>
                <a:extLst>
                  <a:ext uri="{0D108BD9-81ED-4DB2-BD59-A6C34878D82A}">
                    <a16:rowId xmlns:a16="http://schemas.microsoft.com/office/drawing/2014/main" val="616249992"/>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Taiwan (China)</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503</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Belarus</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474</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Malaysia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415</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Dominican Republic</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342</a:t>
                      </a:r>
                    </a:p>
                  </a:txBody>
                  <a:tcPr marL="66474" marR="66474" marT="0" marB="0" anchor="ctr"/>
                </a:tc>
                <a:extLst>
                  <a:ext uri="{0D108BD9-81ED-4DB2-BD59-A6C34878D82A}">
                    <a16:rowId xmlns:a16="http://schemas.microsoft.com/office/drawing/2014/main" val="347842480"/>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Denmark</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501</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Israel</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470</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Brazil</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413</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Philippines</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340</a:t>
                      </a:r>
                    </a:p>
                  </a:txBody>
                  <a:tcPr marL="66474" marR="66474" marT="0" marB="0" anchor="ctr"/>
                </a:tc>
                <a:extLst>
                  <a:ext uri="{0D108BD9-81ED-4DB2-BD59-A6C34878D82A}">
                    <a16:rowId xmlns:a16="http://schemas.microsoft.com/office/drawing/2014/main" val="431686773"/>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Norway</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499</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Luxembourg</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470</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Columbia</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412</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Spain</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m</a:t>
                      </a:r>
                    </a:p>
                  </a:txBody>
                  <a:tcPr marL="66474" marR="66474" marT="0" marB="0" anchor="ctr"/>
                </a:tc>
                <a:extLst>
                  <a:ext uri="{0D108BD9-81ED-4DB2-BD59-A6C34878D82A}">
                    <a16:rowId xmlns:a16="http://schemas.microsoft.com/office/drawing/2014/main" val="445377091"/>
                  </a:ext>
                </a:extLst>
              </a:tr>
              <a:tr h="231467">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Germany</a:t>
                      </a:r>
                    </a:p>
                  </a:txBody>
                  <a:tcPr marL="66474" marR="66474" marT="0" marB="0" anchor="b"/>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498</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Ukraine</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466</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Brunei</a:t>
                      </a:r>
                    </a:p>
                  </a:txBody>
                  <a:tcPr marL="66474" marR="66474" marT="0" marB="0" anchor="b">
                    <a:lnL w="12700" cap="flat" cmpd="sng" algn="ctr">
                      <a:solidFill>
                        <a:srgbClr val="B30000"/>
                      </a:solidFill>
                      <a:prstDash val="solid"/>
                      <a:round/>
                      <a:headEnd type="none" w="med" len="med"/>
                      <a:tailEnd type="none" w="med" len="med"/>
                    </a:lnL>
                  </a:tcPr>
                </a:tc>
                <a:tc>
                  <a:txBody>
                    <a:bodyPr/>
                    <a:lstStyle/>
                    <a:p>
                      <a:pPr marL="0" algn="ctr"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408</a:t>
                      </a:r>
                    </a:p>
                  </a:txBody>
                  <a:tcPr marL="66474" marR="66474" marT="0" marB="0" anchor="ctr">
                    <a:lnR w="12700" cap="flat" cmpd="sng" algn="ctr">
                      <a:solidFill>
                        <a:srgbClr val="B30000"/>
                      </a:solidFill>
                      <a:prstDash val="solid"/>
                      <a:round/>
                      <a:headEnd type="none" w="med" len="med"/>
                      <a:tailEnd type="none" w="med" len="med"/>
                    </a:lnR>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 </a:t>
                      </a:r>
                    </a:p>
                  </a:txBody>
                  <a:tcPr marL="66474" marR="66474" marT="0" marB="0">
                    <a:lnL w="12700" cap="flat" cmpd="sng" algn="ctr">
                      <a:solidFill>
                        <a:srgbClr val="B30000"/>
                      </a:solidFill>
                      <a:prstDash val="solid"/>
                      <a:round/>
                      <a:headEnd type="none" w="med" len="med"/>
                      <a:tailEnd type="none" w="med" len="med"/>
                    </a:lnL>
                  </a:tcPr>
                </a:tc>
                <a:tc>
                  <a:txBody>
                    <a:bodyPr/>
                    <a:lstStyle/>
                    <a:p>
                      <a:pPr marL="0" algn="l" defTabSz="914400" rtl="0" eaLnBrk="1" latinLnBrk="0" hangingPunct="1">
                        <a:lnSpc>
                          <a:spcPct val="107000"/>
                        </a:lnSpc>
                        <a:spcAft>
                          <a:spcPts val="0"/>
                        </a:spcAft>
                      </a:pPr>
                      <a:r>
                        <a:rPr lang="en-US" sz="1100" kern="1200" dirty="0">
                          <a:solidFill>
                            <a:srgbClr val="7F0000"/>
                          </a:solidFill>
                          <a:effectLst/>
                          <a:latin typeface="Sylfaen" panose="010A0502050306030303" pitchFamily="18" charset="0"/>
                          <a:ea typeface="+mn-ea"/>
                          <a:cs typeface="+mn-cs"/>
                        </a:rPr>
                        <a:t> </a:t>
                      </a:r>
                    </a:p>
                  </a:txBody>
                  <a:tcPr marL="66474" marR="66474" marT="0" marB="0"/>
                </a:tc>
                <a:extLst>
                  <a:ext uri="{0D108BD9-81ED-4DB2-BD59-A6C34878D82A}">
                    <a16:rowId xmlns:a16="http://schemas.microsoft.com/office/drawing/2014/main" val="2832914131"/>
                  </a:ext>
                </a:extLst>
              </a:tr>
            </a:tbl>
          </a:graphicData>
        </a:graphic>
      </p:graphicFrame>
    </p:spTree>
    <p:extLst>
      <p:ext uri="{BB962C8B-B14F-4D97-AF65-F5344CB8AC3E}">
        <p14:creationId xmlns:p14="http://schemas.microsoft.com/office/powerpoint/2010/main" val="3698701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553" y="3"/>
            <a:ext cx="10515600" cy="701675"/>
          </a:xfrm>
        </p:spPr>
        <p:txBody>
          <a:bodyPr>
            <a:normAutofit/>
          </a:bodyPr>
          <a:lstStyle/>
          <a:p>
            <a:pPr algn="ctr"/>
            <a:r>
              <a:rPr lang="en-US" sz="2400" b="1" dirty="0">
                <a:latin typeface="Sylfaen" panose="010A0502050306030303" pitchFamily="18" charset="0"/>
              </a:rPr>
              <a:t>Achievements in Reading </a:t>
            </a:r>
            <a:r>
              <a:rPr lang="ka-GE" sz="2400" b="1" dirty="0">
                <a:latin typeface="Sylfaen" panose="010A0502050306030303" pitchFamily="18" charset="0"/>
              </a:rPr>
              <a:t>(</a:t>
            </a:r>
            <a:r>
              <a:rPr lang="en-US" sz="2400" b="1" dirty="0">
                <a:latin typeface="Sylfaen" panose="010A0502050306030303" pitchFamily="18" charset="0"/>
              </a:rPr>
              <a:t>average score</a:t>
            </a:r>
            <a:r>
              <a:rPr lang="ka-GE" sz="2400" b="1" dirty="0">
                <a:latin typeface="Sylfaen" panose="010A0502050306030303" pitchFamily="18" charset="0"/>
              </a:rPr>
              <a:t> 380 </a:t>
            </a:r>
            <a:r>
              <a:rPr lang="en-US" sz="2400" b="1" dirty="0">
                <a:latin typeface="Sylfaen" panose="010A0502050306030303" pitchFamily="18" charset="0"/>
              </a:rPr>
              <a:t>points</a:t>
            </a:r>
            <a:r>
              <a:rPr lang="ka-GE" sz="2400" b="1" dirty="0">
                <a:latin typeface="Sylfaen" panose="010A0502050306030303" pitchFamily="18" charset="0"/>
              </a:rPr>
              <a:t>)</a:t>
            </a:r>
            <a:endParaRPr lang="en-US" sz="2400" b="1" dirty="0">
              <a:latin typeface="Sylfaen" panose="010A0502050306030303" pitchFamily="18" charset="0"/>
            </a:endParaRPr>
          </a:p>
        </p:txBody>
      </p:sp>
      <p:sp>
        <p:nvSpPr>
          <p:cNvPr id="3" name="Content Placeholder 2"/>
          <p:cNvSpPr>
            <a:spLocks noGrp="1"/>
          </p:cNvSpPr>
          <p:nvPr>
            <p:ph idx="1"/>
          </p:nvPr>
        </p:nvSpPr>
        <p:spPr>
          <a:xfrm>
            <a:off x="116959" y="927099"/>
            <a:ext cx="11940058" cy="5760779"/>
          </a:xfrm>
        </p:spPr>
        <p:txBody>
          <a:bodyPr>
            <a:noAutofit/>
          </a:bodyPr>
          <a:lstStyle/>
          <a:p>
            <a:pPr marL="0" indent="0" algn="just">
              <a:lnSpc>
                <a:spcPct val="120000"/>
              </a:lnSpc>
              <a:buNone/>
            </a:pPr>
            <a:r>
              <a:rPr lang="en-US" sz="1800" b="1" dirty="0">
                <a:latin typeface="Sylfaen" panose="010A0502050306030303" pitchFamily="18" charset="0"/>
              </a:rPr>
              <a:t>Student Performance Distribution according to achievement levels </a:t>
            </a:r>
          </a:p>
          <a:p>
            <a:pPr algn="just">
              <a:lnSpc>
                <a:spcPct val="120000"/>
              </a:lnSpc>
            </a:pPr>
            <a:r>
              <a:rPr lang="en-US" sz="1800" dirty="0">
                <a:latin typeface="Sylfaen" panose="010A0502050306030303" pitchFamily="18" charset="0"/>
              </a:rPr>
              <a:t>36% of Georgian students attained the second (basic) or higher levels of reading proficiency (for the comparison, the OECD average for same levels is 77%), only 2% of students demonstrated high proficiency (levels 5 and 6), while 64% of students have performed below the basic (second) level (levels 1A, 1B and 1C).</a:t>
            </a:r>
          </a:p>
          <a:p>
            <a:pPr marL="0" indent="0" algn="just">
              <a:lnSpc>
                <a:spcPct val="120000"/>
              </a:lnSpc>
              <a:buNone/>
            </a:pPr>
            <a:r>
              <a:rPr lang="en-US" sz="1800" dirty="0">
                <a:latin typeface="Sylfaen" panose="010A0502050306030303" pitchFamily="18" charset="0"/>
              </a:rPr>
              <a:t>For the comparison: </a:t>
            </a:r>
            <a:endParaRPr lang="ka-GE" sz="1800" dirty="0">
              <a:latin typeface="Sylfaen" panose="010A0502050306030303" pitchFamily="18" charset="0"/>
            </a:endParaRPr>
          </a:p>
          <a:p>
            <a:pPr algn="just">
              <a:lnSpc>
                <a:spcPct val="120000"/>
              </a:lnSpc>
            </a:pPr>
            <a:r>
              <a:rPr lang="en-US" sz="1800" dirty="0">
                <a:latin typeface="Sylfaen" panose="010A0502050306030303" pitchFamily="18" charset="0"/>
              </a:rPr>
              <a:t>In the 15 OECD partner countries, where the assessment was conducted in a computerized format (including in many low- and middle-income countries), more than 50% of students performed below the level 2; </a:t>
            </a:r>
          </a:p>
          <a:p>
            <a:pPr algn="just">
              <a:lnSpc>
                <a:spcPct val="120000"/>
              </a:lnSpc>
            </a:pPr>
            <a:r>
              <a:rPr lang="en-US" sz="1800" dirty="0">
                <a:latin typeface="Sylfaen" panose="010A0502050306030303" pitchFamily="18" charset="0"/>
              </a:rPr>
              <a:t>• In 18 partner countries, where the assessment was conducted on a computer and through computer-assisted (CBA / CAT) format (including many low- and middle-income countries), less than 2% of students reached the achievement for Levels 5 and 6; </a:t>
            </a:r>
          </a:p>
          <a:p>
            <a:pPr algn="just">
              <a:lnSpc>
                <a:spcPct val="120000"/>
              </a:lnSpc>
            </a:pPr>
            <a:r>
              <a:rPr lang="en-US" sz="1800" dirty="0">
                <a:latin typeface="Sylfaen" panose="010A0502050306030303" pitchFamily="18" charset="0"/>
              </a:rPr>
              <a:t>Finally, it is noteworthy that on average for OECD countries only 23% of students are in the so-called “low achievement” group, whereas 10% of students fall in the category of so-called “high performers”.</a:t>
            </a:r>
            <a:endParaRPr lang="en-US" sz="1800" dirty="0">
              <a:solidFill>
                <a:schemeClr val="accent1">
                  <a:lumMod val="50000"/>
                </a:schemeClr>
              </a:solidFill>
              <a:latin typeface="Sylfaen" panose="010A0502050306030303" pitchFamily="18" charset="0"/>
            </a:endParaRPr>
          </a:p>
          <a:p>
            <a:pPr marL="0" indent="0" algn="just">
              <a:buNone/>
            </a:pPr>
            <a:r>
              <a:rPr lang="en-US" sz="1800" dirty="0">
                <a:latin typeface="Sylfaen" panose="010A0502050306030303" pitchFamily="18" charset="0"/>
              </a:rPr>
              <a:t>Note: The data of Spain (79th among participating countries) for PISA 2018 reading achievement is not included in the ranking of average performance of the participating countries. The official OECD statement can be found at: </a:t>
            </a:r>
          </a:p>
          <a:p>
            <a:pPr marL="0" indent="0" algn="just">
              <a:buNone/>
            </a:pPr>
            <a:r>
              <a:rPr lang="ka-GE" sz="1800" u="sng" dirty="0">
                <a:latin typeface="Sylfaen" panose="010A0502050306030303" pitchFamily="18" charset="0"/>
                <a:hlinkClick r:id="rId2"/>
              </a:rPr>
              <a:t>http://www.oecd.org/pisa/data/PISA2018Spain_final.pdf</a:t>
            </a:r>
            <a:endParaRPr lang="en-US" sz="1800" dirty="0">
              <a:latin typeface="Sylfaen" panose="010A0502050306030303" pitchFamily="18" charset="0"/>
            </a:endParaRPr>
          </a:p>
        </p:txBody>
      </p:sp>
    </p:spTree>
    <p:extLst>
      <p:ext uri="{BB962C8B-B14F-4D97-AF65-F5344CB8AC3E}">
        <p14:creationId xmlns:p14="http://schemas.microsoft.com/office/powerpoint/2010/main" val="41486491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008" y="-88087"/>
            <a:ext cx="10515600" cy="660428"/>
          </a:xfrm>
        </p:spPr>
        <p:txBody>
          <a:bodyPr>
            <a:normAutofit/>
          </a:bodyPr>
          <a:lstStyle/>
          <a:p>
            <a:r>
              <a:rPr lang="en-US" sz="1800" b="1" dirty="0">
                <a:latin typeface="Sylfaen" panose="010A0502050306030303" pitchFamily="18" charset="0"/>
              </a:rPr>
              <a:t>Achievements in Reading</a:t>
            </a:r>
          </a:p>
        </p:txBody>
      </p:sp>
      <p:pic>
        <p:nvPicPr>
          <p:cNvPr id="34" name="Picture 33"/>
          <p:cNvPicPr>
            <a:picLocks noChangeAspect="1"/>
          </p:cNvPicPr>
          <p:nvPr/>
        </p:nvPicPr>
        <p:blipFill>
          <a:blip r:embed="rId2"/>
          <a:stretch>
            <a:fillRect/>
          </a:stretch>
        </p:blipFill>
        <p:spPr>
          <a:xfrm>
            <a:off x="68477" y="385011"/>
            <a:ext cx="12055046" cy="6424863"/>
          </a:xfrm>
          <a:prstGeom prst="rect">
            <a:avLst/>
          </a:prstGeom>
        </p:spPr>
      </p:pic>
    </p:spTree>
    <p:extLst>
      <p:ext uri="{BB962C8B-B14F-4D97-AF65-F5344CB8AC3E}">
        <p14:creationId xmlns:p14="http://schemas.microsoft.com/office/powerpoint/2010/main" val="10250450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9372600" cy="193675"/>
          </a:xfrm>
        </p:spPr>
        <p:txBody>
          <a:bodyPr>
            <a:noAutofit/>
          </a:bodyPr>
          <a:lstStyle/>
          <a:p>
            <a:r>
              <a:rPr lang="en-US" sz="1400" b="1" dirty="0">
                <a:latin typeface="Sylfaen" panose="010A0502050306030303" pitchFamily="18" charset="0"/>
              </a:rPr>
              <a:t>PISA 2018 – Reading results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16091842"/>
              </p:ext>
            </p:extLst>
          </p:nvPr>
        </p:nvGraphicFramePr>
        <p:xfrm>
          <a:off x="1653934" y="193675"/>
          <a:ext cx="9699866" cy="6558506"/>
        </p:xfrm>
        <a:graphic>
          <a:graphicData uri="http://schemas.openxmlformats.org/drawingml/2006/table">
            <a:tbl>
              <a:tblPr>
                <a:tableStyleId>{5C22544A-7EE6-4342-B048-85BDC9FD1C3A}</a:tableStyleId>
              </a:tblPr>
              <a:tblGrid>
                <a:gridCol w="1903325">
                  <a:extLst>
                    <a:ext uri="{9D8B030D-6E8A-4147-A177-3AD203B41FA5}">
                      <a16:colId xmlns:a16="http://schemas.microsoft.com/office/drawing/2014/main" val="347467218"/>
                    </a:ext>
                  </a:extLst>
                </a:gridCol>
                <a:gridCol w="1479801">
                  <a:extLst>
                    <a:ext uri="{9D8B030D-6E8A-4147-A177-3AD203B41FA5}">
                      <a16:colId xmlns:a16="http://schemas.microsoft.com/office/drawing/2014/main" val="3205056115"/>
                    </a:ext>
                  </a:extLst>
                </a:gridCol>
                <a:gridCol w="833503">
                  <a:extLst>
                    <a:ext uri="{9D8B030D-6E8A-4147-A177-3AD203B41FA5}">
                      <a16:colId xmlns:a16="http://schemas.microsoft.com/office/drawing/2014/main" val="1739312671"/>
                    </a:ext>
                  </a:extLst>
                </a:gridCol>
                <a:gridCol w="817537">
                  <a:extLst>
                    <a:ext uri="{9D8B030D-6E8A-4147-A177-3AD203B41FA5}">
                      <a16:colId xmlns:a16="http://schemas.microsoft.com/office/drawing/2014/main" val="3464345106"/>
                    </a:ext>
                  </a:extLst>
                </a:gridCol>
                <a:gridCol w="871825">
                  <a:extLst>
                    <a:ext uri="{9D8B030D-6E8A-4147-A177-3AD203B41FA5}">
                      <a16:colId xmlns:a16="http://schemas.microsoft.com/office/drawing/2014/main" val="3711186244"/>
                    </a:ext>
                  </a:extLst>
                </a:gridCol>
                <a:gridCol w="1277398">
                  <a:extLst>
                    <a:ext uri="{9D8B030D-6E8A-4147-A177-3AD203B41FA5}">
                      <a16:colId xmlns:a16="http://schemas.microsoft.com/office/drawing/2014/main" val="1463068403"/>
                    </a:ext>
                  </a:extLst>
                </a:gridCol>
                <a:gridCol w="1213530">
                  <a:extLst>
                    <a:ext uri="{9D8B030D-6E8A-4147-A177-3AD203B41FA5}">
                      <a16:colId xmlns:a16="http://schemas.microsoft.com/office/drawing/2014/main" val="1501921167"/>
                    </a:ext>
                  </a:extLst>
                </a:gridCol>
                <a:gridCol w="1302947">
                  <a:extLst>
                    <a:ext uri="{9D8B030D-6E8A-4147-A177-3AD203B41FA5}">
                      <a16:colId xmlns:a16="http://schemas.microsoft.com/office/drawing/2014/main" val="1632457410"/>
                    </a:ext>
                  </a:extLst>
                </a:gridCol>
              </a:tblGrid>
              <a:tr h="712509">
                <a:tc>
                  <a:txBody>
                    <a:bodyPr/>
                    <a:lstStyle/>
                    <a:p>
                      <a:pPr algn="l" fontAlgn="b"/>
                      <a:r>
                        <a:rPr lang="en-US" sz="900" u="none" strike="noStrike" dirty="0">
                          <a:effectLst/>
                          <a:latin typeface="Sylfaen" panose="010A0502050306030303" pitchFamily="18" charset="0"/>
                        </a:rPr>
                        <a:t> </a:t>
                      </a:r>
                      <a:endParaRPr lang="en-US" sz="900" b="0" i="0" u="none" strike="noStrike" dirty="0">
                        <a:solidFill>
                          <a:srgbClr val="000000"/>
                        </a:solidFill>
                        <a:effectLst/>
                        <a:latin typeface="Sylfaen" panose="010A0502050306030303" pitchFamily="18" charset="0"/>
                      </a:endParaRPr>
                    </a:p>
                  </a:txBody>
                  <a:tcPr marL="8963" marR="8963" marT="8963" marB="0" anchor="b"/>
                </a:tc>
                <a:tc rowSpan="2">
                  <a:txBody>
                    <a:bodyPr/>
                    <a:lstStyle/>
                    <a:p>
                      <a:pPr algn="ctr" fontAlgn="ctr"/>
                      <a:r>
                        <a:rPr lang="en-US" sz="900" u="none" strike="noStrike" dirty="0">
                          <a:effectLst/>
                          <a:latin typeface="Sylfaen" panose="010A0502050306030303" pitchFamily="18" charset="0"/>
                        </a:rPr>
                        <a:t>Achievement in reading: average</a:t>
                      </a:r>
                      <a:endParaRPr lang="ka-GE" sz="900" b="1" i="0" u="none" strike="noStrike" dirty="0">
                        <a:solidFill>
                          <a:srgbClr val="000000"/>
                        </a:solidFill>
                        <a:effectLst/>
                        <a:latin typeface="Sylfaen" panose="010A0502050306030303" pitchFamily="18" charset="0"/>
                      </a:endParaRPr>
                    </a:p>
                  </a:txBody>
                  <a:tcPr marL="8963" marR="8963" marT="8963" marB="0" anchor="ctr"/>
                </a:tc>
                <a:tc gridSpan="3">
                  <a:txBody>
                    <a:bodyPr/>
                    <a:lstStyle/>
                    <a:p>
                      <a:pPr algn="ctr" fontAlgn="ctr"/>
                      <a:r>
                        <a:rPr lang="en-US" sz="900" b="1" i="0" u="none" strike="noStrike" dirty="0">
                          <a:solidFill>
                            <a:srgbClr val="000000"/>
                          </a:solidFill>
                          <a:effectLst/>
                          <a:latin typeface="Sylfaen" panose="010A0502050306030303" pitchFamily="18" charset="0"/>
                        </a:rPr>
                        <a:t>Reading subscale: Average result</a:t>
                      </a:r>
                      <a:endParaRPr lang="ka-GE" sz="900" b="1" i="0" u="none" strike="noStrike" dirty="0">
                        <a:solidFill>
                          <a:srgbClr val="000000"/>
                        </a:solidFill>
                        <a:effectLst/>
                        <a:latin typeface="Sylfaen" panose="010A0502050306030303" pitchFamily="18" charset="0"/>
                      </a:endParaRPr>
                    </a:p>
                  </a:txBody>
                  <a:tcPr marL="8963" marR="8963" marT="8963" marB="0" anchor="ctr"/>
                </a:tc>
                <a:tc hMerge="1">
                  <a:txBody>
                    <a:bodyPr/>
                    <a:lstStyle/>
                    <a:p>
                      <a:endParaRPr lang="en-US"/>
                    </a:p>
                  </a:txBody>
                  <a:tcPr/>
                </a:tc>
                <a:tc hMerge="1">
                  <a:txBody>
                    <a:bodyPr/>
                    <a:lstStyle/>
                    <a:p>
                      <a:endParaRPr lang="en-US"/>
                    </a:p>
                  </a:txBody>
                  <a:tcPr/>
                </a:tc>
                <a:tc gridSpan="3">
                  <a:txBody>
                    <a:bodyPr/>
                    <a:lstStyle/>
                    <a:p>
                      <a:pPr algn="ctr" fontAlgn="ctr"/>
                      <a:r>
                        <a:rPr lang="en-US" sz="900" u="none" strike="noStrike" dirty="0">
                          <a:effectLst/>
                          <a:latin typeface="Sylfaen" panose="010A0502050306030303" pitchFamily="18" charset="0"/>
                        </a:rPr>
                        <a:t>Comparable capacities in reading</a:t>
                      </a:r>
                    </a:p>
                    <a:p>
                      <a:pPr algn="ctr" fontAlgn="ctr"/>
                      <a:r>
                        <a:rPr lang="en-US" sz="900" u="none" strike="noStrike" dirty="0">
                          <a:effectLst/>
                          <a:latin typeface="Sylfaen" panose="010A0502050306030303" pitchFamily="18" charset="0"/>
                        </a:rPr>
                        <a:t>Standard score: subscale of reading process </a:t>
                      </a:r>
                      <a:r>
                        <a:rPr lang="ka-GE" sz="900" u="none" strike="noStrike" dirty="0">
                          <a:effectLst/>
                          <a:latin typeface="Sylfaen" panose="010A0502050306030303" pitchFamily="18" charset="0"/>
                        </a:rPr>
                        <a:t>…</a:t>
                      </a:r>
                      <a:r>
                        <a:rPr lang="ka-GE" sz="900" u="none" strike="noStrike" baseline="30000" dirty="0">
                          <a:effectLst/>
                          <a:latin typeface="Sylfaen" panose="010A0502050306030303" pitchFamily="18" charset="0"/>
                        </a:rPr>
                        <a:t>1</a:t>
                      </a:r>
                      <a:endParaRPr lang="en-US" sz="900" u="none" strike="noStrike" baseline="30000" dirty="0">
                        <a:effectLst/>
                        <a:latin typeface="Sylfaen" panose="010A0502050306030303" pitchFamily="18" charset="0"/>
                      </a:endParaRPr>
                    </a:p>
                    <a:p>
                      <a:pPr algn="ctr" fontAlgn="ctr"/>
                      <a:endParaRPr lang="ka-GE" sz="900" b="1" i="0" u="none" strike="noStrike" dirty="0">
                        <a:solidFill>
                          <a:srgbClr val="000000"/>
                        </a:solidFill>
                        <a:effectLst/>
                        <a:latin typeface="Sylfaen" panose="010A0502050306030303" pitchFamily="18" charset="0"/>
                      </a:endParaRPr>
                    </a:p>
                  </a:txBody>
                  <a:tcPr marL="8963" marR="8963" marT="8963"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9724051"/>
                  </a:ext>
                </a:extLst>
              </a:tr>
              <a:tr h="549500">
                <a:tc>
                  <a:txBody>
                    <a:bodyPr/>
                    <a:lstStyle/>
                    <a:p>
                      <a:pPr algn="l" fontAlgn="b"/>
                      <a:r>
                        <a:rPr lang="en-US" sz="900" u="none" strike="noStrike" dirty="0">
                          <a:effectLst/>
                          <a:latin typeface="Sylfaen" panose="010A0502050306030303" pitchFamily="18" charset="0"/>
                        </a:rPr>
                        <a:t> </a:t>
                      </a:r>
                      <a:endParaRPr lang="en-US" sz="900" b="0" i="0" u="none" strike="noStrike" dirty="0">
                        <a:solidFill>
                          <a:srgbClr val="000000"/>
                        </a:solidFill>
                        <a:effectLst/>
                        <a:latin typeface="Sylfaen" panose="010A0502050306030303" pitchFamily="18" charset="0"/>
                      </a:endParaRPr>
                    </a:p>
                  </a:txBody>
                  <a:tcPr marL="8963" marR="8963" marT="8963" marB="0" anchor="b"/>
                </a:tc>
                <a:tc vMerge="1">
                  <a:txBody>
                    <a:bodyPr/>
                    <a:lstStyle/>
                    <a:p>
                      <a:endParaRPr lang="en-US"/>
                    </a:p>
                  </a:txBody>
                  <a:tcPr/>
                </a:tc>
                <a:tc>
                  <a:txBody>
                    <a:bodyPr/>
                    <a:lstStyle/>
                    <a:p>
                      <a:pPr algn="ctr" fontAlgn="ctr"/>
                      <a:r>
                        <a:rPr lang="en-US" sz="900" dirty="0">
                          <a:effectLst/>
                          <a:latin typeface="Sylfaen" panose="010A0502050306030303" pitchFamily="18" charset="0"/>
                        </a:rPr>
                        <a:t>Locate information </a:t>
                      </a:r>
                      <a:endParaRPr lang="ka-GE" sz="900" b="1" i="0" u="none" strike="noStrike" dirty="0">
                        <a:solidFill>
                          <a:srgbClr val="000000"/>
                        </a:solidFill>
                        <a:effectLst/>
                        <a:latin typeface="Sylfaen" panose="010A0502050306030303" pitchFamily="18" charset="0"/>
                      </a:endParaRPr>
                    </a:p>
                  </a:txBody>
                  <a:tcPr marL="8963" marR="8963" marT="8963" marB="0" anchor="ctr"/>
                </a:tc>
                <a:tc>
                  <a:txBody>
                    <a:bodyPr/>
                    <a:lstStyle/>
                    <a:p>
                      <a:pPr algn="ctr" fontAlgn="ctr"/>
                      <a:r>
                        <a:rPr lang="en-US" sz="900" u="none" strike="noStrike" dirty="0">
                          <a:effectLst/>
                          <a:latin typeface="Sylfaen" panose="010A0502050306030303" pitchFamily="18" charset="0"/>
                        </a:rPr>
                        <a:t>Understand</a:t>
                      </a:r>
                      <a:endParaRPr lang="ka-GE" sz="900" b="1" i="0" u="none" strike="noStrike" dirty="0">
                        <a:solidFill>
                          <a:srgbClr val="000000"/>
                        </a:solidFill>
                        <a:effectLst/>
                        <a:latin typeface="Sylfaen" panose="010A0502050306030303" pitchFamily="18" charset="0"/>
                      </a:endParaRPr>
                    </a:p>
                  </a:txBody>
                  <a:tcPr marL="8963" marR="8963" marT="8963" marB="0" anchor="ctr"/>
                </a:tc>
                <a:tc>
                  <a:txBody>
                    <a:bodyPr/>
                    <a:lstStyle/>
                    <a:p>
                      <a:pPr algn="ctr" fontAlgn="ctr"/>
                      <a:r>
                        <a:rPr lang="en-US" sz="900" dirty="0">
                          <a:effectLst/>
                          <a:latin typeface="Sylfaen" panose="010A0502050306030303" pitchFamily="18" charset="0"/>
                        </a:rPr>
                        <a:t>Evaluate and reflect</a:t>
                      </a:r>
                      <a:endParaRPr lang="ka-GE" sz="900" b="1" i="0" u="none" strike="noStrike" dirty="0">
                        <a:solidFill>
                          <a:srgbClr val="000000"/>
                        </a:solidFill>
                        <a:effectLst/>
                        <a:latin typeface="Sylfaen" panose="010A0502050306030303" pitchFamily="18" charset="0"/>
                      </a:endParaRPr>
                    </a:p>
                  </a:txBody>
                  <a:tcPr marL="8963" marR="8963" marT="8963" marB="0" anchor="ctr"/>
                </a:tc>
                <a:tc>
                  <a:txBody>
                    <a:bodyPr/>
                    <a:lstStyle/>
                    <a:p>
                      <a:pPr algn="ctr" fontAlgn="ctr"/>
                      <a:r>
                        <a:rPr lang="ka-GE" sz="900" u="none" strike="noStrike" dirty="0">
                          <a:effectLst/>
                          <a:latin typeface="Sylfaen" panose="010A0502050306030303" pitchFamily="18" charset="0"/>
                        </a:rPr>
                        <a:t>… </a:t>
                      </a:r>
                      <a:r>
                        <a:rPr lang="en-US" sz="900" u="none" strike="noStrike" dirty="0">
                          <a:effectLst/>
                          <a:latin typeface="Sylfaen" panose="010A0502050306030303" pitchFamily="18" charset="0"/>
                        </a:rPr>
                        <a:t>Information locating </a:t>
                      </a:r>
                      <a:r>
                        <a:rPr lang="ka-GE" sz="900" u="none" strike="noStrike" dirty="0">
                          <a:effectLst/>
                          <a:latin typeface="Sylfaen" panose="010A0502050306030303" pitchFamily="18" charset="0"/>
                        </a:rPr>
                        <a:t>  (</a:t>
                      </a:r>
                      <a:r>
                        <a:rPr lang="en-US" sz="900" u="none" strike="noStrike" dirty="0">
                          <a:effectLst/>
                          <a:latin typeface="Sylfaen" panose="010A0502050306030303" pitchFamily="18" charset="0"/>
                        </a:rPr>
                        <a:t>li)</a:t>
                      </a:r>
                      <a:br>
                        <a:rPr lang="en-US" sz="900" u="none" strike="noStrike" dirty="0">
                          <a:effectLst/>
                          <a:latin typeface="Sylfaen" panose="010A0502050306030303" pitchFamily="18" charset="0"/>
                        </a:rPr>
                      </a:br>
                      <a:r>
                        <a:rPr lang="en-US" sz="900" u="none" strike="noStrike" dirty="0">
                          <a:effectLst/>
                          <a:latin typeface="Sylfaen" panose="010A0502050306030303" pitchFamily="18" charset="0"/>
                        </a:rPr>
                        <a:t>higher than</a:t>
                      </a:r>
                      <a:r>
                        <a:rPr lang="ka-GE" sz="900" u="none" strike="noStrike" dirty="0">
                          <a:effectLst/>
                          <a:latin typeface="Sylfaen" panose="010A0502050306030303" pitchFamily="18" charset="0"/>
                        </a:rPr>
                        <a:t>…</a:t>
                      </a:r>
                      <a:endParaRPr lang="ka-GE" sz="900" b="1" i="0" u="none" strike="noStrike" dirty="0">
                        <a:solidFill>
                          <a:srgbClr val="000000"/>
                        </a:solidFill>
                        <a:effectLst/>
                        <a:latin typeface="Sylfaen" panose="010A0502050306030303" pitchFamily="18" charset="0"/>
                      </a:endParaRPr>
                    </a:p>
                  </a:txBody>
                  <a:tcPr marL="8963" marR="8963" marT="8963" marB="0" anchor="ctr"/>
                </a:tc>
                <a:tc>
                  <a:txBody>
                    <a:bodyPr/>
                    <a:lstStyle/>
                    <a:p>
                      <a:pPr algn="ctr" fontAlgn="ctr"/>
                      <a:r>
                        <a:rPr lang="ka-GE" sz="900" u="none" strike="noStrike" dirty="0">
                          <a:effectLst/>
                          <a:latin typeface="Sylfaen" panose="010A0502050306030303" pitchFamily="18" charset="0"/>
                        </a:rPr>
                        <a:t>… </a:t>
                      </a:r>
                      <a:r>
                        <a:rPr lang="en-US" sz="900" u="none" strike="noStrike" dirty="0">
                          <a:effectLst/>
                          <a:latin typeface="Sylfaen" panose="010A0502050306030303" pitchFamily="18" charset="0"/>
                        </a:rPr>
                        <a:t>understanding</a:t>
                      </a:r>
                      <a:r>
                        <a:rPr lang="ka-GE" sz="900" u="none" strike="noStrike" dirty="0">
                          <a:effectLst/>
                          <a:latin typeface="Sylfaen" panose="010A0502050306030303" pitchFamily="18" charset="0"/>
                        </a:rPr>
                        <a:t> (</a:t>
                      </a:r>
                      <a:r>
                        <a:rPr lang="en-US" sz="900" u="none" strike="noStrike" dirty="0">
                          <a:effectLst/>
                          <a:latin typeface="Sylfaen" panose="010A0502050306030303" pitchFamily="18" charset="0"/>
                        </a:rPr>
                        <a:t>un) higher than</a:t>
                      </a:r>
                      <a:r>
                        <a:rPr lang="ka-GE" sz="900" u="none" strike="noStrike" dirty="0">
                          <a:effectLst/>
                          <a:latin typeface="Sylfaen" panose="010A0502050306030303" pitchFamily="18" charset="0"/>
                        </a:rPr>
                        <a:t>…</a:t>
                      </a:r>
                      <a:endParaRPr lang="ka-GE" sz="900" b="1" i="0" u="none" strike="noStrike" dirty="0">
                        <a:solidFill>
                          <a:srgbClr val="000000"/>
                        </a:solidFill>
                        <a:effectLst/>
                        <a:latin typeface="Sylfaen" panose="010A0502050306030303" pitchFamily="18" charset="0"/>
                      </a:endParaRPr>
                    </a:p>
                  </a:txBody>
                  <a:tcPr marL="8963" marR="8963" marT="8963" marB="0" anchor="ctr"/>
                </a:tc>
                <a:tc>
                  <a:txBody>
                    <a:bodyPr/>
                    <a:lstStyle/>
                    <a:p>
                      <a:pPr algn="ctr" fontAlgn="ctr"/>
                      <a:r>
                        <a:rPr lang="ka-GE" sz="900" u="none" strike="noStrike" dirty="0">
                          <a:effectLst/>
                          <a:latin typeface="Sylfaen" panose="010A0502050306030303" pitchFamily="18" charset="0"/>
                        </a:rPr>
                        <a:t>… </a:t>
                      </a:r>
                      <a:r>
                        <a:rPr lang="en-US" sz="900" u="none" strike="noStrike" dirty="0">
                          <a:effectLst/>
                          <a:latin typeface="Sylfaen" panose="010A0502050306030303" pitchFamily="18" charset="0"/>
                        </a:rPr>
                        <a:t>Evaluation and reflection</a:t>
                      </a:r>
                      <a:r>
                        <a:rPr lang="ka-GE" sz="900" u="none" strike="noStrike" dirty="0">
                          <a:effectLst/>
                          <a:latin typeface="Sylfaen" panose="010A0502050306030303" pitchFamily="18" charset="0"/>
                        </a:rPr>
                        <a:t>(</a:t>
                      </a:r>
                      <a:r>
                        <a:rPr lang="en-US" sz="900" u="none" strike="noStrike" dirty="0">
                          <a:effectLst/>
                          <a:latin typeface="Sylfaen" panose="010A0502050306030303" pitchFamily="18" charset="0"/>
                        </a:rPr>
                        <a:t>er) higher than</a:t>
                      </a:r>
                      <a:r>
                        <a:rPr lang="ka-GE" sz="900" u="none" strike="noStrike" dirty="0">
                          <a:effectLst/>
                          <a:latin typeface="Sylfaen" panose="010A0502050306030303" pitchFamily="18" charset="0"/>
                        </a:rPr>
                        <a:t>…</a:t>
                      </a:r>
                      <a:endParaRPr lang="ka-GE" sz="900" b="1" i="0" u="none" strike="noStrike" dirty="0">
                        <a:solidFill>
                          <a:srgbClr val="000000"/>
                        </a:solidFill>
                        <a:effectLst/>
                        <a:latin typeface="Sylfaen" panose="010A0502050306030303" pitchFamily="18" charset="0"/>
                      </a:endParaRPr>
                    </a:p>
                  </a:txBody>
                  <a:tcPr marL="8963" marR="8963" marT="8963" marB="0" anchor="ctr"/>
                </a:tc>
                <a:extLst>
                  <a:ext uri="{0D108BD9-81ED-4DB2-BD59-A6C34878D82A}">
                    <a16:rowId xmlns:a16="http://schemas.microsoft.com/office/drawing/2014/main" val="2201502856"/>
                  </a:ext>
                </a:extLst>
              </a:tr>
              <a:tr h="178127">
                <a:tc>
                  <a:txBody>
                    <a:bodyPr/>
                    <a:lstStyle/>
                    <a:p>
                      <a:pPr algn="l" fontAlgn="b"/>
                      <a:r>
                        <a:rPr lang="en-US" sz="900" u="none" strike="noStrike" dirty="0">
                          <a:solidFill>
                            <a:schemeClr val="accent1">
                              <a:lumMod val="50000"/>
                            </a:schemeClr>
                          </a:solidFill>
                          <a:effectLst/>
                          <a:latin typeface="Sylfaen" panose="010A0502050306030303" pitchFamily="18" charset="0"/>
                        </a:rPr>
                        <a:t>OECD  Average</a:t>
                      </a:r>
                      <a:endParaRPr lang="ka-GE" sz="900" b="1" i="0" u="none" strike="noStrike" dirty="0">
                        <a:solidFill>
                          <a:schemeClr val="accent1">
                            <a:lumMod val="50000"/>
                          </a:schemeClr>
                        </a:solidFill>
                        <a:effectLst/>
                        <a:latin typeface="Sylfaen" panose="010A0502050306030303" pitchFamily="18" charset="0"/>
                      </a:endParaRPr>
                    </a:p>
                  </a:txBody>
                  <a:tcPr marL="8963" marR="8963" marT="8963" marB="0" anchor="b"/>
                </a:tc>
                <a:tc>
                  <a:txBody>
                    <a:bodyPr/>
                    <a:lstStyle/>
                    <a:p>
                      <a:pPr algn="ctr" fontAlgn="b"/>
                      <a:r>
                        <a:rPr lang="en-US" sz="900" u="none" strike="noStrike">
                          <a:solidFill>
                            <a:schemeClr val="accent1">
                              <a:lumMod val="50000"/>
                            </a:schemeClr>
                          </a:solidFill>
                          <a:effectLst/>
                          <a:latin typeface="Sylfaen" panose="010A0502050306030303" pitchFamily="18" charset="0"/>
                        </a:rPr>
                        <a:t>487</a:t>
                      </a:r>
                      <a:endParaRPr lang="en-US" sz="900" b="1" i="0" u="none" strike="noStrike">
                        <a:solidFill>
                          <a:schemeClr val="accent1">
                            <a:lumMod val="50000"/>
                          </a:schemeClr>
                        </a:solidFill>
                        <a:effectLst/>
                        <a:latin typeface="Sylfaen" panose="010A0502050306030303" pitchFamily="18" charset="0"/>
                      </a:endParaRPr>
                    </a:p>
                  </a:txBody>
                  <a:tcPr marL="8963" marR="8963" marT="8963" marB="0" anchor="b"/>
                </a:tc>
                <a:tc>
                  <a:txBody>
                    <a:bodyPr/>
                    <a:lstStyle/>
                    <a:p>
                      <a:pPr algn="ctr" fontAlgn="b"/>
                      <a:r>
                        <a:rPr lang="en-US" sz="900" u="none" strike="noStrike">
                          <a:solidFill>
                            <a:schemeClr val="accent1">
                              <a:lumMod val="50000"/>
                            </a:schemeClr>
                          </a:solidFill>
                          <a:effectLst/>
                          <a:latin typeface="Sylfaen" panose="010A0502050306030303" pitchFamily="18" charset="0"/>
                        </a:rPr>
                        <a:t>487</a:t>
                      </a:r>
                      <a:endParaRPr lang="en-US" sz="900" b="1" i="0" u="none" strike="noStrike">
                        <a:solidFill>
                          <a:schemeClr val="accent1">
                            <a:lumMod val="50000"/>
                          </a:schemeClr>
                        </a:solidFill>
                        <a:effectLst/>
                        <a:latin typeface="Sylfaen" panose="010A0502050306030303" pitchFamily="18" charset="0"/>
                      </a:endParaRPr>
                    </a:p>
                  </a:txBody>
                  <a:tcPr marL="8963" marR="8963" marT="8963" marB="0" anchor="b"/>
                </a:tc>
                <a:tc>
                  <a:txBody>
                    <a:bodyPr/>
                    <a:lstStyle/>
                    <a:p>
                      <a:pPr algn="ctr" fontAlgn="b"/>
                      <a:r>
                        <a:rPr lang="en-US" sz="900" u="none" strike="noStrike">
                          <a:solidFill>
                            <a:schemeClr val="accent1">
                              <a:lumMod val="50000"/>
                            </a:schemeClr>
                          </a:solidFill>
                          <a:effectLst/>
                          <a:latin typeface="Sylfaen" panose="010A0502050306030303" pitchFamily="18" charset="0"/>
                        </a:rPr>
                        <a:t>487</a:t>
                      </a:r>
                      <a:endParaRPr lang="en-US" sz="900" b="1" i="0" u="none" strike="noStrike">
                        <a:solidFill>
                          <a:schemeClr val="accent1">
                            <a:lumMod val="50000"/>
                          </a:schemeClr>
                        </a:solidFill>
                        <a:effectLst/>
                        <a:latin typeface="Sylfaen" panose="010A0502050306030303" pitchFamily="18" charset="0"/>
                      </a:endParaRPr>
                    </a:p>
                  </a:txBody>
                  <a:tcPr marL="8963" marR="8963" marT="8963" marB="0" anchor="b"/>
                </a:tc>
                <a:tc>
                  <a:txBody>
                    <a:bodyPr/>
                    <a:lstStyle/>
                    <a:p>
                      <a:pPr algn="ctr" fontAlgn="b"/>
                      <a:r>
                        <a:rPr lang="en-US" sz="900" u="none" strike="noStrike" dirty="0">
                          <a:solidFill>
                            <a:schemeClr val="accent1">
                              <a:lumMod val="50000"/>
                            </a:schemeClr>
                          </a:solidFill>
                          <a:effectLst/>
                          <a:latin typeface="Sylfaen" panose="010A0502050306030303" pitchFamily="18" charset="0"/>
                        </a:rPr>
                        <a:t>489</a:t>
                      </a:r>
                      <a:endParaRPr lang="en-US" sz="900" b="1" i="0" u="none" strike="noStrike" dirty="0">
                        <a:solidFill>
                          <a:schemeClr val="accent1">
                            <a:lumMod val="50000"/>
                          </a:schemeClr>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un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2422829593"/>
                  </a:ext>
                </a:extLst>
              </a:tr>
              <a:tr h="178127">
                <a:tc>
                  <a:txBody>
                    <a:bodyPr/>
                    <a:lstStyle/>
                    <a:p>
                      <a:pPr algn="l" fontAlgn="b"/>
                      <a:r>
                        <a:rPr lang="en-US" sz="900" b="0" i="0" u="none" strike="noStrike" dirty="0">
                          <a:solidFill>
                            <a:srgbClr val="000000"/>
                          </a:solidFill>
                          <a:effectLst/>
                          <a:latin typeface="Sylfaen" panose="010A0502050306030303" pitchFamily="18" charset="0"/>
                        </a:rPr>
                        <a:t>Belarus</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474</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480</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477</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473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un 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3226626764"/>
                  </a:ext>
                </a:extLst>
              </a:tr>
              <a:tr h="178127">
                <a:tc>
                  <a:txBody>
                    <a:bodyPr/>
                    <a:lstStyle/>
                    <a:p>
                      <a:pPr algn="l" fontAlgn="b"/>
                      <a:r>
                        <a:rPr lang="en-US" sz="900" b="0" i="0" u="none" strike="noStrike" dirty="0">
                          <a:solidFill>
                            <a:srgbClr val="000000"/>
                          </a:solidFill>
                          <a:effectLst/>
                          <a:latin typeface="Sylfaen" panose="010A0502050306030303" pitchFamily="18" charset="0"/>
                        </a:rPr>
                        <a:t>Malta</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448</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453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441</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448</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un 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4048878643"/>
                  </a:ext>
                </a:extLst>
              </a:tr>
              <a:tr h="178127">
                <a:tc>
                  <a:txBody>
                    <a:bodyPr/>
                    <a:lstStyle/>
                    <a:p>
                      <a:pPr algn="l" fontAlgn="b"/>
                      <a:r>
                        <a:rPr lang="en-US" sz="900" b="0" i="0" u="none" strike="noStrike" dirty="0">
                          <a:solidFill>
                            <a:srgbClr val="000000"/>
                          </a:solidFill>
                          <a:effectLst/>
                          <a:latin typeface="Sylfaen" panose="010A0502050306030303" pitchFamily="18" charset="0"/>
                        </a:rPr>
                        <a:t>Serbia</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439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434</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439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434</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li er </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2971003088"/>
                  </a:ext>
                </a:extLst>
              </a:tr>
              <a:tr h="178127">
                <a:tc>
                  <a:txBody>
                    <a:bodyPr/>
                    <a:lstStyle/>
                    <a:p>
                      <a:pPr algn="l" fontAlgn="b"/>
                      <a:r>
                        <a:rPr lang="en-US" sz="900" u="none" strike="noStrike" dirty="0">
                          <a:effectLst/>
                          <a:latin typeface="Sylfaen" panose="010A0502050306030303" pitchFamily="18" charset="0"/>
                        </a:rPr>
                        <a:t>UAE</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432</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433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444</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3366147820"/>
                  </a:ext>
                </a:extLst>
              </a:tr>
              <a:tr h="178127">
                <a:tc>
                  <a:txBody>
                    <a:bodyPr/>
                    <a:lstStyle/>
                    <a:p>
                      <a:pPr algn="l" fontAlgn="b"/>
                      <a:r>
                        <a:rPr lang="en-US" sz="900" b="0" i="0" u="none" strike="noStrike" dirty="0">
                          <a:solidFill>
                            <a:srgbClr val="000000"/>
                          </a:solidFill>
                          <a:effectLst/>
                          <a:latin typeface="Sylfaen" panose="010A0502050306030303" pitchFamily="18" charset="0"/>
                        </a:rPr>
                        <a:t>Uruguay</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427</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420</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433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12858202"/>
                  </a:ext>
                </a:extLst>
              </a:tr>
              <a:tr h="178127">
                <a:tc>
                  <a:txBody>
                    <a:bodyPr/>
                    <a:lstStyle/>
                    <a:p>
                      <a:pPr algn="l" fontAlgn="b"/>
                      <a:r>
                        <a:rPr lang="en-US" sz="900" b="0" i="0" u="none" strike="noStrike" dirty="0">
                          <a:solidFill>
                            <a:srgbClr val="000000"/>
                          </a:solidFill>
                          <a:effectLst/>
                          <a:latin typeface="Sylfaen" panose="010A0502050306030303" pitchFamily="18" charset="0"/>
                        </a:rPr>
                        <a:t>Costa-Rica</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426</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425</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426</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411</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2201960385"/>
                  </a:ext>
                </a:extLst>
              </a:tr>
              <a:tr h="178127">
                <a:tc>
                  <a:txBody>
                    <a:bodyPr/>
                    <a:lstStyle/>
                    <a:p>
                      <a:pPr algn="l" fontAlgn="b"/>
                      <a:r>
                        <a:rPr lang="en-US" sz="900" b="0" i="0" u="none" strike="noStrike" dirty="0">
                          <a:solidFill>
                            <a:srgbClr val="000000"/>
                          </a:solidFill>
                          <a:effectLst/>
                          <a:latin typeface="Sylfaen" panose="010A0502050306030303" pitchFamily="18" charset="0"/>
                        </a:rPr>
                        <a:t>Cyprus</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424</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424</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422</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432</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un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4166086041"/>
                  </a:ext>
                </a:extLst>
              </a:tr>
              <a:tr h="178127">
                <a:tc>
                  <a:txBody>
                    <a:bodyPr/>
                    <a:lstStyle/>
                    <a:p>
                      <a:pPr algn="l" fontAlgn="b"/>
                      <a:r>
                        <a:rPr lang="en-US" sz="900" b="0" i="0" u="none" strike="noStrike" dirty="0">
                          <a:solidFill>
                            <a:srgbClr val="000000"/>
                          </a:solidFill>
                          <a:effectLst/>
                          <a:latin typeface="Sylfaen" panose="010A0502050306030303" pitchFamily="18" charset="0"/>
                        </a:rPr>
                        <a:t>Montenegro</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421</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417</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418</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416</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2939776791"/>
                  </a:ext>
                </a:extLst>
              </a:tr>
              <a:tr h="178127">
                <a:tc>
                  <a:txBody>
                    <a:bodyPr/>
                    <a:lstStyle/>
                    <a:p>
                      <a:pPr algn="l" fontAlgn="b"/>
                      <a:r>
                        <a:rPr lang="en-US" sz="900" b="0" i="0" u="none" strike="noStrike" dirty="0">
                          <a:solidFill>
                            <a:srgbClr val="000000"/>
                          </a:solidFill>
                          <a:effectLst/>
                          <a:latin typeface="Sylfaen" panose="010A0502050306030303" pitchFamily="18" charset="0"/>
                        </a:rPr>
                        <a:t>Mexico</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420</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416</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417</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426</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3655405069"/>
                  </a:ext>
                </a:extLst>
              </a:tr>
              <a:tr h="178127">
                <a:tc>
                  <a:txBody>
                    <a:bodyPr/>
                    <a:lstStyle/>
                    <a:p>
                      <a:pPr algn="l" fontAlgn="b"/>
                      <a:r>
                        <a:rPr lang="en-US" sz="900" b="0" i="0" u="none" strike="noStrike" dirty="0">
                          <a:solidFill>
                            <a:srgbClr val="000000"/>
                          </a:solidFill>
                          <a:effectLst/>
                          <a:latin typeface="Sylfaen" panose="010A0502050306030303" pitchFamily="18" charset="0"/>
                        </a:rPr>
                        <a:t>Bulgaria</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420</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415</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416</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2002151783"/>
                  </a:ext>
                </a:extLst>
              </a:tr>
              <a:tr h="178127">
                <a:tc>
                  <a:txBody>
                    <a:bodyPr/>
                    <a:lstStyle/>
                    <a:p>
                      <a:pPr algn="l" fontAlgn="b"/>
                      <a:r>
                        <a:rPr lang="en-US" sz="900" b="0" i="0" u="none" strike="noStrike" dirty="0">
                          <a:solidFill>
                            <a:srgbClr val="000000"/>
                          </a:solidFill>
                          <a:effectLst/>
                          <a:latin typeface="Sylfaen" panose="010A0502050306030303" pitchFamily="18" charset="0"/>
                        </a:rPr>
                        <a:t>Malaysia</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415</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424</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414</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418</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un 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130330006"/>
                  </a:ext>
                </a:extLst>
              </a:tr>
              <a:tr h="178127">
                <a:tc>
                  <a:txBody>
                    <a:bodyPr/>
                    <a:lstStyle/>
                    <a:p>
                      <a:pPr algn="l" fontAlgn="b"/>
                      <a:r>
                        <a:rPr lang="en-US" sz="900" b="0" i="0" u="none" strike="noStrike" dirty="0">
                          <a:solidFill>
                            <a:srgbClr val="000000"/>
                          </a:solidFill>
                          <a:effectLst/>
                          <a:latin typeface="Sylfaen" panose="010A0502050306030303" pitchFamily="18" charset="0"/>
                        </a:rPr>
                        <a:t>Brazil</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398</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4265743283"/>
                  </a:ext>
                </a:extLst>
              </a:tr>
              <a:tr h="178127">
                <a:tc>
                  <a:txBody>
                    <a:bodyPr/>
                    <a:lstStyle/>
                    <a:p>
                      <a:pPr algn="l" fontAlgn="b"/>
                      <a:r>
                        <a:rPr lang="en-US" sz="900" b="0" i="0" u="none" strike="noStrike" dirty="0">
                          <a:solidFill>
                            <a:srgbClr val="000000"/>
                          </a:solidFill>
                          <a:effectLst/>
                          <a:latin typeface="Sylfaen" panose="010A0502050306030303" pitchFamily="18" charset="0"/>
                        </a:rPr>
                        <a:t>Columbia</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412</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404</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417</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li </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4213079479"/>
                  </a:ext>
                </a:extLst>
              </a:tr>
              <a:tr h="178127">
                <a:tc>
                  <a:txBody>
                    <a:bodyPr/>
                    <a:lstStyle/>
                    <a:p>
                      <a:pPr algn="l" fontAlgn="b"/>
                      <a:r>
                        <a:rPr lang="en-US" sz="900" u="none" strike="noStrike" dirty="0">
                          <a:effectLst/>
                          <a:latin typeface="Sylfaen" panose="010A0502050306030303" pitchFamily="18" charset="0"/>
                        </a:rPr>
                        <a:t>Brunei</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408</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411</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un 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3608735263"/>
                  </a:ext>
                </a:extLst>
              </a:tr>
              <a:tr h="178127">
                <a:tc>
                  <a:txBody>
                    <a:bodyPr/>
                    <a:lstStyle/>
                    <a:p>
                      <a:pPr algn="l" fontAlgn="b"/>
                      <a:r>
                        <a:rPr lang="en-US" sz="900" b="0" i="0" u="none" strike="noStrike" dirty="0">
                          <a:solidFill>
                            <a:srgbClr val="000000"/>
                          </a:solidFill>
                          <a:effectLst/>
                          <a:latin typeface="Sylfaen" panose="010A0502050306030303" pitchFamily="18" charset="0"/>
                        </a:rPr>
                        <a:t>Qatar</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407</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404</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406</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417</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1699970285"/>
                  </a:ext>
                </a:extLst>
              </a:tr>
              <a:tr h="178127">
                <a:tc>
                  <a:txBody>
                    <a:bodyPr/>
                    <a:lstStyle/>
                    <a:p>
                      <a:pPr algn="l" fontAlgn="b"/>
                      <a:r>
                        <a:rPr lang="en-US" sz="900" b="0" i="0" u="none" strike="noStrike" dirty="0">
                          <a:solidFill>
                            <a:srgbClr val="000000"/>
                          </a:solidFill>
                          <a:effectLst/>
                          <a:latin typeface="Sylfaen" panose="010A0502050306030303" pitchFamily="18" charset="0"/>
                        </a:rPr>
                        <a:t>Albania</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405</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394</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2464878047"/>
                  </a:ext>
                </a:extLst>
              </a:tr>
              <a:tr h="178127">
                <a:tc>
                  <a:txBody>
                    <a:bodyPr/>
                    <a:lstStyle/>
                    <a:p>
                      <a:pPr algn="l" fontAlgn="b"/>
                      <a:r>
                        <a:rPr lang="en-US" sz="900" b="0" i="0" u="none" strike="noStrike" dirty="0">
                          <a:solidFill>
                            <a:srgbClr val="000000"/>
                          </a:solidFill>
                          <a:effectLst/>
                          <a:latin typeface="Sylfaen" panose="010A0502050306030303" pitchFamily="18" charset="0"/>
                        </a:rPr>
                        <a:t>Bosnia and Herzegovina</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395</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400</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387</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2611612951"/>
                  </a:ext>
                </a:extLst>
              </a:tr>
              <a:tr h="178127">
                <a:tc>
                  <a:txBody>
                    <a:bodyPr/>
                    <a:lstStyle/>
                    <a:p>
                      <a:pPr algn="l" fontAlgn="b"/>
                      <a:r>
                        <a:rPr lang="en-US" sz="900" b="0" i="0" u="none" strike="noStrike" dirty="0">
                          <a:solidFill>
                            <a:srgbClr val="000000"/>
                          </a:solidFill>
                          <a:effectLst/>
                          <a:latin typeface="Sylfaen" panose="010A0502050306030303" pitchFamily="18" charset="0"/>
                        </a:rPr>
                        <a:t>Peru</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401</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398</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413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250539086"/>
                  </a:ext>
                </a:extLst>
              </a:tr>
              <a:tr h="178127">
                <a:tc>
                  <a:txBody>
                    <a:bodyPr/>
                    <a:lstStyle/>
                    <a:p>
                      <a:pPr algn="l" fontAlgn="b"/>
                      <a:r>
                        <a:rPr lang="en-US" sz="900" b="0" i="0" u="none" strike="noStrike" dirty="0">
                          <a:solidFill>
                            <a:srgbClr val="000000"/>
                          </a:solidFill>
                          <a:effectLst/>
                          <a:latin typeface="Sylfaen" panose="010A0502050306030303" pitchFamily="18" charset="0"/>
                        </a:rPr>
                        <a:t>Thailand</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393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393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401</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398</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813490838"/>
                  </a:ext>
                </a:extLst>
              </a:tr>
              <a:tr h="178127">
                <a:tc>
                  <a:txBody>
                    <a:bodyPr/>
                    <a:lstStyle/>
                    <a:p>
                      <a:pPr algn="l" fontAlgn="b"/>
                      <a:r>
                        <a:rPr lang="en-US" sz="900" b="0" i="0" u="none" strike="noStrike" dirty="0">
                          <a:solidFill>
                            <a:srgbClr val="000000"/>
                          </a:solidFill>
                          <a:effectLst/>
                          <a:latin typeface="Sylfaen" panose="010A0502050306030303" pitchFamily="18" charset="0"/>
                        </a:rPr>
                        <a:t>Azerbaijan</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389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383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386</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375</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3242000607"/>
                  </a:ext>
                </a:extLst>
              </a:tr>
              <a:tr h="178127">
                <a:tc>
                  <a:txBody>
                    <a:bodyPr/>
                    <a:lstStyle/>
                    <a:p>
                      <a:pPr algn="l" fontAlgn="b"/>
                      <a:r>
                        <a:rPr lang="en-US" sz="900" b="0" i="0" u="none" strike="noStrike" dirty="0">
                          <a:solidFill>
                            <a:srgbClr val="000000"/>
                          </a:solidFill>
                          <a:effectLst/>
                          <a:latin typeface="Sylfaen" panose="010A0502050306030303" pitchFamily="18" charset="0"/>
                        </a:rPr>
                        <a:t>Kazakhstan</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387</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389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394</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389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328871698"/>
                  </a:ext>
                </a:extLst>
              </a:tr>
              <a:tr h="178127">
                <a:tc>
                  <a:txBody>
                    <a:bodyPr/>
                    <a:lstStyle/>
                    <a:p>
                      <a:pPr algn="l" fontAlgn="b"/>
                      <a:r>
                        <a:rPr lang="en-US" sz="900" b="0" i="0" u="none" strike="noStrike" dirty="0">
                          <a:solidFill>
                            <a:srgbClr val="C00000"/>
                          </a:solidFill>
                          <a:effectLst/>
                          <a:latin typeface="Sylfaen" panose="010A0502050306030303" pitchFamily="18" charset="0"/>
                        </a:rPr>
                        <a:t>Georgia</a:t>
                      </a:r>
                      <a:endParaRPr lang="ka-GE" sz="900" b="0" i="0" u="none" strike="noStrike" dirty="0">
                        <a:solidFill>
                          <a:srgbClr val="C00000"/>
                        </a:solidFill>
                        <a:effectLst/>
                        <a:latin typeface="Sylfaen" panose="010A0502050306030303" pitchFamily="18" charset="0"/>
                      </a:endParaRPr>
                    </a:p>
                  </a:txBody>
                  <a:tcPr marL="8963" marR="8963" marT="8963" marB="0" anchor="b"/>
                </a:tc>
                <a:tc>
                  <a:txBody>
                    <a:bodyPr/>
                    <a:lstStyle/>
                    <a:p>
                      <a:pPr algn="ctr" fontAlgn="b"/>
                      <a:r>
                        <a:rPr lang="en-US" sz="900" u="none" strike="noStrike">
                          <a:solidFill>
                            <a:srgbClr val="C00000"/>
                          </a:solidFill>
                          <a:effectLst/>
                          <a:latin typeface="Sylfaen" panose="010A0502050306030303" pitchFamily="18" charset="0"/>
                        </a:rPr>
                        <a:t>380</a:t>
                      </a:r>
                      <a:endParaRPr lang="en-US" sz="900" b="0" i="0" u="none" strike="noStrike">
                        <a:solidFill>
                          <a:srgbClr val="C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solidFill>
                            <a:srgbClr val="C00000"/>
                          </a:solidFill>
                          <a:effectLst/>
                          <a:latin typeface="Sylfaen" panose="010A0502050306030303" pitchFamily="18" charset="0"/>
                        </a:rPr>
                        <a:t>362*</a:t>
                      </a:r>
                      <a:endParaRPr lang="en-US" sz="900" b="1" i="0" u="none" strike="noStrike" dirty="0">
                        <a:solidFill>
                          <a:srgbClr val="C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solidFill>
                            <a:srgbClr val="C00000"/>
                          </a:solidFill>
                          <a:effectLst/>
                          <a:latin typeface="Sylfaen" panose="010A0502050306030303" pitchFamily="18" charset="0"/>
                        </a:rPr>
                        <a:t>374*</a:t>
                      </a:r>
                      <a:endParaRPr lang="en-US" sz="900" b="1" i="0" u="none" strike="noStrike" dirty="0">
                        <a:solidFill>
                          <a:srgbClr val="C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solidFill>
                            <a:srgbClr val="C00000"/>
                          </a:solidFill>
                          <a:effectLst/>
                          <a:latin typeface="Sylfaen" panose="010A0502050306030303" pitchFamily="18" charset="0"/>
                        </a:rPr>
                        <a:t>379</a:t>
                      </a:r>
                      <a:endParaRPr lang="en-US" sz="900" b="0" i="0" u="none" strike="noStrike" dirty="0">
                        <a:solidFill>
                          <a:srgbClr val="C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li </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li un </a:t>
                      </a:r>
                      <a:endParaRPr lang="en-US" sz="900" b="0" i="0" u="none" strike="noStrike" dirty="0">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4262972697"/>
                  </a:ext>
                </a:extLst>
              </a:tr>
              <a:tr h="178127">
                <a:tc>
                  <a:txBody>
                    <a:bodyPr/>
                    <a:lstStyle/>
                    <a:p>
                      <a:pPr algn="l" fontAlgn="b"/>
                      <a:r>
                        <a:rPr lang="en-US" sz="900" b="0" i="0" u="none" strike="noStrike" dirty="0">
                          <a:solidFill>
                            <a:srgbClr val="000000"/>
                          </a:solidFill>
                          <a:effectLst/>
                          <a:latin typeface="Sylfaen" panose="010A0502050306030303" pitchFamily="18" charset="0"/>
                        </a:rPr>
                        <a:t>Panama</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377</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367</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373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367</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er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4000279301"/>
                  </a:ext>
                </a:extLst>
              </a:tr>
              <a:tr h="178127">
                <a:tc>
                  <a:txBody>
                    <a:bodyPr/>
                    <a:lstStyle/>
                    <a:p>
                      <a:pPr algn="l" fontAlgn="b"/>
                      <a:r>
                        <a:rPr lang="en-US" sz="900" b="0" i="0" u="none" strike="noStrike" dirty="0">
                          <a:solidFill>
                            <a:srgbClr val="000000"/>
                          </a:solidFill>
                          <a:effectLst/>
                          <a:latin typeface="Sylfaen" panose="010A0502050306030303" pitchFamily="18" charset="0"/>
                        </a:rPr>
                        <a:t>Indonesia</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371</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372</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370</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378</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un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1469619528"/>
                  </a:ext>
                </a:extLst>
              </a:tr>
              <a:tr h="178127">
                <a:tc>
                  <a:txBody>
                    <a:bodyPr/>
                    <a:lstStyle/>
                    <a:p>
                      <a:pPr algn="l" fontAlgn="b"/>
                      <a:r>
                        <a:rPr lang="en-US" sz="900" b="0" i="0" u="none" strike="noStrike" dirty="0">
                          <a:solidFill>
                            <a:srgbClr val="000000"/>
                          </a:solidFill>
                          <a:effectLst/>
                          <a:latin typeface="Sylfaen" panose="010A0502050306030303" pitchFamily="18" charset="0"/>
                        </a:rPr>
                        <a:t>Morocco</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359</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356</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358</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363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113918012"/>
                  </a:ext>
                </a:extLst>
              </a:tr>
              <a:tr h="178127">
                <a:tc>
                  <a:txBody>
                    <a:bodyPr/>
                    <a:lstStyle/>
                    <a:p>
                      <a:pPr algn="l" fontAlgn="b"/>
                      <a:r>
                        <a:rPr lang="en-US" sz="900" b="0" i="0" u="none" strike="noStrike" dirty="0">
                          <a:solidFill>
                            <a:srgbClr val="000000"/>
                          </a:solidFill>
                          <a:effectLst/>
                          <a:latin typeface="Sylfaen" panose="010A0502050306030303" pitchFamily="18" charset="0"/>
                        </a:rPr>
                        <a:t>Kosovo</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353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340</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352</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353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1721025644"/>
                  </a:ext>
                </a:extLst>
              </a:tr>
              <a:tr h="298465">
                <a:tc>
                  <a:txBody>
                    <a:bodyPr/>
                    <a:lstStyle/>
                    <a:p>
                      <a:pPr algn="l" fontAlgn="b"/>
                      <a:r>
                        <a:rPr lang="en-US" sz="900" b="0" i="0" u="none" strike="noStrike" dirty="0">
                          <a:solidFill>
                            <a:srgbClr val="000000"/>
                          </a:solidFill>
                          <a:effectLst/>
                          <a:latin typeface="Sylfaen" panose="010A0502050306030303" pitchFamily="18" charset="0"/>
                        </a:rPr>
                        <a:t>Dominican Republic</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342</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333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342</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351</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li un </a:t>
                      </a:r>
                      <a:endParaRPr lang="en-US" sz="900" b="0" i="0" u="none" strike="noStrike">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2056129087"/>
                  </a:ext>
                </a:extLst>
              </a:tr>
              <a:tr h="188603">
                <a:tc>
                  <a:txBody>
                    <a:bodyPr/>
                    <a:lstStyle/>
                    <a:p>
                      <a:pPr algn="l" fontAlgn="b"/>
                      <a:r>
                        <a:rPr lang="en-US" sz="900" b="0" i="0" u="none" strike="noStrike" dirty="0" err="1">
                          <a:solidFill>
                            <a:srgbClr val="000000"/>
                          </a:solidFill>
                          <a:effectLst/>
                          <a:latin typeface="Sylfaen" panose="010A0502050306030303" pitchFamily="18" charset="0"/>
                        </a:rPr>
                        <a:t>Phillipines</a:t>
                      </a:r>
                      <a:endParaRPr lang="ka-GE"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340</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343</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335</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a:effectLst/>
                          <a:latin typeface="Sylfaen" panose="010A0502050306030303" pitchFamily="18" charset="0"/>
                        </a:rPr>
                        <a:t>333</a:t>
                      </a:r>
                      <a:endParaRPr lang="en-US" sz="900" b="0" i="0" u="none" strike="noStrike">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un er </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 </a:t>
                      </a:r>
                      <a:endParaRPr lang="en-US" sz="900" b="0" i="0" u="none" strike="noStrike" dirty="0">
                        <a:solidFill>
                          <a:srgbClr val="000000"/>
                        </a:solidFill>
                        <a:effectLst/>
                        <a:latin typeface="Sylfaen" panose="010A0502050306030303" pitchFamily="18" charset="0"/>
                      </a:endParaRPr>
                    </a:p>
                  </a:txBody>
                  <a:tcPr marL="8963" marR="8963" marT="8963" marB="0" anchor="b"/>
                </a:tc>
                <a:tc>
                  <a:txBody>
                    <a:bodyPr/>
                    <a:lstStyle/>
                    <a:p>
                      <a:pPr algn="ctr" fontAlgn="b"/>
                      <a:r>
                        <a:rPr lang="en-US" sz="900" u="none" strike="noStrike" dirty="0">
                          <a:effectLst/>
                          <a:latin typeface="Sylfaen" panose="010A0502050306030303" pitchFamily="18" charset="0"/>
                        </a:rPr>
                        <a:t> </a:t>
                      </a:r>
                      <a:endParaRPr lang="en-US" sz="900" b="0" i="0" u="none" strike="noStrike" dirty="0">
                        <a:solidFill>
                          <a:srgbClr val="000000"/>
                        </a:solidFill>
                        <a:effectLst/>
                        <a:latin typeface="Sylfaen" panose="010A0502050306030303" pitchFamily="18" charset="0"/>
                      </a:endParaRPr>
                    </a:p>
                  </a:txBody>
                  <a:tcPr marL="8963" marR="8963" marT="8963" marB="0" anchor="b"/>
                </a:tc>
                <a:extLst>
                  <a:ext uri="{0D108BD9-81ED-4DB2-BD59-A6C34878D82A}">
                    <a16:rowId xmlns:a16="http://schemas.microsoft.com/office/drawing/2014/main" val="3861657272"/>
                  </a:ext>
                </a:extLst>
              </a:tr>
            </a:tbl>
          </a:graphicData>
        </a:graphic>
      </p:graphicFrame>
    </p:spTree>
    <p:extLst>
      <p:ext uri="{BB962C8B-B14F-4D97-AF65-F5344CB8AC3E}">
        <p14:creationId xmlns:p14="http://schemas.microsoft.com/office/powerpoint/2010/main" val="12430577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8"/>
            <a:ext cx="10515600" cy="650875"/>
          </a:xfrm>
        </p:spPr>
        <p:txBody>
          <a:bodyPr>
            <a:normAutofit/>
          </a:bodyPr>
          <a:lstStyle/>
          <a:p>
            <a:pPr algn="ctr"/>
            <a:r>
              <a:rPr lang="en-US" sz="2400" b="1" dirty="0">
                <a:latin typeface="Sylfaen" panose="010A0502050306030303" pitchFamily="18" charset="0"/>
              </a:rPr>
              <a:t>Several factors on lack of success compared to PISA 2015</a:t>
            </a:r>
          </a:p>
        </p:txBody>
      </p:sp>
      <p:sp>
        <p:nvSpPr>
          <p:cNvPr id="3" name="Content Placeholder 2"/>
          <p:cNvSpPr>
            <a:spLocks noGrp="1"/>
          </p:cNvSpPr>
          <p:nvPr>
            <p:ph idx="1"/>
          </p:nvPr>
        </p:nvSpPr>
        <p:spPr>
          <a:xfrm>
            <a:off x="838200" y="1206503"/>
            <a:ext cx="10515600" cy="4970463"/>
          </a:xfrm>
        </p:spPr>
        <p:txBody>
          <a:bodyPr>
            <a:normAutofit/>
          </a:bodyPr>
          <a:lstStyle/>
          <a:p>
            <a:pPr lvl="0"/>
            <a:endParaRPr lang="en-US" sz="2200" dirty="0">
              <a:latin typeface="Sylfaen" panose="010A0502050306030303" pitchFamily="18" charset="0"/>
            </a:endParaRPr>
          </a:p>
          <a:p>
            <a:pPr lvl="0"/>
            <a:endParaRPr lang="en-US" sz="2200" dirty="0">
              <a:latin typeface="Sylfaen" panose="010A0502050306030303" pitchFamily="18" charset="0"/>
            </a:endParaRPr>
          </a:p>
          <a:p>
            <a:pPr lvl="0" algn="just"/>
            <a:r>
              <a:rPr lang="en-US" sz="2200" dirty="0">
                <a:latin typeface="Sylfaen" panose="010A0502050306030303" pitchFamily="18" charset="0"/>
              </a:rPr>
              <a:t>New test items/types in PISA 2018 (items based on text sources);</a:t>
            </a:r>
          </a:p>
          <a:p>
            <a:pPr lvl="0" algn="just"/>
            <a:r>
              <a:rPr lang="en-US" sz="2200" dirty="0">
                <a:latin typeface="Sylfaen" panose="010A0502050306030303" pitchFamily="18" charset="0"/>
              </a:rPr>
              <a:t>New format of test: CBA/CAT instead of printed tests in PISA 2018;</a:t>
            </a:r>
          </a:p>
          <a:p>
            <a:pPr lvl="0" algn="just"/>
            <a:r>
              <a:rPr lang="en-US" sz="2200" dirty="0">
                <a:latin typeface="Sylfaen" panose="010A0502050306030303" pitchFamily="18" charset="0"/>
              </a:rPr>
              <a:t>Statistical analysis of trending items results shows that difference between the group who wrote tests in CBA format in 2015 and 2018 is not statistically significant;</a:t>
            </a:r>
          </a:p>
          <a:p>
            <a:pPr lvl="0" algn="just"/>
            <a:r>
              <a:rPr lang="en-US" sz="2200" dirty="0">
                <a:latin typeface="Sylfaen" panose="010A0502050306030303" pitchFamily="18" charset="0"/>
              </a:rPr>
              <a:t>CBA items also require having ICT skills and therefore assesses them according to the factor analysis;</a:t>
            </a:r>
          </a:p>
          <a:p>
            <a:pPr algn="just"/>
            <a:r>
              <a:rPr lang="en-US" sz="2200" dirty="0">
                <a:latin typeface="Sylfaen" panose="010A0502050306030303" pitchFamily="18" charset="0"/>
              </a:rPr>
              <a:t>Limited access on ICT resources (See below).</a:t>
            </a:r>
          </a:p>
        </p:txBody>
      </p:sp>
    </p:spTree>
    <p:extLst>
      <p:ext uri="{BB962C8B-B14F-4D97-AF65-F5344CB8AC3E}">
        <p14:creationId xmlns:p14="http://schemas.microsoft.com/office/powerpoint/2010/main" val="3603584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BE872D1-585C-4F02-956B-75D9FC2A7C33}"/>
              </a:ext>
            </a:extLst>
          </p:cNvPr>
          <p:cNvSpPr>
            <a:spLocks noGrp="1"/>
          </p:cNvSpPr>
          <p:nvPr>
            <p:ph type="title"/>
          </p:nvPr>
        </p:nvSpPr>
        <p:spPr>
          <a:xfrm>
            <a:off x="901700" y="2"/>
            <a:ext cx="10515600" cy="558801"/>
          </a:xfrm>
        </p:spPr>
        <p:txBody>
          <a:bodyPr>
            <a:normAutofit/>
          </a:bodyPr>
          <a:lstStyle/>
          <a:p>
            <a:pPr algn="ctr"/>
            <a:r>
              <a:rPr lang="en-US" sz="1600" b="1" dirty="0">
                <a:latin typeface="Sylfaen" panose="010A0502050306030303" pitchFamily="18" charset="0"/>
              </a:rPr>
              <a:t>Long and short term tendencies:</a:t>
            </a:r>
            <a:br>
              <a:rPr lang="en-US" sz="1600" b="1" dirty="0">
                <a:latin typeface="Sylfaen" panose="010A0502050306030303" pitchFamily="18" charset="0"/>
              </a:rPr>
            </a:br>
            <a:r>
              <a:rPr lang="en-US" sz="1600" b="1" dirty="0">
                <a:latin typeface="Sylfaen" panose="010A0502050306030303" pitchFamily="18" charset="0"/>
              </a:rPr>
              <a:t>Countries first participating in CBA in 2018 (1)</a:t>
            </a:r>
            <a:endParaRPr lang="ka-GE" sz="1600" b="1" dirty="0">
              <a:latin typeface="Sylfaen" panose="010A0502050306030303" pitchFamily="18" charset="0"/>
            </a:endParaRPr>
          </a:p>
        </p:txBody>
      </p:sp>
      <p:sp>
        <p:nvSpPr>
          <p:cNvPr id="10" name="Rectangle 9">
            <a:extLst>
              <a:ext uri="{FF2B5EF4-FFF2-40B4-BE49-F238E27FC236}">
                <a16:creationId xmlns:a16="http://schemas.microsoft.com/office/drawing/2014/main" id="{9E0C29ED-B78F-49E0-8C33-76526F5FA1F7}"/>
              </a:ext>
            </a:extLst>
          </p:cNvPr>
          <p:cNvSpPr/>
          <p:nvPr/>
        </p:nvSpPr>
        <p:spPr>
          <a:xfrm>
            <a:off x="6682813" y="6057433"/>
            <a:ext cx="367469" cy="444382"/>
          </a:xfrm>
          <a:prstGeom prst="rect">
            <a:avLst/>
          </a:prstGeom>
          <a:solidFill>
            <a:srgbClr val="FFF5EB"/>
          </a:solidFill>
          <a:ln>
            <a:solidFill>
              <a:srgbClr val="FFF5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a-GE"/>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7774" y="3657599"/>
            <a:ext cx="8581881" cy="3035298"/>
          </a:xfrm>
          <a:prstGeom prst="rect">
            <a:avLst/>
          </a:prstGeom>
        </p:spPr>
      </p:pic>
      <p:pic>
        <p:nvPicPr>
          <p:cNvPr id="4" name="Picture 3"/>
          <p:cNvPicPr>
            <a:picLocks noChangeAspect="1"/>
          </p:cNvPicPr>
          <p:nvPr/>
        </p:nvPicPr>
        <p:blipFill>
          <a:blip r:embed="rId3"/>
          <a:stretch>
            <a:fillRect/>
          </a:stretch>
        </p:blipFill>
        <p:spPr>
          <a:xfrm>
            <a:off x="1575628" y="622299"/>
            <a:ext cx="8524378" cy="3117627"/>
          </a:xfrm>
          <a:prstGeom prst="rect">
            <a:avLst/>
          </a:prstGeom>
        </p:spPr>
      </p:pic>
    </p:spTree>
    <p:extLst>
      <p:ext uri="{BB962C8B-B14F-4D97-AF65-F5344CB8AC3E}">
        <p14:creationId xmlns:p14="http://schemas.microsoft.com/office/powerpoint/2010/main" val="35153044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072" y="0"/>
            <a:ext cx="10515600" cy="622300"/>
          </a:xfrm>
        </p:spPr>
        <p:txBody>
          <a:bodyPr>
            <a:normAutofit/>
          </a:bodyPr>
          <a:lstStyle/>
          <a:p>
            <a:pPr algn="ctr"/>
            <a:r>
              <a:rPr lang="en-US" sz="1600" b="1" dirty="0">
                <a:latin typeface="Sylfaen" panose="010A0502050306030303" pitchFamily="18" charset="0"/>
              </a:rPr>
              <a:t>Long and short term tendencies:</a:t>
            </a:r>
            <a:br>
              <a:rPr lang="en-US" sz="1600" b="1" dirty="0">
                <a:latin typeface="Sylfaen" panose="010A0502050306030303" pitchFamily="18" charset="0"/>
              </a:rPr>
            </a:br>
            <a:r>
              <a:rPr lang="en-US" sz="1600" b="1" dirty="0">
                <a:latin typeface="Sylfaen" panose="010A0502050306030303" pitchFamily="18" charset="0"/>
              </a:rPr>
              <a:t>Countries first participating in CBA in 2018 (2)</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1036" y="717993"/>
            <a:ext cx="8269928" cy="3143260"/>
          </a:xfrm>
          <a:prstGeom prst="rect">
            <a:avLst/>
          </a:prstGeom>
        </p:spPr>
      </p:pic>
      <p:pic>
        <p:nvPicPr>
          <p:cNvPr id="19" name="Content Placeholder 1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69908" y="3677377"/>
            <a:ext cx="8269928" cy="3180625"/>
          </a:xfrm>
          <a:prstGeom prst="rect">
            <a:avLst/>
          </a:prstGeom>
        </p:spPr>
      </p:pic>
    </p:spTree>
    <p:extLst>
      <p:ext uri="{BB962C8B-B14F-4D97-AF65-F5344CB8AC3E}">
        <p14:creationId xmlns:p14="http://schemas.microsoft.com/office/powerpoint/2010/main" val="13808023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
            <a:ext cx="10515600" cy="406399"/>
          </a:xfrm>
        </p:spPr>
        <p:txBody>
          <a:bodyPr>
            <a:noAutofit/>
          </a:bodyPr>
          <a:lstStyle/>
          <a:p>
            <a:pPr algn="ctr"/>
            <a:r>
              <a:rPr lang="en-US" sz="1600" b="1" dirty="0">
                <a:latin typeface="Sylfaen" panose="010A0502050306030303" pitchFamily="18" charset="0"/>
              </a:rPr>
              <a:t>Long and short term tendencies:</a:t>
            </a:r>
            <a:br>
              <a:rPr lang="en-US" sz="1600" b="1" dirty="0">
                <a:latin typeface="Sylfaen" panose="010A0502050306030303" pitchFamily="18" charset="0"/>
              </a:rPr>
            </a:br>
            <a:r>
              <a:rPr lang="en-US" sz="1600" b="1" dirty="0">
                <a:latin typeface="Sylfaen" panose="010A0502050306030303" pitchFamily="18" charset="0"/>
              </a:rPr>
              <a:t>Countries first participating in CBA in 2018 (3)</a:t>
            </a:r>
          </a:p>
        </p:txBody>
      </p:sp>
      <p:pic>
        <p:nvPicPr>
          <p:cNvPr id="4" name="Content Placeholder 1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67617" y="527806"/>
            <a:ext cx="8856771" cy="2901197"/>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7615" y="3547656"/>
            <a:ext cx="8856770" cy="3310344"/>
          </a:xfrm>
          <a:prstGeom prst="rect">
            <a:avLst/>
          </a:prstGeom>
        </p:spPr>
      </p:pic>
    </p:spTree>
    <p:extLst>
      <p:ext uri="{BB962C8B-B14F-4D97-AF65-F5344CB8AC3E}">
        <p14:creationId xmlns:p14="http://schemas.microsoft.com/office/powerpoint/2010/main" val="967237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8"/>
            <a:ext cx="10515600" cy="485775"/>
          </a:xfrm>
        </p:spPr>
        <p:txBody>
          <a:bodyPr>
            <a:normAutofit/>
          </a:bodyPr>
          <a:lstStyle/>
          <a:p>
            <a:pPr algn="ctr"/>
            <a:r>
              <a:rPr lang="en-US" sz="2400" b="1" dirty="0">
                <a:latin typeface="Sylfaen" panose="010A0502050306030303" pitchFamily="18" charset="0"/>
              </a:rPr>
              <a:t>Achievements in Reading</a:t>
            </a:r>
            <a:r>
              <a:rPr lang="ka-GE" sz="2400" b="1" dirty="0">
                <a:latin typeface="Sylfaen" panose="010A0502050306030303" pitchFamily="18" charset="0"/>
              </a:rPr>
              <a:t>: </a:t>
            </a:r>
            <a:r>
              <a:rPr lang="en-US" sz="2400" b="1" dirty="0">
                <a:latin typeface="Sylfaen" panose="010A0502050306030303" pitchFamily="18" charset="0"/>
              </a:rPr>
              <a:t>PISA 2018 vs PIRLS 2016</a:t>
            </a:r>
          </a:p>
        </p:txBody>
      </p:sp>
      <p:graphicFrame>
        <p:nvGraphicFramePr>
          <p:cNvPr id="4" name="Content Placeholder 3">
            <a:extLst>
              <a:ext uri="{FF2B5EF4-FFF2-40B4-BE49-F238E27FC236}">
                <a16:creationId xmlns:a16="http://schemas.microsoft.com/office/drawing/2014/main" id="{00000000-0008-0000-0E00-000002000000}"/>
              </a:ext>
            </a:extLst>
          </p:cNvPr>
          <p:cNvGraphicFramePr>
            <a:graphicFrameLocks noGrp="1"/>
          </p:cNvGraphicFramePr>
          <p:nvPr>
            <p:ph idx="1"/>
            <p:extLst>
              <p:ext uri="{D42A27DB-BD31-4B8C-83A1-F6EECF244321}">
                <p14:modId xmlns:p14="http://schemas.microsoft.com/office/powerpoint/2010/main" val="4185970559"/>
              </p:ext>
            </p:extLst>
          </p:nvPr>
        </p:nvGraphicFramePr>
        <p:xfrm>
          <a:off x="495300" y="850900"/>
          <a:ext cx="11430000" cy="584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96132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029788" y="4931"/>
            <a:ext cx="9687831" cy="6838470"/>
          </a:xfrm>
        </p:spPr>
      </p:pic>
    </p:spTree>
    <p:extLst>
      <p:ext uri="{BB962C8B-B14F-4D97-AF65-F5344CB8AC3E}">
        <p14:creationId xmlns:p14="http://schemas.microsoft.com/office/powerpoint/2010/main" val="1423716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a:latin typeface="Sylfaen" panose="010A0502050306030303" pitchFamily="18" charset="0"/>
              </a:rPr>
              <a:t/>
            </a:r>
            <a:br>
              <a:rPr lang="en-US" sz="2400" b="1" dirty="0">
                <a:latin typeface="Sylfaen" panose="010A0502050306030303" pitchFamily="18" charset="0"/>
              </a:rPr>
            </a:br>
            <a:r>
              <a:rPr lang="en-US" sz="2400" b="1" dirty="0">
                <a:latin typeface="Sylfaen" panose="010A0502050306030303" pitchFamily="18" charset="0"/>
              </a:rPr>
              <a:t>PISA 2018 – Countries grouped by economies according to the World Bank</a:t>
            </a:r>
          </a:p>
        </p:txBody>
      </p:sp>
      <p:sp>
        <p:nvSpPr>
          <p:cNvPr id="3" name="Content Placeholder 2"/>
          <p:cNvSpPr>
            <a:spLocks noGrp="1"/>
          </p:cNvSpPr>
          <p:nvPr>
            <p:ph idx="1"/>
          </p:nvPr>
        </p:nvSpPr>
        <p:spPr/>
        <p:txBody>
          <a:bodyPr/>
          <a:lstStyle/>
          <a:p>
            <a:endParaRPr lang="en-US" sz="2200" dirty="0">
              <a:latin typeface="Sylfaen" panose="010A0502050306030303" pitchFamily="18" charset="0"/>
            </a:endParaRPr>
          </a:p>
          <a:p>
            <a:pPr algn="just"/>
            <a:endParaRPr lang="en-US" sz="2200" dirty="0">
              <a:latin typeface="Sylfaen" panose="010A0502050306030303" pitchFamily="18" charset="0"/>
            </a:endParaRPr>
          </a:p>
          <a:p>
            <a:pPr algn="just"/>
            <a:r>
              <a:rPr lang="en-US" sz="2200" dirty="0">
                <a:latin typeface="Sylfaen" panose="010A0502050306030303" pitchFamily="18" charset="0"/>
              </a:rPr>
              <a:t>37 members of OECD have developed economies;</a:t>
            </a:r>
            <a:endParaRPr lang="ka-GE" sz="2200" dirty="0">
              <a:latin typeface="Sylfaen" panose="010A0502050306030303" pitchFamily="18" charset="0"/>
            </a:endParaRPr>
          </a:p>
          <a:p>
            <a:pPr algn="just"/>
            <a:r>
              <a:rPr lang="en-US" sz="2200" dirty="0">
                <a:latin typeface="Sylfaen" panose="010A0502050306030303" pitchFamily="18" charset="0"/>
              </a:rPr>
              <a:t>Two from 42 partner countries ( Vietnam and Kosovo) are among low-middle income countries list. Other 47 countries from this category did not participate in the last PISA cycle;</a:t>
            </a:r>
            <a:endParaRPr lang="ka-GE" sz="2200" dirty="0">
              <a:latin typeface="Sylfaen" panose="010A0502050306030303" pitchFamily="18" charset="0"/>
            </a:endParaRPr>
          </a:p>
          <a:p>
            <a:pPr algn="just"/>
            <a:r>
              <a:rPr lang="en-US" sz="2200" dirty="0">
                <a:latin typeface="Sylfaen" panose="010A0502050306030303" pitchFamily="18" charset="0"/>
              </a:rPr>
              <a:t>Other 40, including Georgia are middle-low income countries. Other 31 from this category did not participate in PISA 2018).</a:t>
            </a:r>
          </a:p>
          <a:p>
            <a:endParaRPr lang="en-US" dirty="0"/>
          </a:p>
        </p:txBody>
      </p:sp>
    </p:spTree>
    <p:extLst>
      <p:ext uri="{BB962C8B-B14F-4D97-AF65-F5344CB8AC3E}">
        <p14:creationId xmlns:p14="http://schemas.microsoft.com/office/powerpoint/2010/main" val="2284043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956762380"/>
              </p:ext>
            </p:extLst>
          </p:nvPr>
        </p:nvGraphicFramePr>
        <p:xfrm>
          <a:off x="-104172" y="177800"/>
          <a:ext cx="12207272" cy="6527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57033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955675"/>
          </a:xfrm>
        </p:spPr>
        <p:txBody>
          <a:bodyPr>
            <a:normAutofit/>
          </a:bodyPr>
          <a:lstStyle/>
          <a:p>
            <a:pPr algn="ctr"/>
            <a:r>
              <a:rPr lang="en-US" sz="2400" b="1" dirty="0">
                <a:latin typeface="Sylfaen" panose="010A0502050306030303" pitchFamily="18" charset="0"/>
              </a:rPr>
              <a:t>Achievements in Reading</a:t>
            </a:r>
            <a:r>
              <a:rPr lang="ka-GE" sz="2400" b="1" dirty="0">
                <a:latin typeface="Sylfaen" panose="010A0502050306030303" pitchFamily="18" charset="0"/>
              </a:rPr>
              <a:t>: </a:t>
            </a:r>
            <a:r>
              <a:rPr lang="en-US" sz="2400" b="1" dirty="0">
                <a:latin typeface="Sylfaen" panose="010A0502050306030303" pitchFamily="18" charset="0"/>
              </a:rPr>
              <a:t>Countries with economies similar to Georgia</a:t>
            </a:r>
          </a:p>
        </p:txBody>
      </p:sp>
      <p:sp>
        <p:nvSpPr>
          <p:cNvPr id="3" name="Content Placeholder 2"/>
          <p:cNvSpPr>
            <a:spLocks noGrp="1"/>
          </p:cNvSpPr>
          <p:nvPr>
            <p:ph idx="1"/>
          </p:nvPr>
        </p:nvSpPr>
        <p:spPr>
          <a:xfrm>
            <a:off x="927100" y="1320800"/>
            <a:ext cx="10515600" cy="4419600"/>
          </a:xfrm>
        </p:spPr>
        <p:txBody>
          <a:bodyPr>
            <a:normAutofit fontScale="70000" lnSpcReduction="20000"/>
          </a:bodyPr>
          <a:lstStyle/>
          <a:p>
            <a:pPr marL="0" indent="0" algn="just">
              <a:lnSpc>
                <a:spcPct val="120000"/>
              </a:lnSpc>
              <a:buNone/>
            </a:pPr>
            <a:endParaRPr lang="en-US" sz="2400" dirty="0">
              <a:latin typeface="Sylfaen" panose="010A0502050306030303" pitchFamily="18" charset="0"/>
            </a:endParaRPr>
          </a:p>
          <a:p>
            <a:pPr marL="0" indent="0" algn="just">
              <a:lnSpc>
                <a:spcPct val="120000"/>
              </a:lnSpc>
              <a:buNone/>
            </a:pPr>
            <a:r>
              <a:rPr lang="en-US" sz="2400" dirty="0">
                <a:latin typeface="Sylfaen" panose="010A0502050306030303" pitchFamily="18" charset="0"/>
              </a:rPr>
              <a:t>In comparison to countries with similar economies, the average reading performance rate of Georgian students: </a:t>
            </a:r>
          </a:p>
          <a:p>
            <a:pPr algn="just">
              <a:lnSpc>
                <a:spcPct val="120000"/>
              </a:lnSpc>
            </a:pPr>
            <a:r>
              <a:rPr lang="en-US" sz="2400" dirty="0">
                <a:latin typeface="Sylfaen" panose="010A0502050306030303" pitchFamily="18" charset="0"/>
              </a:rPr>
              <a:t>outperforms students from Indonesia, Panama, Morocco, Kosovo, Lebanon, the Dominican Republic, and the Philippines; </a:t>
            </a:r>
          </a:p>
          <a:p>
            <a:pPr algn="just">
              <a:lnSpc>
                <a:spcPct val="120000"/>
              </a:lnSpc>
            </a:pPr>
            <a:r>
              <a:rPr lang="en-US" sz="2400" dirty="0">
                <a:latin typeface="Sylfaen" panose="010A0502050306030303" pitchFamily="18" charset="0"/>
              </a:rPr>
              <a:t>is lower than the achievement of students from Albania, Baku (Azerbaijan), Belarus, Bosnia and Herzegovina, Colombia, Costa Rica, Moldova, Jordan, Serbia, Thailand, and Ukraine;</a:t>
            </a:r>
          </a:p>
          <a:p>
            <a:pPr algn="just"/>
            <a:endParaRPr lang="en-US" sz="2200" dirty="0">
              <a:latin typeface="Sylfaen" panose="010A0502050306030303" pitchFamily="18" charset="0"/>
            </a:endParaRPr>
          </a:p>
          <a:p>
            <a:pPr algn="just"/>
            <a:endParaRPr lang="ka-GE" sz="2200" dirty="0">
              <a:latin typeface="Sylfaen" panose="010A0502050306030303" pitchFamily="18" charset="0"/>
            </a:endParaRPr>
          </a:p>
          <a:p>
            <a:pPr lvl="0" algn="just">
              <a:lnSpc>
                <a:spcPct val="120000"/>
              </a:lnSpc>
            </a:pPr>
            <a:r>
              <a:rPr lang="en-US" sz="2400" dirty="0">
                <a:latin typeface="Sylfaen" panose="010A0502050306030303" pitchFamily="18" charset="0"/>
              </a:rPr>
              <a:t>Albania, Georgia, Indonesia, Kazakhstan, Kosovo, Malta, Panama and Serbia fully switched to CBA in 2018;</a:t>
            </a:r>
            <a:endParaRPr lang="ka-GE" sz="2400" dirty="0">
              <a:latin typeface="Sylfaen" panose="010A0502050306030303" pitchFamily="18" charset="0"/>
            </a:endParaRPr>
          </a:p>
          <a:p>
            <a:pPr lvl="0" algn="just">
              <a:lnSpc>
                <a:spcPct val="120000"/>
              </a:lnSpc>
            </a:pPr>
            <a:r>
              <a:rPr lang="en-US" sz="2400" dirty="0">
                <a:latin typeface="Sylfaen" panose="010A0502050306030303" pitchFamily="18" charset="0"/>
              </a:rPr>
              <a:t>Students from 9 countries</a:t>
            </a:r>
            <a:r>
              <a:rPr lang="ka-GE" sz="2400" dirty="0">
                <a:latin typeface="Sylfaen" panose="010A0502050306030303" pitchFamily="18" charset="0"/>
              </a:rPr>
              <a:t>: </a:t>
            </a:r>
            <a:r>
              <a:rPr lang="en-US" sz="2400" dirty="0">
                <a:latin typeface="Sylfaen" panose="010A0502050306030303" pitchFamily="18" charset="0"/>
              </a:rPr>
              <a:t>Argentina</a:t>
            </a:r>
            <a:r>
              <a:rPr lang="ka-GE" sz="2400" dirty="0">
                <a:latin typeface="Sylfaen" panose="010A0502050306030303" pitchFamily="18" charset="0"/>
              </a:rPr>
              <a:t>, </a:t>
            </a:r>
            <a:r>
              <a:rPr lang="en-US" sz="2400" dirty="0">
                <a:latin typeface="Sylfaen" panose="010A0502050306030303" pitchFamily="18" charset="0"/>
              </a:rPr>
              <a:t>Jordan</a:t>
            </a:r>
            <a:r>
              <a:rPr lang="ka-GE" sz="2400" dirty="0">
                <a:latin typeface="Sylfaen" panose="010A0502050306030303" pitchFamily="18" charset="0"/>
              </a:rPr>
              <a:t>, </a:t>
            </a:r>
            <a:r>
              <a:rPr lang="en-US" sz="2400" dirty="0">
                <a:latin typeface="Sylfaen" panose="010A0502050306030303" pitchFamily="18" charset="0"/>
              </a:rPr>
              <a:t>Lebanon</a:t>
            </a:r>
            <a:r>
              <a:rPr lang="ka-GE" sz="2400" dirty="0">
                <a:latin typeface="Sylfaen" panose="010A0502050306030303" pitchFamily="18" charset="0"/>
              </a:rPr>
              <a:t>, </a:t>
            </a:r>
            <a:r>
              <a:rPr lang="en-US" sz="2400" dirty="0">
                <a:latin typeface="Sylfaen" panose="010A0502050306030303" pitchFamily="18" charset="0"/>
              </a:rPr>
              <a:t>the republic of Moldova</a:t>
            </a:r>
            <a:r>
              <a:rPr lang="ka-GE" sz="2400" dirty="0">
                <a:latin typeface="Sylfaen" panose="010A0502050306030303" pitchFamily="18" charset="0"/>
              </a:rPr>
              <a:t>, </a:t>
            </a:r>
            <a:r>
              <a:rPr lang="en-US" sz="2400" dirty="0">
                <a:latin typeface="Sylfaen" panose="010A0502050306030303" pitchFamily="18" charset="0"/>
              </a:rPr>
              <a:t>the Republic of North Macedonia</a:t>
            </a:r>
            <a:r>
              <a:rPr lang="ka-GE" sz="2400" dirty="0">
                <a:latin typeface="Sylfaen" panose="010A0502050306030303" pitchFamily="18" charset="0"/>
              </a:rPr>
              <a:t>, </a:t>
            </a:r>
            <a:r>
              <a:rPr lang="en-US" sz="2400" dirty="0">
                <a:latin typeface="Sylfaen" panose="010A0502050306030303" pitchFamily="18" charset="0"/>
              </a:rPr>
              <a:t>Romania</a:t>
            </a:r>
            <a:r>
              <a:rPr lang="ka-GE" sz="2400" dirty="0">
                <a:latin typeface="Sylfaen" panose="010A0502050306030303" pitchFamily="18" charset="0"/>
              </a:rPr>
              <a:t>, </a:t>
            </a:r>
            <a:r>
              <a:rPr lang="en-US" sz="2400" dirty="0">
                <a:latin typeface="Sylfaen" panose="010A0502050306030303" pitchFamily="18" charset="0"/>
              </a:rPr>
              <a:t>Saudi Arabia</a:t>
            </a:r>
            <a:r>
              <a:rPr lang="ka-GE" sz="2400" dirty="0">
                <a:latin typeface="Sylfaen" panose="010A0502050306030303" pitchFamily="18" charset="0"/>
              </a:rPr>
              <a:t>,</a:t>
            </a:r>
            <a:r>
              <a:rPr lang="en-US" sz="2400" dirty="0">
                <a:latin typeface="Sylfaen" panose="010A0502050306030303" pitchFamily="18" charset="0"/>
              </a:rPr>
              <a:t> Ukraine</a:t>
            </a:r>
            <a:r>
              <a:rPr lang="ka-GE" sz="2400" dirty="0">
                <a:latin typeface="Sylfaen" panose="010A0502050306030303" pitchFamily="18" charset="0"/>
              </a:rPr>
              <a:t> </a:t>
            </a:r>
            <a:r>
              <a:rPr lang="en-US" sz="2400" dirty="0">
                <a:latin typeface="Sylfaen" panose="010A0502050306030303" pitchFamily="18" charset="0"/>
              </a:rPr>
              <a:t>and</a:t>
            </a:r>
            <a:r>
              <a:rPr lang="ka-GE" sz="2400" dirty="0">
                <a:latin typeface="Sylfaen" panose="010A0502050306030303" pitchFamily="18" charset="0"/>
              </a:rPr>
              <a:t> </a:t>
            </a:r>
            <a:r>
              <a:rPr lang="en-US" sz="2400" dirty="0">
                <a:latin typeface="Sylfaen" panose="010A0502050306030303" pitchFamily="18" charset="0"/>
              </a:rPr>
              <a:t>Vietnam wrote the tests in </a:t>
            </a:r>
            <a:r>
              <a:rPr lang="ka-GE" sz="2400" dirty="0">
                <a:latin typeface="Sylfaen" panose="010A0502050306030303" pitchFamily="18" charset="0"/>
              </a:rPr>
              <a:t> </a:t>
            </a:r>
            <a:r>
              <a:rPr lang="en-US" sz="2400" dirty="0">
                <a:latin typeface="Sylfaen" panose="010A0502050306030303" pitchFamily="18" charset="0"/>
              </a:rPr>
              <a:t>PBA format in all areas. </a:t>
            </a:r>
            <a:endParaRPr lang="ka-GE" sz="2200" dirty="0">
              <a:latin typeface="Sylfaen" panose="010A0502050306030303" pitchFamily="18" charset="0"/>
            </a:endParaRPr>
          </a:p>
          <a:p>
            <a:pPr algn="just"/>
            <a:endParaRPr lang="en-US" sz="2200" dirty="0"/>
          </a:p>
          <a:p>
            <a:endParaRPr lang="en-US" dirty="0"/>
          </a:p>
        </p:txBody>
      </p:sp>
    </p:spTree>
    <p:extLst>
      <p:ext uri="{BB962C8B-B14F-4D97-AF65-F5344CB8AC3E}">
        <p14:creationId xmlns:p14="http://schemas.microsoft.com/office/powerpoint/2010/main" val="4099910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4163979"/>
              </p:ext>
            </p:extLst>
          </p:nvPr>
        </p:nvGraphicFramePr>
        <p:xfrm>
          <a:off x="571500" y="279400"/>
          <a:ext cx="11290300" cy="629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3945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D2E3B-30B1-4371-BBCA-75EF18AEA763}"/>
              </a:ext>
            </a:extLst>
          </p:cNvPr>
          <p:cNvSpPr>
            <a:spLocks noGrp="1"/>
          </p:cNvSpPr>
          <p:nvPr>
            <p:ph type="title"/>
          </p:nvPr>
        </p:nvSpPr>
        <p:spPr>
          <a:xfrm>
            <a:off x="838200" y="365126"/>
            <a:ext cx="10515600" cy="1001096"/>
          </a:xfrm>
        </p:spPr>
        <p:txBody>
          <a:bodyPr>
            <a:normAutofit/>
          </a:bodyPr>
          <a:lstStyle/>
          <a:p>
            <a:pPr algn="ctr"/>
            <a:r>
              <a:rPr lang="en-US" sz="2400" b="1" dirty="0">
                <a:latin typeface="Sylfaen" panose="010A0502050306030303" pitchFamily="18" charset="0"/>
              </a:rPr>
              <a:t/>
            </a:r>
            <a:br>
              <a:rPr lang="en-US" sz="2400" b="1" dirty="0">
                <a:latin typeface="Sylfaen" panose="010A0502050306030303" pitchFamily="18" charset="0"/>
              </a:rPr>
            </a:br>
            <a:r>
              <a:rPr lang="en-US" sz="2400" b="1" dirty="0">
                <a:latin typeface="Sylfaen" panose="010A0502050306030303" pitchFamily="18" charset="0"/>
              </a:rPr>
              <a:t>Achievements in Math</a:t>
            </a:r>
          </a:p>
        </p:txBody>
      </p:sp>
      <p:graphicFrame>
        <p:nvGraphicFramePr>
          <p:cNvPr id="5" name="Table 4">
            <a:extLst>
              <a:ext uri="{FF2B5EF4-FFF2-40B4-BE49-F238E27FC236}">
                <a16:creationId xmlns:a16="http://schemas.microsoft.com/office/drawing/2014/main" id="{80125D78-21B1-4895-9B70-7933F220A24E}"/>
              </a:ext>
            </a:extLst>
          </p:cNvPr>
          <p:cNvGraphicFramePr>
            <a:graphicFrameLocks noGrp="1"/>
          </p:cNvGraphicFramePr>
          <p:nvPr>
            <p:extLst>
              <p:ext uri="{D42A27DB-BD31-4B8C-83A1-F6EECF244321}">
                <p14:modId xmlns:p14="http://schemas.microsoft.com/office/powerpoint/2010/main" val="4148373399"/>
              </p:ext>
            </p:extLst>
          </p:nvPr>
        </p:nvGraphicFramePr>
        <p:xfrm>
          <a:off x="838200" y="1463034"/>
          <a:ext cx="10652760" cy="4690339"/>
        </p:xfrm>
        <a:graphic>
          <a:graphicData uri="http://schemas.openxmlformats.org/drawingml/2006/table">
            <a:tbl>
              <a:tblPr firstRow="1" firstCol="1" bandRow="1">
                <a:tableStyleId>{2D5ABB26-0587-4C30-8999-92F81FD0307C}</a:tableStyleId>
              </a:tblPr>
              <a:tblGrid>
                <a:gridCol w="1466684">
                  <a:extLst>
                    <a:ext uri="{9D8B030D-6E8A-4147-A177-3AD203B41FA5}">
                      <a16:colId xmlns:a16="http://schemas.microsoft.com/office/drawing/2014/main" val="1825827154"/>
                    </a:ext>
                  </a:extLst>
                </a:gridCol>
                <a:gridCol w="756500">
                  <a:extLst>
                    <a:ext uri="{9D8B030D-6E8A-4147-A177-3AD203B41FA5}">
                      <a16:colId xmlns:a16="http://schemas.microsoft.com/office/drawing/2014/main" val="488377857"/>
                    </a:ext>
                  </a:extLst>
                </a:gridCol>
                <a:gridCol w="1795842">
                  <a:extLst>
                    <a:ext uri="{9D8B030D-6E8A-4147-A177-3AD203B41FA5}">
                      <a16:colId xmlns:a16="http://schemas.microsoft.com/office/drawing/2014/main" val="388649995"/>
                    </a:ext>
                  </a:extLst>
                </a:gridCol>
                <a:gridCol w="796954">
                  <a:extLst>
                    <a:ext uri="{9D8B030D-6E8A-4147-A177-3AD203B41FA5}">
                      <a16:colId xmlns:a16="http://schemas.microsoft.com/office/drawing/2014/main" val="2716110291"/>
                    </a:ext>
                  </a:extLst>
                </a:gridCol>
                <a:gridCol w="2575420">
                  <a:extLst>
                    <a:ext uri="{9D8B030D-6E8A-4147-A177-3AD203B41FA5}">
                      <a16:colId xmlns:a16="http://schemas.microsoft.com/office/drawing/2014/main" val="570028842"/>
                    </a:ext>
                  </a:extLst>
                </a:gridCol>
                <a:gridCol w="796954">
                  <a:extLst>
                    <a:ext uri="{9D8B030D-6E8A-4147-A177-3AD203B41FA5}">
                      <a16:colId xmlns:a16="http://schemas.microsoft.com/office/drawing/2014/main" val="3328535332"/>
                    </a:ext>
                  </a:extLst>
                </a:gridCol>
                <a:gridCol w="1743891">
                  <a:extLst>
                    <a:ext uri="{9D8B030D-6E8A-4147-A177-3AD203B41FA5}">
                      <a16:colId xmlns:a16="http://schemas.microsoft.com/office/drawing/2014/main" val="1351259323"/>
                    </a:ext>
                  </a:extLst>
                </a:gridCol>
                <a:gridCol w="720515">
                  <a:extLst>
                    <a:ext uri="{9D8B030D-6E8A-4147-A177-3AD203B41FA5}">
                      <a16:colId xmlns:a16="http://schemas.microsoft.com/office/drawing/2014/main" val="3822003512"/>
                    </a:ext>
                  </a:extLst>
                </a:gridCol>
              </a:tblGrid>
              <a:tr h="237544">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Country</a:t>
                      </a:r>
                    </a:p>
                  </a:txBody>
                  <a:tcPr marL="66474" marR="66474" marT="0" marB="0" anchor="b">
                    <a:lnB w="12700" cap="flat" cmpd="sng" algn="ctr">
                      <a:solidFill>
                        <a:srgbClr val="0868AC"/>
                      </a:solidFill>
                      <a:prstDash val="solid"/>
                      <a:round/>
                      <a:headEnd type="none" w="med" len="med"/>
                      <a:tailEnd type="none" w="med" len="med"/>
                    </a:lnB>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Result</a:t>
                      </a:r>
                    </a:p>
                  </a:txBody>
                  <a:tcPr marL="66474" marR="66474" marT="0" marB="0">
                    <a:lnB w="12700" cap="flat" cmpd="sng" algn="ctr">
                      <a:solidFill>
                        <a:srgbClr val="0868AC"/>
                      </a:solidFill>
                      <a:prstDash val="solid"/>
                      <a:round/>
                      <a:headEnd type="none" w="med" len="med"/>
                      <a:tailEnd type="none" w="med" len="med"/>
                    </a:lnB>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Country</a:t>
                      </a:r>
                    </a:p>
                  </a:txBody>
                  <a:tcPr marL="66474" marR="66474" marT="0" marB="0">
                    <a:lnB w="12700" cap="flat" cmpd="sng" algn="ctr">
                      <a:solidFill>
                        <a:srgbClr val="0868AC"/>
                      </a:solidFill>
                      <a:prstDash val="solid"/>
                      <a:round/>
                      <a:headEnd type="none" w="med" len="med"/>
                      <a:tailEnd type="none" w="med" len="med"/>
                    </a:lnB>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Result</a:t>
                      </a:r>
                    </a:p>
                  </a:txBody>
                  <a:tcPr marL="66474" marR="66474" marT="0" marB="0">
                    <a:lnB w="12700" cap="flat" cmpd="sng" algn="ctr">
                      <a:solidFill>
                        <a:srgbClr val="0868AC"/>
                      </a:solidFill>
                      <a:prstDash val="solid"/>
                      <a:round/>
                      <a:headEnd type="none" w="med" len="med"/>
                      <a:tailEnd type="none" w="med" len="med"/>
                    </a:lnB>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Country</a:t>
                      </a:r>
                    </a:p>
                  </a:txBody>
                  <a:tcPr marL="66474" marR="66474" marT="0" marB="0">
                    <a:lnB w="12700" cap="flat" cmpd="sng" algn="ctr">
                      <a:solidFill>
                        <a:srgbClr val="0868AC"/>
                      </a:solidFill>
                      <a:prstDash val="solid"/>
                      <a:round/>
                      <a:headEnd type="none" w="med" len="med"/>
                      <a:tailEnd type="none" w="med" len="med"/>
                    </a:lnB>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Result</a:t>
                      </a:r>
                    </a:p>
                  </a:txBody>
                  <a:tcPr marL="66474" marR="66474" marT="0" marB="0">
                    <a:lnB w="12700" cap="flat" cmpd="sng" algn="ctr">
                      <a:solidFill>
                        <a:srgbClr val="0868AC"/>
                      </a:solidFill>
                      <a:prstDash val="solid"/>
                      <a:round/>
                      <a:headEnd type="none" w="med" len="med"/>
                      <a:tailEnd type="none" w="med" len="med"/>
                    </a:lnB>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Country</a:t>
                      </a:r>
                    </a:p>
                  </a:txBody>
                  <a:tcPr marL="66474" marR="66474" marT="0" marB="0">
                    <a:lnB w="12700" cap="flat" cmpd="sng" algn="ctr">
                      <a:solidFill>
                        <a:srgbClr val="0868AC"/>
                      </a:solidFill>
                      <a:prstDash val="solid"/>
                      <a:round/>
                      <a:headEnd type="none" w="med" len="med"/>
                      <a:tailEnd type="none" w="med" len="med"/>
                    </a:lnB>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Result</a:t>
                      </a:r>
                    </a:p>
                  </a:txBody>
                  <a:tcPr marL="66474" marR="66474" marT="0" marB="0">
                    <a:lnB w="12700" cap="flat" cmpd="sng" algn="ctr">
                      <a:solidFill>
                        <a:srgbClr val="0868AC"/>
                      </a:solidFill>
                      <a:prstDash val="solid"/>
                      <a:round/>
                      <a:headEnd type="none" w="med" len="med"/>
                      <a:tailEnd type="none" w="med" len="med"/>
                    </a:lnB>
                  </a:tcPr>
                </a:tc>
                <a:extLst>
                  <a:ext uri="{0D108BD9-81ED-4DB2-BD59-A6C34878D82A}">
                    <a16:rowId xmlns:a16="http://schemas.microsoft.com/office/drawing/2014/main" val="1330913488"/>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B-S-J-Z (China</a:t>
                      </a:r>
                      <a:r>
                        <a:rPr lang="ka-GE" sz="1100" b="0" i="0" u="none" strike="noStrike" kern="1200" dirty="0">
                          <a:solidFill>
                            <a:srgbClr val="023880"/>
                          </a:solidFill>
                          <a:effectLst/>
                          <a:latin typeface="Sylfaen" panose="010A0502050306030303" pitchFamily="18" charset="0"/>
                          <a:ea typeface="+mn-ea"/>
                          <a:cs typeface="+mn-cs"/>
                        </a:rPr>
                        <a:t>)</a:t>
                      </a:r>
                    </a:p>
                  </a:txBody>
                  <a:tcPr marL="9525" marR="9525" marT="9525" marB="0" anchor="ctr">
                    <a:lnT w="12700" cap="flat" cmpd="sng" algn="ctr">
                      <a:solidFill>
                        <a:srgbClr val="0868AC"/>
                      </a:solidFill>
                      <a:prstDash val="solid"/>
                      <a:round/>
                      <a:headEnd type="none" w="med" len="med"/>
                      <a:tailEnd type="none" w="med" len="med"/>
                    </a:lnT>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591</a:t>
                      </a:r>
                    </a:p>
                  </a:txBody>
                  <a:tcPr marL="9525" marR="9525" marT="9525" marB="0" anchor="ctr">
                    <a:lnR w="12700" cap="flat" cmpd="sng" algn="ctr">
                      <a:solidFill>
                        <a:srgbClr val="0868AC"/>
                      </a:solidFill>
                      <a:prstDash val="solid"/>
                      <a:round/>
                      <a:headEnd type="none" w="med" len="med"/>
                      <a:tailEnd type="none" w="med" len="med"/>
                    </a:lnR>
                    <a:lnT w="12700" cap="flat" cmpd="sng" algn="ctr">
                      <a:solidFill>
                        <a:srgbClr val="0868AC"/>
                      </a:solidFill>
                      <a:prstDash val="solid"/>
                      <a:round/>
                      <a:headEnd type="none" w="med" len="med"/>
                      <a:tailEnd type="none" w="med" len="med"/>
                    </a:lnT>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Germany</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T w="12700" cap="flat" cmpd="sng" algn="ctr">
                      <a:solidFill>
                        <a:srgbClr val="0868AC"/>
                      </a:solidFill>
                      <a:prstDash val="solid"/>
                      <a:round/>
                      <a:headEnd type="none" w="med" len="med"/>
                      <a:tailEnd type="none" w="med" len="med"/>
                    </a:lnT>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500</a:t>
                      </a:r>
                    </a:p>
                  </a:txBody>
                  <a:tcPr marL="9525" marR="9525" marT="9525" marB="0" anchor="ctr">
                    <a:lnR w="12700" cap="flat" cmpd="sng" algn="ctr">
                      <a:solidFill>
                        <a:srgbClr val="0868AC"/>
                      </a:solidFill>
                      <a:prstDash val="solid"/>
                      <a:round/>
                      <a:headEnd type="none" w="med" len="med"/>
                      <a:tailEnd type="none" w="med" len="med"/>
                    </a:lnR>
                    <a:lnT w="12700" cap="flat" cmpd="sng" algn="ctr">
                      <a:solidFill>
                        <a:srgbClr val="0868AC"/>
                      </a:solidFill>
                      <a:prstDash val="solid"/>
                      <a:round/>
                      <a:headEnd type="none" w="med" len="med"/>
                      <a:tailEnd type="none" w="med" len="med"/>
                    </a:lnT>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Croatia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T w="12700" cap="flat" cmpd="sng" algn="ctr">
                      <a:solidFill>
                        <a:srgbClr val="0868AC"/>
                      </a:solidFill>
                      <a:prstDash val="solid"/>
                      <a:round/>
                      <a:headEnd type="none" w="med" len="med"/>
                      <a:tailEnd type="none" w="med" len="med"/>
                    </a:lnT>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464</a:t>
                      </a:r>
                    </a:p>
                  </a:txBody>
                  <a:tcPr marL="9525" marR="9525" marT="9525" marB="0" anchor="ctr">
                    <a:lnR w="12700" cap="flat" cmpd="sng" algn="ctr">
                      <a:solidFill>
                        <a:srgbClr val="0868AC"/>
                      </a:solidFill>
                      <a:prstDash val="solid"/>
                      <a:round/>
                      <a:headEnd type="none" w="med" len="med"/>
                      <a:tailEnd type="none" w="med" len="med"/>
                    </a:lnR>
                    <a:lnT w="12700" cap="flat" cmpd="sng" algn="ctr">
                      <a:solidFill>
                        <a:srgbClr val="0868AC"/>
                      </a:solidFill>
                      <a:prstDash val="solid"/>
                      <a:round/>
                      <a:headEnd type="none" w="med" len="med"/>
                      <a:tailEnd type="none" w="med" len="med"/>
                    </a:lnT>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Qatar</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T w="12700" cap="flat" cmpd="sng" algn="ctr">
                      <a:solidFill>
                        <a:srgbClr val="0868AC"/>
                      </a:solidFill>
                      <a:prstDash val="solid"/>
                      <a:round/>
                      <a:headEnd type="none" w="med" len="med"/>
                      <a:tailEnd type="none" w="med" len="med"/>
                    </a:lnT>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414</a:t>
                      </a:r>
                    </a:p>
                  </a:txBody>
                  <a:tcPr marL="9525" marR="9525" marT="9525" marB="0" anchor="ctr">
                    <a:lnT w="12700" cap="flat" cmpd="sng" algn="ctr">
                      <a:solidFill>
                        <a:srgbClr val="0868AC"/>
                      </a:solidFill>
                      <a:prstDash val="solid"/>
                      <a:round/>
                      <a:headEnd type="none" w="med" len="med"/>
                      <a:tailEnd type="none" w="med" len="med"/>
                    </a:lnT>
                  </a:tcPr>
                </a:tc>
                <a:extLst>
                  <a:ext uri="{0D108BD9-81ED-4DB2-BD59-A6C34878D82A}">
                    <a16:rowId xmlns:a16="http://schemas.microsoft.com/office/drawing/2014/main" val="2175785062"/>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Singapore</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569</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Czech Republic</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499</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Israel</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463</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Mexico</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409</a:t>
                      </a:r>
                    </a:p>
                  </a:txBody>
                  <a:tcPr marL="9525" marR="9525" marT="9525" marB="0" anchor="ctr"/>
                </a:tc>
                <a:extLst>
                  <a:ext uri="{0D108BD9-81ED-4DB2-BD59-A6C34878D82A}">
                    <a16:rowId xmlns:a16="http://schemas.microsoft.com/office/drawing/2014/main" val="3960035600"/>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Macao</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558</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Austria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a:solidFill>
                            <a:srgbClr val="023880"/>
                          </a:solidFill>
                          <a:effectLst/>
                          <a:latin typeface="Sylfaen" panose="010A0502050306030303" pitchFamily="18" charset="0"/>
                          <a:ea typeface="+mn-ea"/>
                          <a:cs typeface="+mn-cs"/>
                        </a:rPr>
                        <a:t>499</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Turkey</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a:solidFill>
                            <a:srgbClr val="023880"/>
                          </a:solidFill>
                          <a:effectLst/>
                          <a:latin typeface="Sylfaen" panose="010A0502050306030303" pitchFamily="18" charset="0"/>
                          <a:ea typeface="+mn-ea"/>
                          <a:cs typeface="+mn-cs"/>
                        </a:rPr>
                        <a:t>454</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Bosnia and Herzegovina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r>
                        <a:rPr lang="en-US" sz="1100" b="0" i="0" u="none" strike="noStrike" kern="1200">
                          <a:solidFill>
                            <a:srgbClr val="023880"/>
                          </a:solidFill>
                          <a:effectLst/>
                          <a:latin typeface="Sylfaen" panose="010A0502050306030303" pitchFamily="18" charset="0"/>
                          <a:ea typeface="+mn-ea"/>
                          <a:cs typeface="+mn-cs"/>
                        </a:rPr>
                        <a:t>406</a:t>
                      </a:r>
                    </a:p>
                  </a:txBody>
                  <a:tcPr marL="9525" marR="9525" marT="9525" marB="0" anchor="ctr"/>
                </a:tc>
                <a:extLst>
                  <a:ext uri="{0D108BD9-81ED-4DB2-BD59-A6C34878D82A}">
                    <a16:rowId xmlns:a16="http://schemas.microsoft.com/office/drawing/2014/main" val="2537989974"/>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Hong-Kong</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551</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Latvia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496</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Ukraine</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453</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Costa-Rica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402</a:t>
                      </a:r>
                    </a:p>
                  </a:txBody>
                  <a:tcPr marL="9525" marR="9525" marT="9525" marB="0" anchor="ctr"/>
                </a:tc>
                <a:extLst>
                  <a:ext uri="{0D108BD9-81ED-4DB2-BD59-A6C34878D82A}">
                    <a16:rowId xmlns:a16="http://schemas.microsoft.com/office/drawing/2014/main" val="2182427945"/>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Taiwan</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531</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France</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a:solidFill>
                            <a:srgbClr val="023880"/>
                          </a:solidFill>
                          <a:effectLst/>
                          <a:latin typeface="Sylfaen" panose="010A0502050306030303" pitchFamily="18" charset="0"/>
                          <a:ea typeface="+mn-ea"/>
                          <a:cs typeface="+mn-cs"/>
                        </a:rPr>
                        <a:t>495</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Greece</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a:solidFill>
                            <a:srgbClr val="023880"/>
                          </a:solidFill>
                          <a:effectLst/>
                          <a:latin typeface="Sylfaen" panose="010A0502050306030303" pitchFamily="18" charset="0"/>
                          <a:ea typeface="+mn-ea"/>
                          <a:cs typeface="+mn-cs"/>
                        </a:rPr>
                        <a:t>451</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Jordan</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400</a:t>
                      </a:r>
                    </a:p>
                  </a:txBody>
                  <a:tcPr marL="9525" marR="9525" marT="9525" marB="0" anchor="ctr"/>
                </a:tc>
                <a:extLst>
                  <a:ext uri="{0D108BD9-81ED-4DB2-BD59-A6C34878D82A}">
                    <a16:rowId xmlns:a16="http://schemas.microsoft.com/office/drawing/2014/main" val="4067481754"/>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Japan</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a:solidFill>
                            <a:srgbClr val="023880"/>
                          </a:solidFill>
                          <a:effectLst/>
                          <a:latin typeface="Sylfaen" panose="010A0502050306030303" pitchFamily="18" charset="0"/>
                          <a:ea typeface="+mn-ea"/>
                          <a:cs typeface="+mn-cs"/>
                        </a:rPr>
                        <a:t>527</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Iceland</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a:solidFill>
                            <a:srgbClr val="023880"/>
                          </a:solidFill>
                          <a:effectLst/>
                          <a:latin typeface="Sylfaen" panose="010A0502050306030303" pitchFamily="18" charset="0"/>
                          <a:ea typeface="+mn-ea"/>
                          <a:cs typeface="+mn-cs"/>
                        </a:rPr>
                        <a:t>495</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Cyprus</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451</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Peru</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B w="12700" cap="flat" cmpd="sng" algn="ctr">
                      <a:solidFill>
                        <a:srgbClr val="0868AC"/>
                      </a:solidFill>
                      <a:prstDash val="solid"/>
                      <a:round/>
                      <a:headEnd type="none" w="med" len="med"/>
                      <a:tailEnd type="none" w="med" len="med"/>
                    </a:lnB>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400</a:t>
                      </a:r>
                    </a:p>
                  </a:txBody>
                  <a:tcPr marL="9525" marR="9525" marT="9525" marB="0" anchor="ctr">
                    <a:lnB w="12700" cap="flat" cmpd="sng" algn="ctr">
                      <a:solidFill>
                        <a:srgbClr val="0868AC"/>
                      </a:solidFill>
                      <a:prstDash val="solid"/>
                      <a:round/>
                      <a:headEnd type="none" w="med" len="med"/>
                      <a:tailEnd type="none" w="med" len="med"/>
                    </a:lnB>
                  </a:tcPr>
                </a:tc>
                <a:extLst>
                  <a:ext uri="{0D108BD9-81ED-4DB2-BD59-A6C34878D82A}">
                    <a16:rowId xmlns:a16="http://schemas.microsoft.com/office/drawing/2014/main" val="3408927672"/>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Korea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526</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New Zealand</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B w="12700" cap="flat" cmpd="sng" algn="ctr">
                      <a:solidFill>
                        <a:srgbClr val="0868AC"/>
                      </a:solidFill>
                      <a:prstDash val="lgDash"/>
                      <a:round/>
                      <a:headEnd type="none" w="med" len="med"/>
                      <a:tailEnd type="none" w="med" len="med"/>
                    </a:lnB>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494</a:t>
                      </a:r>
                    </a:p>
                  </a:txBody>
                  <a:tcPr marL="9525" marR="9525" marT="9525" marB="0" anchor="ctr">
                    <a:lnR w="12700" cap="flat" cmpd="sng" algn="ctr">
                      <a:solidFill>
                        <a:srgbClr val="0868AC"/>
                      </a:solidFill>
                      <a:prstDash val="solid"/>
                      <a:round/>
                      <a:headEnd type="none" w="med" len="med"/>
                      <a:tailEnd type="none" w="med" len="med"/>
                    </a:lnR>
                    <a:lnB w="12700" cap="flat" cmpd="sng" algn="ctr">
                      <a:solidFill>
                        <a:srgbClr val="0868AC"/>
                      </a:solidFill>
                      <a:prstDash val="lgDash"/>
                      <a:round/>
                      <a:headEnd type="none" w="med" len="med"/>
                      <a:tailEnd type="none" w="med" len="med"/>
                    </a:lnB>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Serbia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448</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1" i="0" u="none" strike="noStrike" kern="1200" dirty="0">
                          <a:solidFill>
                            <a:srgbClr val="023880"/>
                          </a:solidFill>
                          <a:effectLst/>
                          <a:latin typeface="Sylfaen" panose="010A0502050306030303" pitchFamily="18" charset="0"/>
                          <a:ea typeface="+mn-ea"/>
                          <a:cs typeface="+mn-cs"/>
                        </a:rPr>
                        <a:t> Georgia</a:t>
                      </a:r>
                      <a:endParaRPr lang="ka-GE" sz="1100" b="1"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T w="12700" cap="flat" cmpd="sng" algn="ctr">
                      <a:solidFill>
                        <a:srgbClr val="0868AC"/>
                      </a:solidFill>
                      <a:prstDash val="solid"/>
                      <a:round/>
                      <a:headEnd type="none" w="med" len="med"/>
                      <a:tailEnd type="none" w="med" len="med"/>
                    </a:lnT>
                    <a:lnB w="12700" cap="flat" cmpd="sng" algn="ctr">
                      <a:solidFill>
                        <a:srgbClr val="0868AC"/>
                      </a:solidFill>
                      <a:prstDash val="solid"/>
                      <a:round/>
                      <a:headEnd type="none" w="med" len="med"/>
                      <a:tailEnd type="none" w="med" len="med"/>
                    </a:lnB>
                  </a:tcPr>
                </a:tc>
                <a:tc>
                  <a:txBody>
                    <a:bodyPr/>
                    <a:lstStyle/>
                    <a:p>
                      <a:pPr marL="0" algn="ctr" defTabSz="914400" rtl="0" eaLnBrk="1" fontAlgn="ctr" latinLnBrk="0" hangingPunct="1"/>
                      <a:r>
                        <a:rPr lang="en-US" sz="1100" b="1" i="0" u="none" strike="noStrike" kern="1200" dirty="0">
                          <a:solidFill>
                            <a:srgbClr val="023880"/>
                          </a:solidFill>
                          <a:effectLst/>
                          <a:latin typeface="Sylfaen" panose="010A0502050306030303" pitchFamily="18" charset="0"/>
                          <a:ea typeface="+mn-ea"/>
                          <a:cs typeface="+mn-cs"/>
                        </a:rPr>
                        <a:t>398</a:t>
                      </a:r>
                    </a:p>
                  </a:txBody>
                  <a:tcPr marL="9525" marR="9525" marT="9525" marB="0" anchor="ctr">
                    <a:lnT w="12700" cap="flat" cmpd="sng" algn="ctr">
                      <a:solidFill>
                        <a:srgbClr val="0868AC"/>
                      </a:solidFill>
                      <a:prstDash val="solid"/>
                      <a:round/>
                      <a:headEnd type="none" w="med" len="med"/>
                      <a:tailEnd type="none" w="med" len="med"/>
                    </a:lnT>
                    <a:lnB w="12700" cap="flat" cmpd="sng" algn="ctr">
                      <a:solidFill>
                        <a:srgbClr val="0868AC"/>
                      </a:solidFill>
                      <a:prstDash val="solid"/>
                      <a:round/>
                      <a:headEnd type="none" w="med" len="med"/>
                      <a:tailEnd type="none" w="med" len="med"/>
                    </a:lnB>
                  </a:tcPr>
                </a:tc>
                <a:extLst>
                  <a:ext uri="{0D108BD9-81ED-4DB2-BD59-A6C34878D82A}">
                    <a16:rowId xmlns:a16="http://schemas.microsoft.com/office/drawing/2014/main" val="1758832563"/>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Estonia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523</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Portugal</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T w="12700" cap="flat" cmpd="sng" algn="ctr">
                      <a:solidFill>
                        <a:srgbClr val="0868AC"/>
                      </a:solidFill>
                      <a:prstDash val="lgDash"/>
                      <a:round/>
                      <a:headEnd type="none" w="med" len="med"/>
                      <a:tailEnd type="none" w="med" len="med"/>
                    </a:lnT>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492</a:t>
                      </a:r>
                    </a:p>
                  </a:txBody>
                  <a:tcPr marL="9525" marR="9525" marT="9525" marB="0" anchor="ctr">
                    <a:lnR w="12700" cap="flat" cmpd="sng" algn="ctr">
                      <a:solidFill>
                        <a:srgbClr val="0868AC"/>
                      </a:solidFill>
                      <a:prstDash val="solid"/>
                      <a:round/>
                      <a:headEnd type="none" w="med" len="med"/>
                      <a:tailEnd type="none" w="med" len="med"/>
                    </a:lnR>
                    <a:lnT w="12700" cap="flat" cmpd="sng" algn="ctr">
                      <a:solidFill>
                        <a:srgbClr val="0868AC"/>
                      </a:solidFill>
                      <a:prstDash val="lgDash"/>
                      <a:round/>
                      <a:headEnd type="none" w="med" len="med"/>
                      <a:tailEnd type="none" w="med" len="med"/>
                    </a:lnT>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Malaysia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a:solidFill>
                            <a:srgbClr val="023880"/>
                          </a:solidFill>
                          <a:effectLst/>
                          <a:latin typeface="Sylfaen" panose="010A0502050306030303" pitchFamily="18" charset="0"/>
                          <a:ea typeface="+mn-ea"/>
                          <a:cs typeface="+mn-cs"/>
                        </a:rPr>
                        <a:t>440</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Northern Macedonia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T w="12700" cap="flat" cmpd="sng" algn="ctr">
                      <a:solidFill>
                        <a:srgbClr val="0868AC"/>
                      </a:solidFill>
                      <a:prstDash val="solid"/>
                      <a:round/>
                      <a:headEnd type="none" w="med" len="med"/>
                      <a:tailEnd type="none" w="med" len="med"/>
                    </a:lnT>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394</a:t>
                      </a:r>
                    </a:p>
                  </a:txBody>
                  <a:tcPr marL="9525" marR="9525" marT="9525" marB="0" anchor="ctr">
                    <a:lnT w="12700" cap="flat" cmpd="sng" algn="ctr">
                      <a:solidFill>
                        <a:srgbClr val="0868AC"/>
                      </a:solidFill>
                      <a:prstDash val="solid"/>
                      <a:round/>
                      <a:headEnd type="none" w="med" len="med"/>
                      <a:tailEnd type="none" w="med" len="med"/>
                    </a:lnT>
                  </a:tcPr>
                </a:tc>
                <a:extLst>
                  <a:ext uri="{0D108BD9-81ED-4DB2-BD59-A6C34878D82A}">
                    <a16:rowId xmlns:a16="http://schemas.microsoft.com/office/drawing/2014/main" val="3127433921"/>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Netherlands</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519</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Australia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B w="12700" cap="flat" cmpd="sng" algn="ctr">
                      <a:noFill/>
                      <a:prstDash val="solid"/>
                      <a:round/>
                      <a:headEnd type="none" w="med" len="med"/>
                      <a:tailEnd type="none" w="med" len="med"/>
                    </a:lnB>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491</a:t>
                      </a:r>
                    </a:p>
                  </a:txBody>
                  <a:tcPr marL="9525" marR="9525" marT="9525" marB="0" anchor="ctr">
                    <a:lnR w="12700" cap="flat" cmpd="sng" algn="ctr">
                      <a:solidFill>
                        <a:srgbClr val="0868AC"/>
                      </a:solidFill>
                      <a:prstDash val="solid"/>
                      <a:round/>
                      <a:headEnd type="none" w="med" len="med"/>
                      <a:tailEnd type="none" w="med" len="med"/>
                    </a:lnR>
                    <a:lnB w="12700" cap="flat" cmpd="sng" algn="ctr">
                      <a:noFill/>
                      <a:prstDash val="solid"/>
                      <a:round/>
                      <a:headEnd type="none" w="med" len="med"/>
                      <a:tailEnd type="none" w="med" len="med"/>
                    </a:lnB>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Albania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437</a:t>
                      </a:r>
                    </a:p>
                  </a:txBody>
                  <a:tcPr marL="9525" marR="9525" marT="9525" marB="0" anchor="ctr">
                    <a:lnR w="12700" cap="flat" cmpd="sng" algn="ctr">
                      <a:solidFill>
                        <a:srgbClr val="0868AC"/>
                      </a:solidFill>
                      <a:prstDash val="solid"/>
                      <a:round/>
                      <a:headEnd type="none" w="med" len="med"/>
                      <a:tailEnd type="none" w="med" len="med"/>
                    </a:lnR>
                  </a:tcPr>
                </a:tc>
                <a:tc rowSpan="3">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Lebanon</a:t>
                      </a:r>
                      <a:endParaRPr lang="ka-GE" sz="1100" b="0" i="0" u="none" strike="noStrike" kern="1200" dirty="0">
                        <a:solidFill>
                          <a:srgbClr val="023880"/>
                        </a:solidFill>
                        <a:effectLst/>
                        <a:latin typeface="Sylfaen" panose="010A0502050306030303" pitchFamily="18" charset="0"/>
                        <a:ea typeface="+mn-ea"/>
                        <a:cs typeface="+mn-cs"/>
                      </a:endParaRPr>
                    </a:p>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Columbia</a:t>
                      </a:r>
                      <a:endParaRPr lang="ka-GE" sz="1100" b="0" i="0" u="none" strike="noStrike" kern="1200" dirty="0">
                        <a:solidFill>
                          <a:srgbClr val="023880"/>
                        </a:solidFill>
                        <a:effectLst/>
                        <a:latin typeface="Sylfaen" panose="010A0502050306030303" pitchFamily="18" charset="0"/>
                        <a:ea typeface="+mn-ea"/>
                        <a:cs typeface="+mn-cs"/>
                      </a:endParaRPr>
                    </a:p>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Brazil</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rowSpan="3">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393</a:t>
                      </a:r>
                    </a:p>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391</a:t>
                      </a:r>
                    </a:p>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384</a:t>
                      </a:r>
                    </a:p>
                  </a:txBody>
                  <a:tcPr marL="9525" marR="9525" marT="9525" marB="0" anchor="ctr"/>
                </a:tc>
                <a:extLst>
                  <a:ext uri="{0D108BD9-81ED-4DB2-BD59-A6C34878D82A}">
                    <a16:rowId xmlns:a16="http://schemas.microsoft.com/office/drawing/2014/main" val="395372148"/>
                  </a:ext>
                </a:extLst>
              </a:tr>
              <a:tr h="242680">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Poland</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516</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1" i="0" u="none" strike="noStrike" kern="1200" dirty="0">
                          <a:solidFill>
                            <a:srgbClr val="023880"/>
                          </a:solidFill>
                          <a:effectLst/>
                          <a:latin typeface="Sylfaen" panose="010A0502050306030303" pitchFamily="18" charset="0"/>
                          <a:ea typeface="+mn-ea"/>
                          <a:cs typeface="+mn-cs"/>
                        </a:rPr>
                        <a:t>OECD Average</a:t>
                      </a:r>
                    </a:p>
                  </a:txBody>
                  <a:tcPr marL="66474" marR="66474" marT="0" marB="0" anchor="b">
                    <a:lnL w="12700" cap="flat" cmpd="sng" algn="ctr">
                      <a:solidFill>
                        <a:srgbClr val="0868AC"/>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ctr" latinLnBrk="0" hangingPunct="1">
                        <a:lnSpc>
                          <a:spcPct val="107000"/>
                        </a:lnSpc>
                        <a:spcAft>
                          <a:spcPts val="0"/>
                        </a:spcAft>
                      </a:pPr>
                      <a:r>
                        <a:rPr lang="ka-GE" sz="1100" b="1" i="0" u="none" strike="noStrike" kern="1200" dirty="0">
                          <a:solidFill>
                            <a:srgbClr val="023880"/>
                          </a:solidFill>
                          <a:effectLst/>
                          <a:latin typeface="Sylfaen" panose="010A0502050306030303" pitchFamily="18" charset="0"/>
                          <a:ea typeface="+mn-ea"/>
                          <a:cs typeface="+mn-cs"/>
                        </a:rPr>
                        <a:t>489</a:t>
                      </a:r>
                      <a:endParaRPr lang="en-US" sz="1100" b="1" i="0" u="none" strike="noStrike" kern="1200" dirty="0">
                        <a:solidFill>
                          <a:srgbClr val="023880"/>
                        </a:solidFill>
                        <a:effectLst/>
                        <a:latin typeface="Sylfaen" panose="010A0502050306030303" pitchFamily="18" charset="0"/>
                        <a:ea typeface="+mn-ea"/>
                        <a:cs typeface="+mn-cs"/>
                      </a:endParaRPr>
                    </a:p>
                  </a:txBody>
                  <a:tcPr marL="68580" marR="68580" marT="0" marB="0" anchor="ctr">
                    <a:lnL>
                      <a:noFill/>
                    </a:lnL>
                    <a:lnR w="12700" cap="flat" cmpd="sng" algn="ctr">
                      <a:solidFill>
                        <a:srgbClr val="0868AC"/>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Bulgaria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436</a:t>
                      </a:r>
                    </a:p>
                  </a:txBody>
                  <a:tcPr marL="9525" marR="9525" marT="9525" marB="0" anchor="ctr">
                    <a:lnR w="12700" cap="flat" cmpd="sng" algn="ctr">
                      <a:solidFill>
                        <a:srgbClr val="0868AC"/>
                      </a:solidFill>
                      <a:prstDash val="solid"/>
                      <a:round/>
                      <a:headEnd type="none" w="med" len="med"/>
                      <a:tailEnd type="none" w="med" len="med"/>
                    </a:lnR>
                  </a:tcPr>
                </a:tc>
                <a:tc vMerge="1">
                  <a:txBody>
                    <a:bodyPr/>
                    <a:lstStyle/>
                    <a:p>
                      <a:pPr algn="l" rtl="0" fontAlgn="ctr"/>
                      <a:endParaRPr lang="ka-GE" sz="1050" b="0" i="0" u="none" strike="noStrike">
                        <a:solidFill>
                          <a:srgbClr val="023880"/>
                        </a:solidFill>
                        <a:effectLst/>
                        <a:latin typeface="Calibri" panose="020F0502020204030204" pitchFamily="34" charset="0"/>
                      </a:endParaRPr>
                    </a:p>
                  </a:txBody>
                  <a:tcPr marL="9525" marR="9525" marT="9525" marB="0" anchor="ctr">
                    <a:lnL w="12700" cap="flat" cmpd="sng" algn="ctr">
                      <a:solidFill>
                        <a:srgbClr val="0868AC"/>
                      </a:solidFill>
                      <a:prstDash val="solid"/>
                      <a:round/>
                      <a:headEnd type="none" w="med" len="med"/>
                      <a:tailEnd type="none" w="med" len="med"/>
                    </a:lnL>
                    <a:lnT w="12700" cap="flat" cmpd="sng" algn="ctr">
                      <a:solidFill>
                        <a:srgbClr val="0868AC"/>
                      </a:solidFill>
                      <a:prstDash val="solid"/>
                      <a:round/>
                      <a:headEnd type="none" w="med" len="med"/>
                      <a:tailEnd type="none" w="med" len="med"/>
                    </a:lnT>
                    <a:lnB w="12700" cap="flat" cmpd="sng" algn="ctr">
                      <a:solidFill>
                        <a:srgbClr val="0868AC"/>
                      </a:solidFill>
                      <a:prstDash val="solid"/>
                      <a:round/>
                      <a:headEnd type="none" w="med" len="med"/>
                      <a:tailEnd type="none" w="med" len="med"/>
                    </a:lnB>
                  </a:tcPr>
                </a:tc>
                <a:tc vMerge="1">
                  <a:txBody>
                    <a:bodyPr/>
                    <a:lstStyle/>
                    <a:p>
                      <a:pPr algn="ctr" rtl="0" fontAlgn="ctr"/>
                      <a:endParaRPr lang="en-US" sz="1000" b="0" i="0" u="none" strike="noStrike">
                        <a:solidFill>
                          <a:srgbClr val="023880"/>
                        </a:solidFill>
                        <a:effectLst/>
                        <a:latin typeface="Arial" panose="020B0604020202020204" pitchFamily="34" charset="0"/>
                      </a:endParaRPr>
                    </a:p>
                  </a:txBody>
                  <a:tcPr marL="9525" marR="9525" marT="9525" marB="0" anchor="ctr">
                    <a:lnR w="12700" cap="flat" cmpd="sng" algn="ctr">
                      <a:solidFill>
                        <a:srgbClr val="0868AC"/>
                      </a:solidFill>
                      <a:prstDash val="solid"/>
                      <a:round/>
                      <a:headEnd type="none" w="med" len="med"/>
                      <a:tailEnd type="none" w="med" len="med"/>
                    </a:lnR>
                    <a:lnT w="12700" cap="flat" cmpd="sng" algn="ctr">
                      <a:solidFill>
                        <a:srgbClr val="0868AC"/>
                      </a:solidFill>
                      <a:prstDash val="solid"/>
                      <a:round/>
                      <a:headEnd type="none" w="med" len="med"/>
                      <a:tailEnd type="none" w="med" len="med"/>
                    </a:lnT>
                    <a:lnB w="12700" cap="flat" cmpd="sng" algn="ctr">
                      <a:solidFill>
                        <a:srgbClr val="0868AC"/>
                      </a:solidFill>
                      <a:prstDash val="solid"/>
                      <a:round/>
                      <a:headEnd type="none" w="med" len="med"/>
                      <a:tailEnd type="none" w="med" len="med"/>
                    </a:lnB>
                  </a:tcPr>
                </a:tc>
                <a:extLst>
                  <a:ext uri="{0D108BD9-81ED-4DB2-BD59-A6C34878D82A}">
                    <a16:rowId xmlns:a16="http://schemas.microsoft.com/office/drawing/2014/main" val="2323080705"/>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Switzerland</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515</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Russia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T w="12700" cap="flat" cmpd="sng" algn="ctr">
                      <a:noFill/>
                      <a:prstDash val="solid"/>
                      <a:round/>
                      <a:headEnd type="none" w="med" len="med"/>
                      <a:tailEnd type="none" w="med" len="med"/>
                    </a:lnT>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488</a:t>
                      </a:r>
                    </a:p>
                  </a:txBody>
                  <a:tcPr marL="9525" marR="9525" marT="9525" marB="0" anchor="ctr">
                    <a:lnR w="12700" cap="flat" cmpd="sng" algn="ctr">
                      <a:solidFill>
                        <a:srgbClr val="0868AC"/>
                      </a:solidFill>
                      <a:prstDash val="solid"/>
                      <a:round/>
                      <a:headEnd type="none" w="med" len="med"/>
                      <a:tailEnd type="none" w="med" len="med"/>
                    </a:lnR>
                    <a:lnT w="12700" cap="flat" cmpd="sng" algn="ctr">
                      <a:noFill/>
                      <a:prstDash val="solid"/>
                      <a:round/>
                      <a:headEnd type="none" w="med" len="med"/>
                      <a:tailEnd type="none" w="med" len="med"/>
                    </a:lnT>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UAE</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435</a:t>
                      </a:r>
                    </a:p>
                  </a:txBody>
                  <a:tcPr marL="9525" marR="9525" marT="9525" marB="0" anchor="ctr">
                    <a:lnR w="12700" cap="flat" cmpd="sng" algn="ctr">
                      <a:solidFill>
                        <a:srgbClr val="0868AC"/>
                      </a:solidFill>
                      <a:prstDash val="solid"/>
                      <a:round/>
                      <a:headEnd type="none" w="med" len="med"/>
                      <a:tailEnd type="none" w="med" len="med"/>
                    </a:lnR>
                  </a:tcPr>
                </a:tc>
                <a:tc vMerge="1">
                  <a:txBody>
                    <a:bodyPr/>
                    <a:lstStyle/>
                    <a:p>
                      <a:pPr algn="l" rtl="0" fontAlgn="ctr"/>
                      <a:endParaRPr lang="ka-GE" sz="1050" b="0" i="0" u="none" strike="noStrike" dirty="0">
                        <a:solidFill>
                          <a:srgbClr val="02388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rgbClr val="0868AC"/>
                      </a:solidFill>
                      <a:prstDash val="solid"/>
                      <a:round/>
                      <a:headEnd type="none" w="med" len="med"/>
                      <a:tailEnd type="none" w="med" len="med"/>
                    </a:lnT>
                  </a:tcPr>
                </a:tc>
                <a:tc vMerge="1">
                  <a:txBody>
                    <a:bodyPr/>
                    <a:lstStyle/>
                    <a:p>
                      <a:pPr algn="ctr" rtl="0" fontAlgn="ctr"/>
                      <a:endParaRPr lang="en-US" sz="1000" b="0" i="0" u="none" strike="noStrike">
                        <a:solidFill>
                          <a:srgbClr val="023880"/>
                        </a:solidFill>
                        <a:effectLst/>
                        <a:latin typeface="Arial" panose="020B0604020202020204" pitchFamily="34" charset="0"/>
                      </a:endParaRPr>
                    </a:p>
                  </a:txBody>
                  <a:tcPr marL="9525" marR="9525" marT="9525" marB="0" anchor="ctr">
                    <a:lnT w="12700" cap="flat" cmpd="sng" algn="ctr">
                      <a:solidFill>
                        <a:srgbClr val="0868AC"/>
                      </a:solidFill>
                      <a:prstDash val="solid"/>
                      <a:round/>
                      <a:headEnd type="none" w="med" len="med"/>
                      <a:tailEnd type="none" w="med" len="med"/>
                    </a:lnT>
                  </a:tcPr>
                </a:tc>
                <a:extLst>
                  <a:ext uri="{0D108BD9-81ED-4DB2-BD59-A6C34878D82A}">
                    <a16:rowId xmlns:a16="http://schemas.microsoft.com/office/drawing/2014/main" val="4064044361"/>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Canada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512</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Italy</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487</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Romania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430</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Argentina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379</a:t>
                      </a:r>
                    </a:p>
                  </a:txBody>
                  <a:tcPr marL="9525" marR="9525" marT="9525" marB="0" anchor="ctr"/>
                </a:tc>
                <a:extLst>
                  <a:ext uri="{0D108BD9-81ED-4DB2-BD59-A6C34878D82A}">
                    <a16:rowId xmlns:a16="http://schemas.microsoft.com/office/drawing/2014/main" val="3419467272"/>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Denmark</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a:solidFill>
                            <a:srgbClr val="023880"/>
                          </a:solidFill>
                          <a:effectLst/>
                          <a:latin typeface="Sylfaen" panose="010A0502050306030303" pitchFamily="18" charset="0"/>
                          <a:ea typeface="+mn-ea"/>
                          <a:cs typeface="+mn-cs"/>
                        </a:rPr>
                        <a:t>509</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Slovakia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B w="12700" cap="flat" cmpd="sng" algn="ctr">
                      <a:solidFill>
                        <a:srgbClr val="0868AC"/>
                      </a:solidFill>
                      <a:prstDash val="lgDash"/>
                      <a:round/>
                      <a:headEnd type="none" w="med" len="med"/>
                      <a:tailEnd type="none" w="med" len="med"/>
                    </a:lnB>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486</a:t>
                      </a:r>
                    </a:p>
                  </a:txBody>
                  <a:tcPr marL="9525" marR="9525" marT="9525" marB="0" anchor="ctr">
                    <a:lnR w="12700" cap="flat" cmpd="sng" algn="ctr">
                      <a:solidFill>
                        <a:srgbClr val="0868AC"/>
                      </a:solidFill>
                      <a:prstDash val="solid"/>
                      <a:round/>
                      <a:headEnd type="none" w="med" len="med"/>
                      <a:tailEnd type="none" w="med" len="med"/>
                    </a:lnR>
                    <a:lnB w="12700" cap="flat" cmpd="sng" algn="ctr">
                      <a:solidFill>
                        <a:srgbClr val="0868AC"/>
                      </a:solidFill>
                      <a:prstDash val="lgDash"/>
                      <a:round/>
                      <a:headEnd type="none" w="med" len="med"/>
                      <a:tailEnd type="none" w="med" len="med"/>
                    </a:lnB>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Montenegro</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430</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Indonesia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379</a:t>
                      </a:r>
                    </a:p>
                  </a:txBody>
                  <a:tcPr marL="9525" marR="9525" marT="9525" marB="0" anchor="ctr"/>
                </a:tc>
                <a:extLst>
                  <a:ext uri="{0D108BD9-81ED-4DB2-BD59-A6C34878D82A}">
                    <a16:rowId xmlns:a16="http://schemas.microsoft.com/office/drawing/2014/main" val="3916389251"/>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Slovenia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a:solidFill>
                            <a:srgbClr val="023880"/>
                          </a:solidFill>
                          <a:effectLst/>
                          <a:latin typeface="Sylfaen" panose="010A0502050306030303" pitchFamily="18" charset="0"/>
                          <a:ea typeface="+mn-ea"/>
                          <a:cs typeface="+mn-cs"/>
                        </a:rPr>
                        <a:t>509</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Luxembourg</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lnT w="12700" cap="flat" cmpd="sng" algn="ctr">
                      <a:solidFill>
                        <a:srgbClr val="0868AC"/>
                      </a:solidFill>
                      <a:prstDash val="lgDash"/>
                      <a:round/>
                      <a:headEnd type="none" w="med" len="med"/>
                      <a:tailEnd type="none" w="med" len="med"/>
                    </a:lnT>
                  </a:tcPr>
                </a:tc>
                <a:tc>
                  <a:txBody>
                    <a:bodyPr/>
                    <a:lstStyle/>
                    <a:p>
                      <a:pPr marL="0" algn="ctr" defTabSz="914400" rtl="0" eaLnBrk="1" fontAlgn="ctr" latinLnBrk="0" hangingPunct="1">
                        <a:lnSpc>
                          <a:spcPct val="107000"/>
                        </a:lnSpc>
                        <a:spcAft>
                          <a:spcPts val="0"/>
                        </a:spcAft>
                      </a:pPr>
                      <a:r>
                        <a:rPr lang="en-US" sz="1100" b="0" i="0" u="none" strike="noStrike" kern="1200">
                          <a:solidFill>
                            <a:srgbClr val="023880"/>
                          </a:solidFill>
                          <a:effectLst/>
                          <a:latin typeface="Sylfaen" panose="010A0502050306030303" pitchFamily="18" charset="0"/>
                          <a:ea typeface="+mn-ea"/>
                          <a:cs typeface="+mn-cs"/>
                        </a:rPr>
                        <a:t>483</a:t>
                      </a:r>
                    </a:p>
                  </a:txBody>
                  <a:tcPr marL="9525" marR="9525" marT="9525" marB="0" anchor="ctr">
                    <a:lnR w="12700" cap="flat" cmpd="sng" algn="ctr">
                      <a:solidFill>
                        <a:srgbClr val="0868AC"/>
                      </a:solidFill>
                      <a:prstDash val="solid"/>
                      <a:round/>
                      <a:headEnd type="none" w="med" len="med"/>
                      <a:tailEnd type="none" w="med" len="med"/>
                    </a:lnR>
                    <a:lnT w="12700" cap="flat" cmpd="sng" algn="ctr">
                      <a:solidFill>
                        <a:srgbClr val="0868AC"/>
                      </a:solidFill>
                      <a:prstDash val="lgDash"/>
                      <a:round/>
                      <a:headEnd type="none" w="med" len="med"/>
                      <a:tailEnd type="none" w="med" len="med"/>
                    </a:lnT>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Brunei</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430</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Saudi Arabia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373</a:t>
                      </a:r>
                    </a:p>
                  </a:txBody>
                  <a:tcPr marL="9525" marR="9525" marT="9525" marB="0" anchor="ctr"/>
                </a:tc>
                <a:extLst>
                  <a:ext uri="{0D108BD9-81ED-4DB2-BD59-A6C34878D82A}">
                    <a16:rowId xmlns:a16="http://schemas.microsoft.com/office/drawing/2014/main" val="2502709693"/>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Belgium</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508</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Hungary</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481</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Kazakhstan</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423</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Morocco</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368</a:t>
                      </a:r>
                    </a:p>
                  </a:txBody>
                  <a:tcPr marL="9525" marR="9525" marT="9525" marB="0" anchor="ctr"/>
                </a:tc>
                <a:extLst>
                  <a:ext uri="{0D108BD9-81ED-4DB2-BD59-A6C34878D82A}">
                    <a16:rowId xmlns:a16="http://schemas.microsoft.com/office/drawing/2014/main" val="2882230108"/>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Finland</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507</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Lithuania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481</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Moldova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421</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Kosovo</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366</a:t>
                      </a:r>
                    </a:p>
                  </a:txBody>
                  <a:tcPr marL="9525" marR="9525" marT="9525" marB="0" anchor="ctr"/>
                </a:tc>
                <a:extLst>
                  <a:ext uri="{0D108BD9-81ED-4DB2-BD59-A6C34878D82A}">
                    <a16:rowId xmlns:a16="http://schemas.microsoft.com/office/drawing/2014/main" val="616249992"/>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Sweden</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a:solidFill>
                            <a:srgbClr val="023880"/>
                          </a:solidFill>
                          <a:effectLst/>
                          <a:latin typeface="Sylfaen" panose="010A0502050306030303" pitchFamily="18" charset="0"/>
                          <a:ea typeface="+mn-ea"/>
                          <a:cs typeface="+mn-cs"/>
                        </a:rPr>
                        <a:t>502</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Spain</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481</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Baku (Azerbaijan)</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420</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Panama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353</a:t>
                      </a:r>
                    </a:p>
                  </a:txBody>
                  <a:tcPr marL="9525" marR="9525" marT="9525" marB="0" anchor="ctr"/>
                </a:tc>
                <a:extLst>
                  <a:ext uri="{0D108BD9-81ED-4DB2-BD59-A6C34878D82A}">
                    <a16:rowId xmlns:a16="http://schemas.microsoft.com/office/drawing/2014/main" val="347842480"/>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United Kingdom</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502</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USA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478</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Thailand</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419</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Philippines</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r>
                        <a:rPr lang="en-US" sz="1100" b="0" i="0" u="none" strike="noStrike" kern="1200" dirty="0">
                          <a:solidFill>
                            <a:srgbClr val="023880"/>
                          </a:solidFill>
                          <a:effectLst/>
                          <a:latin typeface="Sylfaen" panose="010A0502050306030303" pitchFamily="18" charset="0"/>
                          <a:ea typeface="+mn-ea"/>
                          <a:cs typeface="+mn-cs"/>
                        </a:rPr>
                        <a:t>353</a:t>
                      </a:r>
                    </a:p>
                  </a:txBody>
                  <a:tcPr marL="9525" marR="9525" marT="9525" marB="0" anchor="ctr"/>
                </a:tc>
                <a:extLst>
                  <a:ext uri="{0D108BD9-81ED-4DB2-BD59-A6C34878D82A}">
                    <a16:rowId xmlns:a16="http://schemas.microsoft.com/office/drawing/2014/main" val="431686773"/>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Norway</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501</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Belarus</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472</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Uruguay</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418</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a:t>
                      </a:r>
                    </a:p>
                  </a:txBody>
                  <a:tcPr marL="66474" marR="66474" marT="0" marB="0">
                    <a:lnL w="12700" cap="flat" cmpd="sng" algn="ctr">
                      <a:solidFill>
                        <a:srgbClr val="0868AC"/>
                      </a:solidFill>
                      <a:prstDash val="solid"/>
                      <a:round/>
                      <a:headEnd type="none" w="med" len="med"/>
                      <a:tailEnd type="none" w="med" len="med"/>
                    </a:lnL>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a:t>
                      </a:r>
                    </a:p>
                  </a:txBody>
                  <a:tcPr marL="66474" marR="66474" marT="0" marB="0"/>
                </a:tc>
                <a:extLst>
                  <a:ext uri="{0D108BD9-81ED-4DB2-BD59-A6C34878D82A}">
                    <a16:rowId xmlns:a16="http://schemas.microsoft.com/office/drawing/2014/main" val="445377091"/>
                  </a:ext>
                </a:extLst>
              </a:tr>
              <a:tr h="221585">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Ireland</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500</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Malta</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472</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Chile</a:t>
                      </a:r>
                      <a:endParaRPr lang="ka-GE" sz="1100" b="0" i="0" u="none" strike="noStrike" kern="1200" dirty="0">
                        <a:solidFill>
                          <a:srgbClr val="023880"/>
                        </a:solidFill>
                        <a:effectLst/>
                        <a:latin typeface="Sylfaen" panose="010A0502050306030303" pitchFamily="18" charset="0"/>
                        <a:ea typeface="+mn-ea"/>
                        <a:cs typeface="+mn-cs"/>
                      </a:endParaRPr>
                    </a:p>
                  </a:txBody>
                  <a:tcPr marL="9525" marR="9525" marT="9525" marB="0" anchor="ctr">
                    <a:lnL w="12700" cap="flat" cmpd="sng" algn="ctr">
                      <a:solidFill>
                        <a:srgbClr val="0868AC"/>
                      </a:solidFill>
                      <a:prstDash val="solid"/>
                      <a:round/>
                      <a:headEnd type="none" w="med" len="med"/>
                      <a:tailEnd type="none" w="med" len="med"/>
                    </a:lnL>
                  </a:tcPr>
                </a:tc>
                <a:tc>
                  <a:txBody>
                    <a:bodyPr/>
                    <a:lstStyle/>
                    <a:p>
                      <a:pPr marL="0" algn="ctr"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417</a:t>
                      </a:r>
                    </a:p>
                  </a:txBody>
                  <a:tcPr marL="9525" marR="9525" marT="9525" marB="0" anchor="ctr">
                    <a:lnR w="12700" cap="flat" cmpd="sng" algn="ctr">
                      <a:solidFill>
                        <a:srgbClr val="0868AC"/>
                      </a:solidFill>
                      <a:prstDash val="solid"/>
                      <a:round/>
                      <a:headEnd type="none" w="med" len="med"/>
                      <a:tailEnd type="none" w="med" len="med"/>
                    </a:lnR>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a:t>
                      </a:r>
                    </a:p>
                  </a:txBody>
                  <a:tcPr marL="66474" marR="66474" marT="0" marB="0">
                    <a:lnL w="12700" cap="flat" cmpd="sng" algn="ctr">
                      <a:solidFill>
                        <a:srgbClr val="0868AC"/>
                      </a:solidFill>
                      <a:prstDash val="solid"/>
                      <a:round/>
                      <a:headEnd type="none" w="med" len="med"/>
                      <a:tailEnd type="none" w="med" len="med"/>
                    </a:lnL>
                  </a:tcPr>
                </a:tc>
                <a:tc>
                  <a:txBody>
                    <a:bodyPr/>
                    <a:lstStyle/>
                    <a:p>
                      <a:pPr marL="0" algn="l" defTabSz="914400" rtl="0" eaLnBrk="1" fontAlgn="ctr" latinLnBrk="0" hangingPunct="1">
                        <a:lnSpc>
                          <a:spcPct val="107000"/>
                        </a:lnSpc>
                        <a:spcAft>
                          <a:spcPts val="0"/>
                        </a:spcAft>
                      </a:pPr>
                      <a:r>
                        <a:rPr lang="en-US" sz="1100" b="0" i="0" u="none" strike="noStrike" kern="1200" dirty="0">
                          <a:solidFill>
                            <a:srgbClr val="023880"/>
                          </a:solidFill>
                          <a:effectLst/>
                          <a:latin typeface="Sylfaen" panose="010A0502050306030303" pitchFamily="18" charset="0"/>
                          <a:ea typeface="+mn-ea"/>
                          <a:cs typeface="+mn-cs"/>
                        </a:rPr>
                        <a:t> </a:t>
                      </a:r>
                    </a:p>
                  </a:txBody>
                  <a:tcPr marL="66474" marR="66474" marT="0" marB="0"/>
                </a:tc>
                <a:extLst>
                  <a:ext uri="{0D108BD9-81ED-4DB2-BD59-A6C34878D82A}">
                    <a16:rowId xmlns:a16="http://schemas.microsoft.com/office/drawing/2014/main" val="2832914131"/>
                  </a:ext>
                </a:extLst>
              </a:tr>
            </a:tbl>
          </a:graphicData>
        </a:graphic>
      </p:graphicFrame>
    </p:spTree>
    <p:extLst>
      <p:ext uri="{BB962C8B-B14F-4D97-AF65-F5344CB8AC3E}">
        <p14:creationId xmlns:p14="http://schemas.microsoft.com/office/powerpoint/2010/main" val="1942328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17744"/>
          </a:xfrm>
        </p:spPr>
        <p:txBody>
          <a:bodyPr>
            <a:normAutofit/>
          </a:bodyPr>
          <a:lstStyle/>
          <a:p>
            <a:pPr algn="ctr"/>
            <a:r>
              <a:rPr lang="en-US" sz="2400" b="1" dirty="0">
                <a:latin typeface="Sylfaen" panose="010A0502050306030303" pitchFamily="18" charset="0"/>
              </a:rPr>
              <a:t>Achievements in Math </a:t>
            </a:r>
            <a:r>
              <a:rPr lang="ka-GE" sz="2400" b="1" dirty="0">
                <a:latin typeface="Sylfaen" panose="010A0502050306030303" pitchFamily="18" charset="0"/>
              </a:rPr>
              <a:t>(</a:t>
            </a:r>
            <a:r>
              <a:rPr lang="en-US" sz="2400" b="1" dirty="0">
                <a:latin typeface="Sylfaen" panose="010A0502050306030303" pitchFamily="18" charset="0"/>
              </a:rPr>
              <a:t>average score</a:t>
            </a:r>
            <a:r>
              <a:rPr lang="ka-GE" sz="2400" b="1" dirty="0">
                <a:latin typeface="Sylfaen" panose="010A0502050306030303" pitchFamily="18" charset="0"/>
              </a:rPr>
              <a:t> 398 </a:t>
            </a:r>
            <a:r>
              <a:rPr lang="en-US" sz="2400" b="1" dirty="0">
                <a:latin typeface="Sylfaen" panose="010A0502050306030303" pitchFamily="18" charset="0"/>
              </a:rPr>
              <a:t>points</a:t>
            </a:r>
            <a:r>
              <a:rPr lang="ka-GE" sz="2400" b="1" dirty="0">
                <a:latin typeface="Sylfaen" panose="010A0502050306030303" pitchFamily="18" charset="0"/>
              </a:rPr>
              <a:t>)</a:t>
            </a:r>
            <a:endParaRPr lang="en-US" sz="2300" b="1" dirty="0">
              <a:latin typeface="Sylfaen" panose="010A0502050306030303" pitchFamily="18" charset="0"/>
            </a:endParaRPr>
          </a:p>
        </p:txBody>
      </p:sp>
      <p:sp>
        <p:nvSpPr>
          <p:cNvPr id="3" name="Content Placeholder 2"/>
          <p:cNvSpPr>
            <a:spLocks noGrp="1"/>
          </p:cNvSpPr>
          <p:nvPr>
            <p:ph idx="1"/>
          </p:nvPr>
        </p:nvSpPr>
        <p:spPr>
          <a:xfrm>
            <a:off x="838200" y="882872"/>
            <a:ext cx="10515600" cy="5612523"/>
          </a:xfrm>
        </p:spPr>
        <p:txBody>
          <a:bodyPr>
            <a:normAutofit fontScale="85000" lnSpcReduction="20000"/>
          </a:bodyPr>
          <a:lstStyle/>
          <a:p>
            <a:pPr marL="0" indent="0" algn="just">
              <a:buNone/>
            </a:pPr>
            <a:r>
              <a:rPr lang="en-US" sz="2500" b="1" dirty="0">
                <a:latin typeface="Sylfaen" panose="010A0502050306030303" pitchFamily="18" charset="0"/>
              </a:rPr>
              <a:t>Rating</a:t>
            </a:r>
            <a:endParaRPr lang="ka-GE" sz="2500" b="1" dirty="0">
              <a:latin typeface="Sylfaen" panose="010A0502050306030303" pitchFamily="18" charset="0"/>
            </a:endParaRPr>
          </a:p>
          <a:p>
            <a:pPr algn="just"/>
            <a:r>
              <a:rPr lang="en-US" sz="2400" dirty="0">
                <a:latin typeface="Sylfaen" panose="010A0502050306030303" pitchFamily="18" charset="0"/>
              </a:rPr>
              <a:t>According to the results of the PISA 2018 cycle, Georgia with an average score of 398 points is among the 46 countries (out of the total of 79 participating countries), where average student performance in Mathematics is substantially below the OECD 37 member countries average score (489 points). </a:t>
            </a:r>
          </a:p>
          <a:p>
            <a:pPr algn="just"/>
            <a:r>
              <a:rPr lang="en-US" sz="2400" dirty="0">
                <a:latin typeface="Sylfaen" panose="010A0502050306030303" pitchFamily="18" charset="0"/>
              </a:rPr>
              <a:t>Georgia ranks within the range of 63rd to 68th places (considering the margin of error) among the participating countries and within the range of 60th to 63rd among those 70 countries that participated in PISA computer-based mode (CBA). </a:t>
            </a:r>
          </a:p>
          <a:p>
            <a:pPr algn="just"/>
            <a:endParaRPr lang="ka-GE" sz="2500" dirty="0">
              <a:latin typeface="Sylfaen" panose="010A0502050306030303" pitchFamily="18" charset="0"/>
            </a:endParaRPr>
          </a:p>
          <a:p>
            <a:pPr marL="0" indent="0" algn="just">
              <a:buNone/>
            </a:pPr>
            <a:r>
              <a:rPr lang="en-US" sz="2400" b="1" dirty="0">
                <a:latin typeface="Sylfaen" panose="010A0502050306030303" pitchFamily="18" charset="0"/>
              </a:rPr>
              <a:t>Student Performance Distribution in Math according to achievement levels </a:t>
            </a:r>
          </a:p>
          <a:p>
            <a:pPr lvl="0" algn="just"/>
            <a:r>
              <a:rPr lang="en-US" sz="2400" dirty="0">
                <a:latin typeface="Sylfaen" panose="010A0502050306030303" pitchFamily="18" charset="0"/>
              </a:rPr>
              <a:t>39% of Georgian students attained the second or higher level of math proficiency (for comparison, the OECD average for same levels is 76%), only 1% of students demonstrated high proficiency (levels 5 and 6), while 61% of students have performed below the basic (second) level. </a:t>
            </a:r>
          </a:p>
          <a:p>
            <a:pPr marL="0" indent="0" algn="just">
              <a:buNone/>
            </a:pPr>
            <a:r>
              <a:rPr lang="en-US" sz="2400" dirty="0">
                <a:latin typeface="Sylfaen" panose="010A0502050306030303" pitchFamily="18" charset="0"/>
              </a:rPr>
              <a:t>For the comparison:</a:t>
            </a:r>
          </a:p>
          <a:p>
            <a:pPr algn="just"/>
            <a:r>
              <a:rPr lang="en-US" sz="2400" dirty="0">
                <a:latin typeface="Sylfaen" panose="010A0502050306030303" pitchFamily="18" charset="0"/>
              </a:rPr>
              <a:t>In the 21 countries (including many low- and middle-income countries), more than 50% of students performed at the same unsatisfactory level; </a:t>
            </a:r>
          </a:p>
          <a:p>
            <a:pPr algn="just"/>
            <a:r>
              <a:rPr lang="en-US" sz="2400" dirty="0">
                <a:latin typeface="Sylfaen" panose="010A0502050306030303" pitchFamily="18" charset="0"/>
              </a:rPr>
              <a:t>24% of students from OECD countries are in the so-called “low achievement group” (below the second level of achievement), whereas 11% of students fall in the category of so-called “high performers” (Levels 5 and 6).</a:t>
            </a:r>
            <a:endParaRPr lang="en-US" sz="2500" dirty="0">
              <a:latin typeface="Sylfaen" panose="010A0502050306030303" pitchFamily="18" charset="0"/>
            </a:endParaRPr>
          </a:p>
          <a:p>
            <a:pPr algn="just"/>
            <a:endParaRPr lang="en-US" sz="2300" dirty="0">
              <a:latin typeface="BPG Nino Mkhedruli" panose="02000506000000020004" pitchFamily="50" charset="0"/>
            </a:endParaRPr>
          </a:p>
        </p:txBody>
      </p:sp>
    </p:spTree>
    <p:extLst>
      <p:ext uri="{BB962C8B-B14F-4D97-AF65-F5344CB8AC3E}">
        <p14:creationId xmlns:p14="http://schemas.microsoft.com/office/powerpoint/2010/main" val="2870276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D2E3B-30B1-4371-BBCA-75EF18AEA763}"/>
              </a:ext>
            </a:extLst>
          </p:cNvPr>
          <p:cNvSpPr>
            <a:spLocks noGrp="1"/>
          </p:cNvSpPr>
          <p:nvPr>
            <p:ph type="title"/>
          </p:nvPr>
        </p:nvSpPr>
        <p:spPr>
          <a:xfrm>
            <a:off x="838200" y="365128"/>
            <a:ext cx="10515600" cy="1183967"/>
          </a:xfrm>
        </p:spPr>
        <p:txBody>
          <a:bodyPr>
            <a:normAutofit/>
          </a:bodyPr>
          <a:lstStyle/>
          <a:p>
            <a:pPr algn="ctr"/>
            <a:r>
              <a:rPr lang="en-US" sz="2400" b="1" dirty="0">
                <a:latin typeface="Sylfaen" panose="010A0502050306030303" pitchFamily="18" charset="0"/>
              </a:rPr>
              <a:t/>
            </a:r>
            <a:br>
              <a:rPr lang="en-US" sz="2400" b="1" dirty="0">
                <a:latin typeface="Sylfaen" panose="010A0502050306030303" pitchFamily="18" charset="0"/>
              </a:rPr>
            </a:br>
            <a:r>
              <a:rPr lang="en-US" sz="2400" b="1" dirty="0">
                <a:latin typeface="Sylfaen" panose="010A0502050306030303" pitchFamily="18" charset="0"/>
              </a:rPr>
              <a:t>Achievements in Natural Sciences</a:t>
            </a:r>
          </a:p>
        </p:txBody>
      </p:sp>
      <p:graphicFrame>
        <p:nvGraphicFramePr>
          <p:cNvPr id="5" name="Table 4">
            <a:extLst>
              <a:ext uri="{FF2B5EF4-FFF2-40B4-BE49-F238E27FC236}">
                <a16:creationId xmlns:a16="http://schemas.microsoft.com/office/drawing/2014/main" id="{80125D78-21B1-4895-9B70-7933F220A24E}"/>
              </a:ext>
            </a:extLst>
          </p:cNvPr>
          <p:cNvGraphicFramePr>
            <a:graphicFrameLocks noGrp="1"/>
          </p:cNvGraphicFramePr>
          <p:nvPr>
            <p:extLst>
              <p:ext uri="{D42A27DB-BD31-4B8C-83A1-F6EECF244321}">
                <p14:modId xmlns:p14="http://schemas.microsoft.com/office/powerpoint/2010/main" val="1998112877"/>
              </p:ext>
            </p:extLst>
          </p:nvPr>
        </p:nvGraphicFramePr>
        <p:xfrm>
          <a:off x="838200" y="1549092"/>
          <a:ext cx="10652760" cy="4647312"/>
        </p:xfrm>
        <a:graphic>
          <a:graphicData uri="http://schemas.openxmlformats.org/drawingml/2006/table">
            <a:tbl>
              <a:tblPr firstRow="1" firstCol="1" bandRow="1">
                <a:tableStyleId>{2D5ABB26-0587-4C30-8999-92F81FD0307C}</a:tableStyleId>
              </a:tblPr>
              <a:tblGrid>
                <a:gridCol w="1466684">
                  <a:extLst>
                    <a:ext uri="{9D8B030D-6E8A-4147-A177-3AD203B41FA5}">
                      <a16:colId xmlns:a16="http://schemas.microsoft.com/office/drawing/2014/main" val="1825827154"/>
                    </a:ext>
                  </a:extLst>
                </a:gridCol>
                <a:gridCol w="756500">
                  <a:extLst>
                    <a:ext uri="{9D8B030D-6E8A-4147-A177-3AD203B41FA5}">
                      <a16:colId xmlns:a16="http://schemas.microsoft.com/office/drawing/2014/main" val="488377857"/>
                    </a:ext>
                  </a:extLst>
                </a:gridCol>
                <a:gridCol w="1173347">
                  <a:extLst>
                    <a:ext uri="{9D8B030D-6E8A-4147-A177-3AD203B41FA5}">
                      <a16:colId xmlns:a16="http://schemas.microsoft.com/office/drawing/2014/main" val="388649995"/>
                    </a:ext>
                  </a:extLst>
                </a:gridCol>
                <a:gridCol w="741062">
                  <a:extLst>
                    <a:ext uri="{9D8B030D-6E8A-4147-A177-3AD203B41FA5}">
                      <a16:colId xmlns:a16="http://schemas.microsoft.com/office/drawing/2014/main" val="2716110291"/>
                    </a:ext>
                  </a:extLst>
                </a:gridCol>
                <a:gridCol w="2578277">
                  <a:extLst>
                    <a:ext uri="{9D8B030D-6E8A-4147-A177-3AD203B41FA5}">
                      <a16:colId xmlns:a16="http://schemas.microsoft.com/office/drawing/2014/main" val="570028842"/>
                    </a:ext>
                  </a:extLst>
                </a:gridCol>
                <a:gridCol w="864572">
                  <a:extLst>
                    <a:ext uri="{9D8B030D-6E8A-4147-A177-3AD203B41FA5}">
                      <a16:colId xmlns:a16="http://schemas.microsoft.com/office/drawing/2014/main" val="3328535332"/>
                    </a:ext>
                  </a:extLst>
                </a:gridCol>
                <a:gridCol w="2351803">
                  <a:extLst>
                    <a:ext uri="{9D8B030D-6E8A-4147-A177-3AD203B41FA5}">
                      <a16:colId xmlns:a16="http://schemas.microsoft.com/office/drawing/2014/main" val="1351259323"/>
                    </a:ext>
                  </a:extLst>
                </a:gridCol>
                <a:gridCol w="720515">
                  <a:extLst>
                    <a:ext uri="{9D8B030D-6E8A-4147-A177-3AD203B41FA5}">
                      <a16:colId xmlns:a16="http://schemas.microsoft.com/office/drawing/2014/main" val="3822003512"/>
                    </a:ext>
                  </a:extLst>
                </a:gridCol>
              </a:tblGrid>
              <a:tr h="250530">
                <a:tc>
                  <a:txBody>
                    <a:bodyPr/>
                    <a:lstStyle/>
                    <a:p>
                      <a:pPr>
                        <a:lnSpc>
                          <a:spcPct val="107000"/>
                        </a:lnSpc>
                        <a:spcAft>
                          <a:spcPts val="0"/>
                        </a:spcAft>
                      </a:pPr>
                      <a:r>
                        <a:rPr lang="en-US" sz="1100" b="0" i="0" u="none" strike="noStrike" kern="1200" dirty="0">
                          <a:solidFill>
                            <a:srgbClr val="00441B"/>
                          </a:solidFill>
                          <a:effectLst/>
                          <a:latin typeface="Sylfaen" panose="010A0502050306030303" pitchFamily="18" charset="0"/>
                          <a:ea typeface="+mn-ea"/>
                          <a:cs typeface="+mn-cs"/>
                        </a:rPr>
                        <a:t>Country</a:t>
                      </a:r>
                    </a:p>
                  </a:txBody>
                  <a:tcPr marL="66474" marR="66474" marT="0" marB="0" anchor="b">
                    <a:lnB w="12700" cap="flat" cmpd="sng" algn="ctr">
                      <a:solidFill>
                        <a:srgbClr val="006D2C"/>
                      </a:solidFill>
                      <a:prstDash val="solid"/>
                      <a:round/>
                      <a:headEnd type="none" w="med" len="med"/>
                      <a:tailEnd type="none" w="med" len="med"/>
                    </a:lnB>
                  </a:tcPr>
                </a:tc>
                <a:tc>
                  <a:txBody>
                    <a:bodyPr/>
                    <a:lstStyle/>
                    <a:p>
                      <a:pPr>
                        <a:lnSpc>
                          <a:spcPct val="107000"/>
                        </a:lnSpc>
                        <a:spcAft>
                          <a:spcPts val="0"/>
                        </a:spcAft>
                      </a:pPr>
                      <a:r>
                        <a:rPr lang="en-US" sz="1100" b="0" i="0" u="none" strike="noStrike" kern="1200" dirty="0">
                          <a:solidFill>
                            <a:srgbClr val="00441B"/>
                          </a:solidFill>
                          <a:effectLst/>
                          <a:latin typeface="Sylfaen" panose="010A0502050306030303" pitchFamily="18" charset="0"/>
                          <a:ea typeface="+mn-ea"/>
                          <a:cs typeface="+mn-cs"/>
                        </a:rPr>
                        <a:t> Result</a:t>
                      </a:r>
                    </a:p>
                  </a:txBody>
                  <a:tcPr marL="66474" marR="66474" marT="0" marB="0">
                    <a:lnB w="12700" cap="flat" cmpd="sng" algn="ctr">
                      <a:solidFill>
                        <a:srgbClr val="006D2C"/>
                      </a:solidFill>
                      <a:prstDash val="solid"/>
                      <a:round/>
                      <a:headEnd type="none" w="med" len="med"/>
                      <a:tailEnd type="none" w="med" len="med"/>
                    </a:lnB>
                  </a:tcPr>
                </a:tc>
                <a:tc>
                  <a:txBody>
                    <a:bodyPr/>
                    <a:lstStyle/>
                    <a:p>
                      <a:pPr>
                        <a:lnSpc>
                          <a:spcPct val="107000"/>
                        </a:lnSpc>
                        <a:spcAft>
                          <a:spcPts val="0"/>
                        </a:spcAft>
                      </a:pPr>
                      <a:r>
                        <a:rPr lang="en-US" sz="1100" b="0" i="0" u="none" strike="noStrike" kern="1200" dirty="0">
                          <a:solidFill>
                            <a:srgbClr val="00441B"/>
                          </a:solidFill>
                          <a:effectLst/>
                          <a:latin typeface="Sylfaen" panose="010A0502050306030303" pitchFamily="18" charset="0"/>
                          <a:ea typeface="+mn-ea"/>
                          <a:cs typeface="+mn-cs"/>
                        </a:rPr>
                        <a:t>Country</a:t>
                      </a:r>
                    </a:p>
                  </a:txBody>
                  <a:tcPr marL="66474" marR="66474" marT="0" marB="0">
                    <a:lnB w="12700" cap="flat" cmpd="sng" algn="ctr">
                      <a:solidFill>
                        <a:srgbClr val="006D2C"/>
                      </a:solidFill>
                      <a:prstDash val="solid"/>
                      <a:round/>
                      <a:headEnd type="none" w="med" len="med"/>
                      <a:tailEnd type="none" w="med" len="med"/>
                    </a:lnB>
                  </a:tcPr>
                </a:tc>
                <a:tc>
                  <a:txBody>
                    <a:bodyPr/>
                    <a:lstStyle/>
                    <a:p>
                      <a:pPr>
                        <a:lnSpc>
                          <a:spcPct val="107000"/>
                        </a:lnSpc>
                        <a:spcAft>
                          <a:spcPts val="0"/>
                        </a:spcAft>
                      </a:pPr>
                      <a:r>
                        <a:rPr lang="en-US" sz="1100" b="0" i="0" u="none" strike="noStrike" kern="1200" dirty="0">
                          <a:solidFill>
                            <a:srgbClr val="00441B"/>
                          </a:solidFill>
                          <a:effectLst/>
                          <a:latin typeface="Sylfaen" panose="010A0502050306030303" pitchFamily="18" charset="0"/>
                          <a:ea typeface="+mn-ea"/>
                          <a:cs typeface="+mn-cs"/>
                        </a:rPr>
                        <a:t> Result</a:t>
                      </a:r>
                    </a:p>
                  </a:txBody>
                  <a:tcPr marL="66474" marR="66474" marT="0" marB="0">
                    <a:lnB w="12700" cap="flat" cmpd="sng" algn="ctr">
                      <a:solidFill>
                        <a:srgbClr val="006D2C"/>
                      </a:solidFill>
                      <a:prstDash val="solid"/>
                      <a:round/>
                      <a:headEnd type="none" w="med" len="med"/>
                      <a:tailEnd type="none" w="med" len="med"/>
                    </a:lnB>
                  </a:tcPr>
                </a:tc>
                <a:tc>
                  <a:txBody>
                    <a:bodyPr/>
                    <a:lstStyle/>
                    <a:p>
                      <a:pPr>
                        <a:lnSpc>
                          <a:spcPct val="107000"/>
                        </a:lnSpc>
                        <a:spcAft>
                          <a:spcPts val="0"/>
                        </a:spcAft>
                      </a:pPr>
                      <a:r>
                        <a:rPr lang="en-US" sz="1100" b="0" i="0" u="none" strike="noStrike" kern="1200" dirty="0">
                          <a:solidFill>
                            <a:srgbClr val="00441B"/>
                          </a:solidFill>
                          <a:effectLst/>
                          <a:latin typeface="Sylfaen" panose="010A0502050306030303" pitchFamily="18" charset="0"/>
                          <a:ea typeface="+mn-ea"/>
                          <a:cs typeface="+mn-cs"/>
                        </a:rPr>
                        <a:t>Country </a:t>
                      </a:r>
                    </a:p>
                  </a:txBody>
                  <a:tcPr marL="66474" marR="66474" marT="0" marB="0">
                    <a:lnB w="12700" cap="flat" cmpd="sng" algn="ctr">
                      <a:solidFill>
                        <a:srgbClr val="006D2C"/>
                      </a:solidFill>
                      <a:prstDash val="solid"/>
                      <a:round/>
                      <a:headEnd type="none" w="med" len="med"/>
                      <a:tailEnd type="none" w="med" len="med"/>
                    </a:lnB>
                  </a:tcPr>
                </a:tc>
                <a:tc>
                  <a:txBody>
                    <a:bodyPr/>
                    <a:lstStyle/>
                    <a:p>
                      <a:pPr>
                        <a:lnSpc>
                          <a:spcPct val="107000"/>
                        </a:lnSpc>
                        <a:spcAft>
                          <a:spcPts val="0"/>
                        </a:spcAft>
                      </a:pP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Result</a:t>
                      </a:r>
                    </a:p>
                  </a:txBody>
                  <a:tcPr marL="66474" marR="66474" marT="0" marB="0">
                    <a:lnB w="12700" cap="flat" cmpd="sng" algn="ctr">
                      <a:solidFill>
                        <a:srgbClr val="006D2C"/>
                      </a:solidFill>
                      <a:prstDash val="solid"/>
                      <a:round/>
                      <a:headEnd type="none" w="med" len="med"/>
                      <a:tailEnd type="none" w="med" len="med"/>
                    </a:lnB>
                  </a:tcPr>
                </a:tc>
                <a:tc>
                  <a:txBody>
                    <a:bodyPr/>
                    <a:lstStyle/>
                    <a:p>
                      <a:pPr>
                        <a:lnSpc>
                          <a:spcPct val="107000"/>
                        </a:lnSpc>
                        <a:spcAft>
                          <a:spcPts val="0"/>
                        </a:spcAft>
                      </a:pPr>
                      <a:r>
                        <a:rPr lang="en-US" sz="1100" b="0" i="0" u="none" strike="noStrike" kern="1200" dirty="0">
                          <a:solidFill>
                            <a:srgbClr val="00441B"/>
                          </a:solidFill>
                          <a:effectLst/>
                          <a:latin typeface="Sylfaen" panose="010A0502050306030303" pitchFamily="18" charset="0"/>
                          <a:ea typeface="+mn-ea"/>
                          <a:cs typeface="+mn-cs"/>
                        </a:rPr>
                        <a:t>Country</a:t>
                      </a:r>
                    </a:p>
                  </a:txBody>
                  <a:tcPr marL="66474" marR="66474" marT="0" marB="0">
                    <a:lnB w="12700" cap="flat" cmpd="sng" algn="ctr">
                      <a:solidFill>
                        <a:srgbClr val="006D2C"/>
                      </a:solidFill>
                      <a:prstDash val="solid"/>
                      <a:round/>
                      <a:headEnd type="none" w="med" len="med"/>
                      <a:tailEnd type="none" w="med" len="med"/>
                    </a:lnB>
                  </a:tcPr>
                </a:tc>
                <a:tc>
                  <a:txBody>
                    <a:bodyPr/>
                    <a:lstStyle/>
                    <a:p>
                      <a:pPr>
                        <a:lnSpc>
                          <a:spcPct val="107000"/>
                        </a:lnSpc>
                        <a:spcAft>
                          <a:spcPts val="0"/>
                        </a:spcAft>
                      </a:pPr>
                      <a:r>
                        <a:rPr lang="en-US" sz="1100" b="0" i="0" u="none" strike="noStrike" kern="1200" dirty="0">
                          <a:solidFill>
                            <a:srgbClr val="00441B"/>
                          </a:solidFill>
                          <a:effectLst/>
                          <a:latin typeface="Sylfaen" panose="010A0502050306030303" pitchFamily="18" charset="0"/>
                          <a:ea typeface="+mn-ea"/>
                          <a:cs typeface="+mn-cs"/>
                        </a:rPr>
                        <a:t> Result</a:t>
                      </a:r>
                    </a:p>
                  </a:txBody>
                  <a:tcPr marL="66474" marR="66474" marT="0" marB="0">
                    <a:lnB w="12700" cap="flat" cmpd="sng" algn="ctr">
                      <a:solidFill>
                        <a:srgbClr val="006D2C"/>
                      </a:solidFill>
                      <a:prstDash val="solid"/>
                      <a:round/>
                      <a:headEnd type="none" w="med" len="med"/>
                      <a:tailEnd type="none" w="med" len="med"/>
                    </a:lnB>
                  </a:tcPr>
                </a:tc>
                <a:extLst>
                  <a:ext uri="{0D108BD9-81ED-4DB2-BD59-A6C34878D82A}">
                    <a16:rowId xmlns:a16="http://schemas.microsoft.com/office/drawing/2014/main" val="1330913488"/>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 B-S-J-Z (China</a:t>
                      </a:r>
                      <a:r>
                        <a:rPr lang="ka-GE" sz="1100" b="0" i="0" u="none" strike="noStrike" kern="1200" dirty="0">
                          <a:solidFill>
                            <a:srgbClr val="00441B"/>
                          </a:solidFill>
                          <a:effectLst/>
                          <a:latin typeface="Sylfaen" panose="010A0502050306030303" pitchFamily="18" charset="0"/>
                          <a:ea typeface="+mn-ea"/>
                          <a:cs typeface="+mn-cs"/>
                        </a:rPr>
                        <a:t>)</a:t>
                      </a:r>
                    </a:p>
                  </a:txBody>
                  <a:tcPr marL="9525" marR="9525" marT="9525" marB="0" anchor="b">
                    <a:lnT w="12700" cap="flat" cmpd="sng" algn="ctr">
                      <a:solidFill>
                        <a:srgbClr val="006D2C"/>
                      </a:solidFill>
                      <a:prstDash val="solid"/>
                      <a:round/>
                      <a:headEnd type="none" w="med" len="med"/>
                      <a:tailEnd type="none" w="med" len="med"/>
                    </a:lnT>
                  </a:tcPr>
                </a:tc>
                <a:tc>
                  <a:txBody>
                    <a:bodyPr/>
                    <a:lstStyle/>
                    <a:p>
                      <a:pPr algn="ctr" fontAlgn="b"/>
                      <a:r>
                        <a:rPr lang="en-US" sz="1100" b="0" i="0" u="none" strike="noStrike" kern="1200" dirty="0">
                          <a:solidFill>
                            <a:srgbClr val="00441B"/>
                          </a:solidFill>
                          <a:effectLst/>
                          <a:latin typeface="Sylfaen" panose="010A0502050306030303" pitchFamily="18" charset="0"/>
                          <a:ea typeface="+mn-ea"/>
                          <a:cs typeface="+mn-cs"/>
                        </a:rPr>
                        <a:t>590</a:t>
                      </a:r>
                    </a:p>
                  </a:txBody>
                  <a:tcPr marL="9525" marR="9525" marT="9525" marB="0" anchor="b">
                    <a:lnR w="12700" cap="flat" cmpd="sng" algn="ctr">
                      <a:solidFill>
                        <a:srgbClr val="006D2C"/>
                      </a:solidFill>
                      <a:prstDash val="solid"/>
                      <a:round/>
                      <a:headEnd type="none" w="med" len="med"/>
                      <a:tailEnd type="none" w="med" len="med"/>
                    </a:lnR>
                    <a:lnT w="12700" cap="flat" cmpd="sng" algn="ctr">
                      <a:solidFill>
                        <a:srgbClr val="006D2C"/>
                      </a:solidFill>
                      <a:prstDash val="solid"/>
                      <a:round/>
                      <a:headEnd type="none" w="med" len="med"/>
                      <a:tailEnd type="none" w="med" len="med"/>
                    </a:lnT>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Czech Republic</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lnT w="12700" cap="flat" cmpd="sng" algn="ctr">
                      <a:solidFill>
                        <a:srgbClr val="006D2C"/>
                      </a:solidFill>
                      <a:prstDash val="solid"/>
                      <a:round/>
                      <a:headEnd type="none" w="med" len="med"/>
                      <a:tailEnd type="none" w="med" len="med"/>
                    </a:lnT>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497</a:t>
                      </a:r>
                    </a:p>
                  </a:txBody>
                  <a:tcPr marL="9525" marR="9525" marT="9525" marB="0" anchor="ctr">
                    <a:lnR w="12700" cap="flat" cmpd="sng" algn="ctr">
                      <a:solidFill>
                        <a:srgbClr val="006D2C"/>
                      </a:solidFill>
                      <a:prstDash val="solid"/>
                      <a:round/>
                      <a:headEnd type="none" w="med" len="med"/>
                      <a:tailEnd type="none" w="med" len="med"/>
                    </a:lnR>
                    <a:lnT w="12700" cap="flat" cmpd="sng" algn="ctr">
                      <a:solidFill>
                        <a:srgbClr val="006D2C"/>
                      </a:solidFill>
                      <a:prstDash val="solid"/>
                      <a:round/>
                      <a:headEnd type="none" w="med" len="med"/>
                      <a:tailEnd type="none" w="med" len="med"/>
                    </a:lnT>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Turkey</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lnT w="12700" cap="flat" cmpd="sng" algn="ctr">
                      <a:solidFill>
                        <a:srgbClr val="006D2C"/>
                      </a:solidFill>
                      <a:prstDash val="solid"/>
                      <a:round/>
                      <a:headEnd type="none" w="med" len="med"/>
                      <a:tailEnd type="none" w="med" len="med"/>
                    </a:lnT>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468</a:t>
                      </a:r>
                    </a:p>
                  </a:txBody>
                  <a:tcPr marL="9525" marR="9525" marT="9525" marB="0" anchor="ctr">
                    <a:lnR w="12700" cap="flat" cmpd="sng" algn="ctr">
                      <a:solidFill>
                        <a:srgbClr val="006D2C"/>
                      </a:solidFill>
                      <a:prstDash val="solid"/>
                      <a:round/>
                      <a:headEnd type="none" w="med" len="med"/>
                      <a:tailEnd type="none" w="med" len="med"/>
                    </a:lnR>
                    <a:lnT w="12700" cap="flat" cmpd="sng" algn="ctr">
                      <a:solidFill>
                        <a:srgbClr val="006D2C"/>
                      </a:solidFill>
                      <a:prstDash val="solid"/>
                      <a:round/>
                      <a:headEnd type="none" w="med" len="med"/>
                      <a:tailEnd type="none" w="med" len="med"/>
                    </a:lnT>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Costa-Rica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lnT w="12700" cap="flat" cmpd="sng" algn="ctr">
                      <a:solidFill>
                        <a:srgbClr val="006D2C"/>
                      </a:solidFill>
                      <a:prstDash val="solid"/>
                      <a:round/>
                      <a:headEnd type="none" w="med" len="med"/>
                      <a:tailEnd type="none" w="med" len="med"/>
                    </a:lnT>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416</a:t>
                      </a:r>
                    </a:p>
                  </a:txBody>
                  <a:tcPr marL="9525" marR="9525" marT="9525" marB="0" anchor="ctr">
                    <a:lnT w="12700" cap="flat" cmpd="sng" algn="ctr">
                      <a:solidFill>
                        <a:srgbClr val="006D2C"/>
                      </a:solidFill>
                      <a:prstDash val="solid"/>
                      <a:round/>
                      <a:headEnd type="none" w="med" len="med"/>
                      <a:tailEnd type="none" w="med" len="med"/>
                    </a:lnT>
                  </a:tcPr>
                </a:tc>
                <a:extLst>
                  <a:ext uri="{0D108BD9-81ED-4DB2-BD59-A6C34878D82A}">
                    <a16:rowId xmlns:a16="http://schemas.microsoft.com/office/drawing/2014/main" val="2175785062"/>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 Singapore</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dirty="0">
                          <a:solidFill>
                            <a:srgbClr val="00441B"/>
                          </a:solidFill>
                          <a:effectLst/>
                          <a:latin typeface="Sylfaen" panose="010A0502050306030303" pitchFamily="18" charset="0"/>
                          <a:ea typeface="+mn-ea"/>
                          <a:cs typeface="+mn-cs"/>
                        </a:rPr>
                        <a:t>551</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 Ireland</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lnL w="12700" cap="flat" cmpd="sng" algn="ctr">
                      <a:solidFill>
                        <a:srgbClr val="006D2C"/>
                      </a:solidFill>
                      <a:prstDash val="solid"/>
                      <a:round/>
                      <a:headEnd type="none" w="med" len="med"/>
                      <a:tailEnd type="none" w="med" len="med"/>
                    </a:lnL>
                  </a:tcPr>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496</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Slovakia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464</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Montenegro</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415</a:t>
                      </a:r>
                    </a:p>
                  </a:txBody>
                  <a:tcPr marL="9525" marR="9525" marT="9525" marB="0" anchor="ctr"/>
                </a:tc>
                <a:extLst>
                  <a:ext uri="{0D108BD9-81ED-4DB2-BD59-A6C34878D82A}">
                    <a16:rowId xmlns:a16="http://schemas.microsoft.com/office/drawing/2014/main" val="3960035600"/>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 Macao (China</a:t>
                      </a:r>
                      <a:r>
                        <a:rPr lang="ka-GE" sz="1100" b="0" i="0" u="none" strike="noStrike" kern="1200" dirty="0">
                          <a:solidFill>
                            <a:srgbClr val="00441B"/>
                          </a:solidFill>
                          <a:effectLst/>
                          <a:latin typeface="Sylfaen" panose="010A0502050306030303" pitchFamily="18" charset="0"/>
                          <a:ea typeface="+mn-ea"/>
                          <a:cs typeface="+mn-cs"/>
                        </a:rPr>
                        <a:t>)</a:t>
                      </a:r>
                    </a:p>
                  </a:txBody>
                  <a:tcPr marL="9525" marR="9525" marT="9525" marB="0" anchor="b"/>
                </a:tc>
                <a:tc>
                  <a:txBody>
                    <a:bodyPr/>
                    <a:lstStyle/>
                    <a:p>
                      <a:pPr algn="ctr" fontAlgn="b"/>
                      <a:r>
                        <a:rPr lang="en-US" sz="1100" b="0" i="0" u="none" strike="noStrike" kern="1200" dirty="0">
                          <a:solidFill>
                            <a:srgbClr val="00441B"/>
                          </a:solidFill>
                          <a:effectLst/>
                          <a:latin typeface="Sylfaen" panose="010A0502050306030303" pitchFamily="18" charset="0"/>
                          <a:ea typeface="+mn-ea"/>
                          <a:cs typeface="+mn-cs"/>
                        </a:rPr>
                        <a:t>544</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Switzerland</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495</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Israel</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462</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Columbia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413</a:t>
                      </a:r>
                    </a:p>
                  </a:txBody>
                  <a:tcPr marL="9525" marR="9525" marT="9525" marB="0" anchor="ctr"/>
                </a:tc>
                <a:extLst>
                  <a:ext uri="{0D108BD9-81ED-4DB2-BD59-A6C34878D82A}">
                    <a16:rowId xmlns:a16="http://schemas.microsoft.com/office/drawing/2014/main" val="2537989974"/>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 Estonia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530</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 Denmark</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lnL w="12700" cap="flat" cmpd="sng" algn="ctr">
                      <a:solidFill>
                        <a:srgbClr val="006D2C"/>
                      </a:solidFill>
                      <a:prstDash val="solid"/>
                      <a:round/>
                      <a:headEnd type="none" w="med" len="med"/>
                      <a:tailEnd type="none" w="med" len="med"/>
                    </a:lnL>
                    <a:lnB w="12700" cap="flat" cmpd="sng" algn="ctr">
                      <a:solidFill>
                        <a:srgbClr val="006D2C"/>
                      </a:solidFill>
                      <a:prstDash val="lgDash"/>
                      <a:round/>
                      <a:headEnd type="none" w="med" len="med"/>
                      <a:tailEnd type="none" w="med" len="med"/>
                    </a:lnB>
                  </a:tcPr>
                </a:tc>
                <a:tc>
                  <a:txBody>
                    <a:bodyPr/>
                    <a:lstStyle/>
                    <a:p>
                      <a:pPr algn="ctr" fontAlgn="b"/>
                      <a:r>
                        <a:rPr lang="en-US" sz="1100" b="0" i="0" u="none" strike="noStrike" kern="1200" dirty="0">
                          <a:solidFill>
                            <a:srgbClr val="00441B"/>
                          </a:solidFill>
                          <a:effectLst/>
                          <a:latin typeface="Sylfaen" panose="010A0502050306030303" pitchFamily="18" charset="0"/>
                          <a:ea typeface="+mn-ea"/>
                          <a:cs typeface="+mn-cs"/>
                        </a:rPr>
                        <a:t>493</a:t>
                      </a:r>
                    </a:p>
                  </a:txBody>
                  <a:tcPr marL="9525" marR="9525" marT="9525" marB="0" anchor="b">
                    <a:lnR w="12700" cap="flat" cmpd="sng" algn="ctr">
                      <a:solidFill>
                        <a:srgbClr val="006D2C"/>
                      </a:solidFill>
                      <a:prstDash val="solid"/>
                      <a:round/>
                      <a:headEnd type="none" w="med" len="med"/>
                      <a:tailEnd type="none" w="med" len="med"/>
                    </a:lnR>
                    <a:lnB w="12700" cap="flat" cmpd="sng" algn="ctr">
                      <a:solidFill>
                        <a:srgbClr val="006D2C"/>
                      </a:solidFill>
                      <a:prstDash val="lgDash"/>
                      <a:round/>
                      <a:headEnd type="none" w="med" len="med"/>
                      <a:tailEnd type="none" w="med" len="med"/>
                    </a:lnB>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Malta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457</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Northern Macedonia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413</a:t>
                      </a:r>
                    </a:p>
                  </a:txBody>
                  <a:tcPr marL="9525" marR="9525" marT="9525" marB="0" anchor="ctr"/>
                </a:tc>
                <a:extLst>
                  <a:ext uri="{0D108BD9-81ED-4DB2-BD59-A6C34878D82A}">
                    <a16:rowId xmlns:a16="http://schemas.microsoft.com/office/drawing/2014/main" val="2182427945"/>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Japan</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529</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France</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lnT w="12700" cap="flat" cmpd="sng" algn="ctr">
                      <a:solidFill>
                        <a:srgbClr val="006D2C"/>
                      </a:solidFill>
                      <a:prstDash val="lgDash"/>
                      <a:round/>
                      <a:headEnd type="none" w="med" len="med"/>
                      <a:tailEnd type="none" w="med" len="med"/>
                    </a:lnT>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493</a:t>
                      </a:r>
                    </a:p>
                  </a:txBody>
                  <a:tcPr marL="9525" marR="9525" marT="9525" marB="0" anchor="ctr">
                    <a:lnR w="12700" cap="flat" cmpd="sng" algn="ctr">
                      <a:solidFill>
                        <a:srgbClr val="006D2C"/>
                      </a:solidFill>
                      <a:prstDash val="solid"/>
                      <a:round/>
                      <a:headEnd type="none" w="med" len="med"/>
                      <a:tailEnd type="none" w="med" len="med"/>
                    </a:lnR>
                    <a:lnT w="12700" cap="flat" cmpd="sng" algn="ctr">
                      <a:solidFill>
                        <a:srgbClr val="006D2C"/>
                      </a:solidFill>
                      <a:prstDash val="lgDash"/>
                      <a:round/>
                      <a:headEnd type="none" w="med" len="med"/>
                      <a:tailEnd type="none" w="med" len="med"/>
                    </a:lnT>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Greece</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452</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Brazil</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404</a:t>
                      </a:r>
                    </a:p>
                  </a:txBody>
                  <a:tcPr marL="9525" marR="9525" marT="9525" marB="0" anchor="ctr"/>
                </a:tc>
                <a:extLst>
                  <a:ext uri="{0D108BD9-81ED-4DB2-BD59-A6C34878D82A}">
                    <a16:rowId xmlns:a16="http://schemas.microsoft.com/office/drawing/2014/main" val="4067481754"/>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Finland</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522</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Portugal</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492</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Chile</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444</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Argentina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404</a:t>
                      </a:r>
                    </a:p>
                  </a:txBody>
                  <a:tcPr marL="9525" marR="9525" marT="9525" marB="0" anchor="ctr"/>
                </a:tc>
                <a:extLst>
                  <a:ext uri="{0D108BD9-81ED-4DB2-BD59-A6C34878D82A}">
                    <a16:rowId xmlns:a16="http://schemas.microsoft.com/office/drawing/2014/main" val="3408927672"/>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Korea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dirty="0">
                          <a:solidFill>
                            <a:srgbClr val="00441B"/>
                          </a:solidFill>
                          <a:effectLst/>
                          <a:latin typeface="Sylfaen" panose="010A0502050306030303" pitchFamily="18" charset="0"/>
                          <a:ea typeface="+mn-ea"/>
                          <a:cs typeface="+mn-cs"/>
                        </a:rPr>
                        <a:t>519</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 Norway</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lnL w="12700" cap="flat" cmpd="sng" algn="ctr">
                      <a:solidFill>
                        <a:srgbClr val="006D2C"/>
                      </a:solidFill>
                      <a:prstDash val="solid"/>
                      <a:round/>
                      <a:headEnd type="none" w="med" len="med"/>
                      <a:tailEnd type="none" w="med" len="med"/>
                    </a:lnL>
                  </a:tcPr>
                </a:tc>
                <a:tc>
                  <a:txBody>
                    <a:bodyPr/>
                    <a:lstStyle/>
                    <a:p>
                      <a:pPr algn="ctr" fontAlgn="b"/>
                      <a:r>
                        <a:rPr lang="en-US" sz="1100" b="0" i="0" u="none" strike="noStrike" kern="1200" dirty="0">
                          <a:solidFill>
                            <a:srgbClr val="00441B"/>
                          </a:solidFill>
                          <a:effectLst/>
                          <a:latin typeface="Sylfaen" panose="010A0502050306030303" pitchFamily="18" charset="0"/>
                          <a:ea typeface="+mn-ea"/>
                          <a:cs typeface="+mn-cs"/>
                        </a:rPr>
                        <a:t>490</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Serbia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440</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Peru</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404</a:t>
                      </a:r>
                    </a:p>
                  </a:txBody>
                  <a:tcPr marL="9525" marR="9525" marT="9525" marB="0" anchor="ctr"/>
                </a:tc>
                <a:extLst>
                  <a:ext uri="{0D108BD9-81ED-4DB2-BD59-A6C34878D82A}">
                    <a16:rowId xmlns:a16="http://schemas.microsoft.com/office/drawing/2014/main" val="1758832563"/>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Canada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518</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Austria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490</a:t>
                      </a:r>
                    </a:p>
                  </a:txBody>
                  <a:tcPr marL="9525" marR="9525" marT="9525" marB="0" anchor="ctr">
                    <a:lnR w="12700" cap="flat" cmpd="sng" algn="ctr">
                      <a:solidFill>
                        <a:srgbClr val="006D2C"/>
                      </a:solid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Cyprus</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439</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Bosnia and Herzegovina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398</a:t>
                      </a:r>
                    </a:p>
                  </a:txBody>
                  <a:tcPr marL="9525" marR="9525" marT="9525" marB="0" anchor="ctr"/>
                </a:tc>
                <a:extLst>
                  <a:ext uri="{0D108BD9-81ED-4DB2-BD59-A6C34878D82A}">
                    <a16:rowId xmlns:a16="http://schemas.microsoft.com/office/drawing/2014/main" val="3127433921"/>
                  </a:ext>
                </a:extLst>
              </a:tr>
              <a:tr h="221382">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Hong-Kong (China)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517</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nSpc>
                          <a:spcPct val="107000"/>
                        </a:lnSpc>
                        <a:spcAft>
                          <a:spcPts val="0"/>
                        </a:spcAft>
                      </a:pPr>
                      <a:r>
                        <a:rPr lang="en-US" sz="1100" b="1" i="0" u="none" strike="noStrike" kern="1200" dirty="0">
                          <a:solidFill>
                            <a:srgbClr val="00441B"/>
                          </a:solidFill>
                          <a:effectLst/>
                          <a:latin typeface="Sylfaen" panose="010A0502050306030303" pitchFamily="18" charset="0"/>
                          <a:ea typeface="+mn-ea"/>
                          <a:cs typeface="+mn-cs"/>
                        </a:rPr>
                        <a:t>OECD Average</a:t>
                      </a:r>
                    </a:p>
                  </a:txBody>
                  <a:tcPr marL="66474" marR="66474" marT="0" marB="0" anchor="b">
                    <a:lnL w="12700" cap="flat" cmpd="sng" algn="ctr">
                      <a:solidFill>
                        <a:srgbClr val="006D2C"/>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ka-GE" sz="1100" b="0" i="0" u="none" strike="noStrike" kern="1200" dirty="0">
                          <a:solidFill>
                            <a:srgbClr val="00441B"/>
                          </a:solidFill>
                          <a:effectLst/>
                          <a:latin typeface="Sylfaen" panose="010A0502050306030303" pitchFamily="18" charset="0"/>
                          <a:ea typeface="+mn-ea"/>
                          <a:cs typeface="+mn-cs"/>
                        </a:rPr>
                        <a:t>489</a:t>
                      </a:r>
                      <a:endParaRPr lang="en-US" sz="1100" b="0" i="0" u="none" strike="noStrike" kern="1200" dirty="0">
                        <a:solidFill>
                          <a:srgbClr val="00441B"/>
                        </a:solidFill>
                        <a:effectLst/>
                        <a:latin typeface="Sylfaen" panose="010A0502050306030303" pitchFamily="18" charset="0"/>
                        <a:ea typeface="+mn-ea"/>
                        <a:cs typeface="+mn-cs"/>
                      </a:endParaRPr>
                    </a:p>
                  </a:txBody>
                  <a:tcPr marL="68580" marR="68580" marT="0" marB="0" anchor="ctr">
                    <a:lnL>
                      <a:noFill/>
                    </a:lnL>
                    <a:lnR w="12700" cap="flat" cmpd="sng" algn="ctr">
                      <a:solidFill>
                        <a:srgbClr val="006D2C"/>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Malaysia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438</a:t>
                      </a:r>
                    </a:p>
                  </a:txBody>
                  <a:tcPr marL="9525" marR="9525" marT="9525" marB="0" anchor="ctr">
                    <a:lnR w="12700" cap="flat" cmpd="sng" algn="ctr">
                      <a:solidFill>
                        <a:srgbClr val="006D2C"/>
                      </a:solidFill>
                      <a:prstDash val="solid"/>
                      <a:round/>
                      <a:headEnd type="none" w="med" len="med"/>
                      <a:tailEnd type="none" w="med" len="med"/>
                    </a:lnR>
                  </a:tcPr>
                </a:tc>
                <a:tc rowSpan="3">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Baku (Azerbaijan)</a:t>
                      </a:r>
                      <a:endParaRPr lang="ka-GE" sz="1100" b="0" i="0" u="none" strike="noStrike" kern="1200" dirty="0">
                        <a:solidFill>
                          <a:srgbClr val="00441B"/>
                        </a:solidFill>
                        <a:effectLst/>
                        <a:latin typeface="Sylfaen" panose="010A0502050306030303" pitchFamily="18" charset="0"/>
                        <a:ea typeface="+mn-ea"/>
                        <a:cs typeface="+mn-cs"/>
                      </a:endParaRPr>
                    </a:p>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Kazakhstan</a:t>
                      </a:r>
                      <a:endParaRPr lang="ka-GE" sz="1100" b="0" i="0" u="none" strike="noStrike" kern="1200" dirty="0">
                        <a:solidFill>
                          <a:srgbClr val="00441B"/>
                        </a:solidFill>
                        <a:effectLst/>
                        <a:latin typeface="Sylfaen" panose="010A0502050306030303" pitchFamily="18" charset="0"/>
                        <a:ea typeface="+mn-ea"/>
                        <a:cs typeface="+mn-cs"/>
                      </a:endParaRPr>
                    </a:p>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Indonesia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rowSpan="3">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398</a:t>
                      </a:r>
                    </a:p>
                    <a:p>
                      <a:pPr algn="ctr" rtl="0" fontAlgn="ctr"/>
                      <a:r>
                        <a:rPr lang="en-US" sz="1100" b="0" i="0" u="none" strike="noStrike" kern="1200" dirty="0">
                          <a:solidFill>
                            <a:srgbClr val="00441B"/>
                          </a:solidFill>
                          <a:effectLst/>
                          <a:latin typeface="Sylfaen" panose="010A0502050306030303" pitchFamily="18" charset="0"/>
                          <a:ea typeface="+mn-ea"/>
                          <a:cs typeface="+mn-cs"/>
                        </a:rPr>
                        <a:t>397</a:t>
                      </a:r>
                    </a:p>
                    <a:p>
                      <a:pPr algn="ctr" rtl="0" fontAlgn="ctr"/>
                      <a:r>
                        <a:rPr lang="en-US" sz="1100" b="0" i="0" u="none" strike="noStrike" kern="1200" dirty="0">
                          <a:solidFill>
                            <a:srgbClr val="00441B"/>
                          </a:solidFill>
                          <a:effectLst/>
                          <a:latin typeface="Sylfaen" panose="010A0502050306030303" pitchFamily="18" charset="0"/>
                          <a:ea typeface="+mn-ea"/>
                          <a:cs typeface="+mn-cs"/>
                        </a:rPr>
                        <a:t>396</a:t>
                      </a:r>
                    </a:p>
                  </a:txBody>
                  <a:tcPr marL="9525" marR="9525" marT="9525" marB="0" anchor="ctr"/>
                </a:tc>
                <a:extLst>
                  <a:ext uri="{0D108BD9-81ED-4DB2-BD59-A6C34878D82A}">
                    <a16:rowId xmlns:a16="http://schemas.microsoft.com/office/drawing/2014/main" val="395372148"/>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Taiwan (China)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516</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Latvia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6D2C"/>
                      </a:solidFill>
                      <a:prstDash val="lgDash"/>
                      <a:round/>
                      <a:headEnd type="none" w="med" len="med"/>
                      <a:tailEnd type="none" w="med" len="med"/>
                    </a:lnB>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487</a:t>
                      </a:r>
                    </a:p>
                  </a:txBody>
                  <a:tcPr marL="9525" marR="9525" marT="9525" marB="0" anchor="ctr">
                    <a:lnR w="12700" cap="flat" cmpd="sng" algn="ctr">
                      <a:solidFill>
                        <a:srgbClr val="006D2C"/>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6D2C"/>
                      </a:solidFill>
                      <a:prstDash val="lgDash"/>
                      <a:round/>
                      <a:headEnd type="none" w="med" len="med"/>
                      <a:tailEnd type="none" w="med" len="med"/>
                    </a:lnB>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UAE</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434</a:t>
                      </a:r>
                    </a:p>
                  </a:txBody>
                  <a:tcPr marL="9525" marR="9525" marT="9525" marB="0" anchor="ctr">
                    <a:lnR w="12700" cap="flat" cmpd="sng" algn="ctr">
                      <a:solidFill>
                        <a:srgbClr val="006D2C"/>
                      </a:solidFill>
                      <a:prstDash val="solid"/>
                      <a:round/>
                      <a:headEnd type="none" w="med" len="med"/>
                      <a:tailEnd type="none" w="med" len="med"/>
                    </a:lnR>
                  </a:tcPr>
                </a:tc>
                <a:tc vMerge="1">
                  <a:txBody>
                    <a:bodyPr/>
                    <a:lstStyle/>
                    <a:p>
                      <a:pPr algn="l" rtl="0" fontAlgn="ctr"/>
                      <a:endParaRPr lang="ka-GE" sz="1050" b="0" i="0" u="none" strike="noStrike" dirty="0">
                        <a:solidFill>
                          <a:srgbClr val="00441B"/>
                        </a:solidFill>
                        <a:effectLst/>
                        <a:latin typeface="Calibri" panose="020F0502020204030204" pitchFamily="34" charset="0"/>
                      </a:endParaRPr>
                    </a:p>
                  </a:txBody>
                  <a:tcPr marL="9525" marR="9525" marT="9525" marB="0" anchor="ctr">
                    <a:lnL w="12700" cap="flat" cmpd="sng" algn="ctr">
                      <a:solidFill>
                        <a:srgbClr val="006D2C"/>
                      </a:solidFill>
                      <a:prstDash val="solid"/>
                      <a:round/>
                      <a:headEnd type="none" w="med" len="med"/>
                      <a:tailEnd type="none" w="med" len="med"/>
                    </a:lnL>
                    <a:lnT w="12700" cap="flat" cmpd="sng" algn="ctr">
                      <a:solidFill>
                        <a:srgbClr val="006D2C"/>
                      </a:solidFill>
                      <a:prstDash val="solid"/>
                      <a:round/>
                      <a:headEnd type="none" w="med" len="med"/>
                      <a:tailEnd type="none" w="med" len="med"/>
                    </a:lnT>
                  </a:tcPr>
                </a:tc>
                <a:tc vMerge="1">
                  <a:txBody>
                    <a:bodyPr/>
                    <a:lstStyle/>
                    <a:p>
                      <a:pPr algn="ctr" rtl="0" fontAlgn="ctr"/>
                      <a:endParaRPr lang="en-US" sz="1000" b="0" i="0" u="none" strike="noStrike" dirty="0">
                        <a:solidFill>
                          <a:srgbClr val="00441B"/>
                        </a:solidFill>
                        <a:effectLst/>
                        <a:latin typeface="Arial" panose="020B0604020202020204" pitchFamily="34" charset="0"/>
                      </a:endParaRPr>
                    </a:p>
                  </a:txBody>
                  <a:tcPr marL="9525" marR="9525" marT="9525" marB="0" anchor="ctr">
                    <a:lnR w="12700" cap="flat" cmpd="sng" algn="ctr">
                      <a:solidFill>
                        <a:srgbClr val="006D2C"/>
                      </a:solidFill>
                      <a:prstDash val="solid"/>
                      <a:round/>
                      <a:headEnd type="none" w="med" len="med"/>
                      <a:tailEnd type="none" w="med" len="med"/>
                    </a:lnR>
                    <a:lnT w="12700" cap="flat" cmpd="sng" algn="ctr">
                      <a:solidFill>
                        <a:srgbClr val="006D2C"/>
                      </a:solidFill>
                      <a:prstDash val="solid"/>
                      <a:round/>
                      <a:headEnd type="none" w="med" len="med"/>
                      <a:tailEnd type="none" w="med" len="med"/>
                    </a:lnT>
                  </a:tcPr>
                </a:tc>
                <a:extLst>
                  <a:ext uri="{0D108BD9-81ED-4DB2-BD59-A6C34878D82A}">
                    <a16:rowId xmlns:a16="http://schemas.microsoft.com/office/drawing/2014/main" val="2323080705"/>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Poland</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511</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Spain</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lnT w="12700" cap="flat" cmpd="sng" algn="ctr">
                      <a:solidFill>
                        <a:srgbClr val="006D2C"/>
                      </a:solidFill>
                      <a:prstDash val="lgDash"/>
                      <a:round/>
                      <a:headEnd type="none" w="med" len="med"/>
                      <a:tailEnd type="none" w="med" len="med"/>
                    </a:lnT>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483</a:t>
                      </a:r>
                    </a:p>
                  </a:txBody>
                  <a:tcPr marL="9525" marR="9525" marT="9525" marB="0" anchor="ctr">
                    <a:lnR w="12700" cap="flat" cmpd="sng" algn="ctr">
                      <a:solidFill>
                        <a:srgbClr val="006D2C"/>
                      </a:solidFill>
                      <a:prstDash val="solid"/>
                      <a:round/>
                      <a:headEnd type="none" w="med" len="med"/>
                      <a:tailEnd type="none" w="med" len="med"/>
                    </a:lnR>
                    <a:lnT w="12700" cap="flat" cmpd="sng" algn="ctr">
                      <a:solidFill>
                        <a:srgbClr val="006D2C"/>
                      </a:solidFill>
                      <a:prstDash val="lgDash"/>
                      <a:round/>
                      <a:headEnd type="none" w="med" len="med"/>
                      <a:tailEnd type="none" w="med" len="med"/>
                    </a:lnT>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Brunei</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431</a:t>
                      </a:r>
                    </a:p>
                  </a:txBody>
                  <a:tcPr marL="9525" marR="9525" marT="9525" marB="0" anchor="ctr">
                    <a:lnR w="12700" cap="flat" cmpd="sng" algn="ctr">
                      <a:solidFill>
                        <a:srgbClr val="006D2C"/>
                      </a:solidFill>
                      <a:prstDash val="solid"/>
                      <a:round/>
                      <a:headEnd type="none" w="med" len="med"/>
                      <a:tailEnd type="none" w="med" len="med"/>
                    </a:lnR>
                  </a:tcPr>
                </a:tc>
                <a:tc vMerge="1">
                  <a:txBody>
                    <a:bodyPr/>
                    <a:lstStyle/>
                    <a:p>
                      <a:pPr algn="l" rtl="0" fontAlgn="ctr"/>
                      <a:endParaRPr lang="ka-GE" sz="1050" b="0" i="0" u="none" strike="noStrike" dirty="0">
                        <a:solidFill>
                          <a:srgbClr val="00441B"/>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rgbClr val="006D2C"/>
                      </a:solidFill>
                      <a:prstDash val="solid"/>
                      <a:round/>
                      <a:headEnd type="none" w="med" len="med"/>
                      <a:tailEnd type="none" w="med" len="med"/>
                    </a:lnT>
                  </a:tcPr>
                </a:tc>
                <a:tc vMerge="1">
                  <a:txBody>
                    <a:bodyPr/>
                    <a:lstStyle/>
                    <a:p>
                      <a:pPr algn="ctr" rtl="0" fontAlgn="ctr"/>
                      <a:endParaRPr lang="en-US" sz="1000" b="0" i="0" u="none" strike="noStrike">
                        <a:solidFill>
                          <a:srgbClr val="00441B"/>
                        </a:solidFill>
                        <a:effectLst/>
                        <a:latin typeface="Arial" panose="020B0604020202020204" pitchFamily="34" charset="0"/>
                      </a:endParaRPr>
                    </a:p>
                  </a:txBody>
                  <a:tcPr marL="9525" marR="9525" marT="9525" marB="0" anchor="ctr">
                    <a:lnT w="12700" cap="flat" cmpd="sng" algn="ctr">
                      <a:solidFill>
                        <a:srgbClr val="006D2C"/>
                      </a:solidFill>
                      <a:prstDash val="solid"/>
                      <a:round/>
                      <a:headEnd type="none" w="med" len="med"/>
                      <a:tailEnd type="none" w="med" len="med"/>
                    </a:lnT>
                  </a:tcPr>
                </a:tc>
                <a:extLst>
                  <a:ext uri="{0D108BD9-81ED-4DB2-BD59-A6C34878D82A}">
                    <a16:rowId xmlns:a16="http://schemas.microsoft.com/office/drawing/2014/main" val="4064044361"/>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New Zealand</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dirty="0">
                          <a:solidFill>
                            <a:srgbClr val="00441B"/>
                          </a:solidFill>
                          <a:effectLst/>
                          <a:latin typeface="Sylfaen" panose="010A0502050306030303" pitchFamily="18" charset="0"/>
                          <a:ea typeface="+mn-ea"/>
                          <a:cs typeface="+mn-cs"/>
                        </a:rPr>
                        <a:t>508</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Lithuania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482</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Jordan</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429</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Saudi Arabia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386</a:t>
                      </a:r>
                    </a:p>
                  </a:txBody>
                  <a:tcPr marL="9525" marR="9525" marT="9525" marB="0" anchor="ctr"/>
                </a:tc>
                <a:extLst>
                  <a:ext uri="{0D108BD9-81ED-4DB2-BD59-A6C34878D82A}">
                    <a16:rowId xmlns:a16="http://schemas.microsoft.com/office/drawing/2014/main" val="3419467272"/>
                  </a:ext>
                </a:extLst>
              </a:tr>
              <a:tr h="219247">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Slovenia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507</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Hungary</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481</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Moldova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428</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Lebanon</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lnB w="12700" cap="flat" cmpd="sng" algn="ctr">
                      <a:solidFill>
                        <a:srgbClr val="006D2C"/>
                      </a:solidFill>
                      <a:prstDash val="solid"/>
                      <a:round/>
                      <a:headEnd type="none" w="med" len="med"/>
                      <a:tailEnd type="none" w="med" len="med"/>
                    </a:lnB>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384</a:t>
                      </a:r>
                    </a:p>
                  </a:txBody>
                  <a:tcPr marL="9525" marR="9525" marT="9525" marB="0" anchor="ctr">
                    <a:lnB w="12700" cap="flat" cmpd="sng" algn="ctr">
                      <a:solidFill>
                        <a:srgbClr val="006D2C"/>
                      </a:solidFill>
                      <a:prstDash val="solid"/>
                      <a:round/>
                      <a:headEnd type="none" w="med" len="med"/>
                      <a:tailEnd type="none" w="med" len="med"/>
                    </a:lnB>
                  </a:tcPr>
                </a:tc>
                <a:extLst>
                  <a:ext uri="{0D108BD9-81ED-4DB2-BD59-A6C34878D82A}">
                    <a16:rowId xmlns:a16="http://schemas.microsoft.com/office/drawing/2014/main" val="3916389251"/>
                  </a:ext>
                </a:extLst>
              </a:tr>
              <a:tr h="224684">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United Kingdom</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505</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Russia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478</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Romania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426</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Georgia</a:t>
                      </a:r>
                      <a:endParaRPr lang="ka-GE" sz="1100" b="1"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lnT w="12700" cap="flat" cmpd="sng" algn="ctr">
                      <a:solidFill>
                        <a:srgbClr val="006D2C"/>
                      </a:solidFill>
                      <a:prstDash val="solid"/>
                      <a:round/>
                      <a:headEnd type="none" w="med" len="med"/>
                      <a:tailEnd type="none" w="med" len="med"/>
                    </a:lnT>
                    <a:lnB w="12700" cap="flat" cmpd="sng" algn="ctr">
                      <a:solidFill>
                        <a:srgbClr val="006D2C"/>
                      </a:solidFill>
                      <a:prstDash val="solid"/>
                      <a:round/>
                      <a:headEnd type="none" w="med" len="med"/>
                      <a:tailEnd type="none" w="med" len="med"/>
                    </a:lnB>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383</a:t>
                      </a:r>
                    </a:p>
                  </a:txBody>
                  <a:tcPr marL="9525" marR="9525" marT="9525" marB="0" anchor="ctr">
                    <a:lnT w="12700" cap="flat" cmpd="sng" algn="ctr">
                      <a:solidFill>
                        <a:srgbClr val="006D2C"/>
                      </a:solidFill>
                      <a:prstDash val="solid"/>
                      <a:round/>
                      <a:headEnd type="none" w="med" len="med"/>
                      <a:tailEnd type="none" w="med" len="med"/>
                    </a:lnT>
                    <a:lnB w="12700" cap="flat" cmpd="sng" algn="ctr">
                      <a:solidFill>
                        <a:srgbClr val="006D2C"/>
                      </a:solidFill>
                      <a:prstDash val="solid"/>
                      <a:round/>
                      <a:headEnd type="none" w="med" len="med"/>
                      <a:tailEnd type="none" w="med" len="med"/>
                    </a:lnB>
                  </a:tcPr>
                </a:tc>
                <a:extLst>
                  <a:ext uri="{0D108BD9-81ED-4DB2-BD59-A6C34878D82A}">
                    <a16:rowId xmlns:a16="http://schemas.microsoft.com/office/drawing/2014/main" val="2502709693"/>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Australia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503</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Luxembourg</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477</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Uruguay</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426</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Morocco</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lnT w="12700" cap="flat" cmpd="sng" algn="ctr">
                      <a:solidFill>
                        <a:srgbClr val="006D2C"/>
                      </a:solidFill>
                      <a:prstDash val="solid"/>
                      <a:round/>
                      <a:headEnd type="none" w="med" len="med"/>
                      <a:tailEnd type="none" w="med" len="med"/>
                    </a:lnT>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377</a:t>
                      </a:r>
                    </a:p>
                  </a:txBody>
                  <a:tcPr marL="9525" marR="9525" marT="9525" marB="0" anchor="ctr">
                    <a:lnT w="12700" cap="flat" cmpd="sng" algn="ctr">
                      <a:solidFill>
                        <a:srgbClr val="006D2C"/>
                      </a:solidFill>
                      <a:prstDash val="solid"/>
                      <a:round/>
                      <a:headEnd type="none" w="med" len="med"/>
                      <a:tailEnd type="none" w="med" len="med"/>
                    </a:lnT>
                  </a:tcPr>
                </a:tc>
                <a:extLst>
                  <a:ext uri="{0D108BD9-81ED-4DB2-BD59-A6C34878D82A}">
                    <a16:rowId xmlns:a16="http://schemas.microsoft.com/office/drawing/2014/main" val="2882230108"/>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Germany</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503</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Iceland</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475</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Thailand</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426</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Panama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365</a:t>
                      </a:r>
                    </a:p>
                  </a:txBody>
                  <a:tcPr marL="9525" marR="9525" marT="9525" marB="0" anchor="ctr"/>
                </a:tc>
                <a:extLst>
                  <a:ext uri="{0D108BD9-81ED-4DB2-BD59-A6C34878D82A}">
                    <a16:rowId xmlns:a16="http://schemas.microsoft.com/office/drawing/2014/main" val="616249992"/>
                  </a:ext>
                </a:extLst>
              </a:tr>
              <a:tr h="219247">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Netherlands</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503</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Croatia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472</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Bulgaria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424</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Kosovo</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365</a:t>
                      </a:r>
                    </a:p>
                  </a:txBody>
                  <a:tcPr marL="9525" marR="9525" marT="9525" marB="0" anchor="ctr"/>
                </a:tc>
                <a:extLst>
                  <a:ext uri="{0D108BD9-81ED-4DB2-BD59-A6C34878D82A}">
                    <a16:rowId xmlns:a16="http://schemas.microsoft.com/office/drawing/2014/main" val="347842480"/>
                  </a:ext>
                </a:extLst>
              </a:tr>
              <a:tr h="219247">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 USA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502</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Belarus</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471</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Mexico</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419</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ka-GE" sz="1100" b="0" i="0" u="none" strike="noStrike" kern="1200" dirty="0">
                          <a:solidFill>
                            <a:srgbClr val="00441B"/>
                          </a:solidFill>
                          <a:effectLst/>
                          <a:latin typeface="Sylfaen" panose="010A0502050306030303" pitchFamily="18" charset="0"/>
                          <a:ea typeface="+mn-ea"/>
                          <a:cs typeface="+mn-cs"/>
                        </a:rPr>
                        <a:t> </a:t>
                      </a:r>
                      <a:r>
                        <a:rPr lang="en-US" sz="1100" b="0" i="0" u="none" strike="noStrike" kern="1200" dirty="0">
                          <a:solidFill>
                            <a:srgbClr val="00441B"/>
                          </a:solidFill>
                          <a:effectLst/>
                          <a:latin typeface="Sylfaen" panose="010A0502050306030303" pitchFamily="18" charset="0"/>
                          <a:ea typeface="+mn-ea"/>
                          <a:cs typeface="+mn-cs"/>
                        </a:rPr>
                        <a:t>Philippines</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357</a:t>
                      </a:r>
                    </a:p>
                  </a:txBody>
                  <a:tcPr marL="9525" marR="9525" marT="9525" marB="0" anchor="ctr"/>
                </a:tc>
                <a:extLst>
                  <a:ext uri="{0D108BD9-81ED-4DB2-BD59-A6C34878D82A}">
                    <a16:rowId xmlns:a16="http://schemas.microsoft.com/office/drawing/2014/main" val="431686773"/>
                  </a:ext>
                </a:extLst>
              </a:tr>
              <a:tr h="221382">
                <a:tc>
                  <a:txBody>
                    <a:bodyPr/>
                    <a:lstStyle/>
                    <a:p>
                      <a:pPr algn="l" fontAlgn="b"/>
                      <a:r>
                        <a:rPr lang="en-US" sz="1100" b="0" i="0" u="none" strike="noStrike" kern="1200" dirty="0">
                          <a:solidFill>
                            <a:srgbClr val="00441B"/>
                          </a:solidFill>
                          <a:effectLst/>
                          <a:latin typeface="Sylfaen" panose="010A0502050306030303" pitchFamily="18" charset="0"/>
                          <a:ea typeface="+mn-ea"/>
                          <a:cs typeface="+mn-cs"/>
                        </a:rPr>
                        <a:t> Sweden</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b"/>
                </a:tc>
                <a:tc>
                  <a:txBody>
                    <a:bodyPr/>
                    <a:lstStyle/>
                    <a:p>
                      <a:pPr algn="ctr" fontAlgn="b"/>
                      <a:r>
                        <a:rPr lang="en-US" sz="1100" b="0" i="0" u="none" strike="noStrike" kern="1200">
                          <a:solidFill>
                            <a:srgbClr val="00441B"/>
                          </a:solidFill>
                          <a:effectLst/>
                          <a:latin typeface="Sylfaen" panose="010A0502050306030303" pitchFamily="18" charset="0"/>
                          <a:ea typeface="+mn-ea"/>
                          <a:cs typeface="+mn-cs"/>
                        </a:rPr>
                        <a:t>499</a:t>
                      </a:r>
                    </a:p>
                  </a:txBody>
                  <a:tcPr marL="9525" marR="9525" marT="9525" marB="0" anchor="b">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Ukraine</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469</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Qatar</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a:solidFill>
                            <a:srgbClr val="00441B"/>
                          </a:solidFill>
                          <a:effectLst/>
                          <a:latin typeface="Sylfaen" panose="010A0502050306030303" pitchFamily="18" charset="0"/>
                          <a:ea typeface="+mn-ea"/>
                          <a:cs typeface="+mn-cs"/>
                        </a:rPr>
                        <a:t>419</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ctr">
                        <a:lnSpc>
                          <a:spcPct val="107000"/>
                        </a:lnSpc>
                        <a:spcAft>
                          <a:spcPts val="0"/>
                        </a:spcAft>
                      </a:pPr>
                      <a:r>
                        <a:rPr lang="en-US" sz="1100" b="0" i="0" u="none" strike="noStrike" kern="1200" dirty="0">
                          <a:solidFill>
                            <a:srgbClr val="00441B"/>
                          </a:solidFill>
                          <a:effectLst/>
                          <a:latin typeface="Sylfaen" panose="010A0502050306030303" pitchFamily="18" charset="0"/>
                          <a:ea typeface="+mn-ea"/>
                          <a:cs typeface="+mn-cs"/>
                        </a:rPr>
                        <a:t> </a:t>
                      </a:r>
                    </a:p>
                  </a:txBody>
                  <a:tcPr marL="66474" marR="66474" marT="0" marB="0">
                    <a:lnL w="12700" cap="flat" cmpd="sng" algn="ctr">
                      <a:solidFill>
                        <a:srgbClr val="006D2C"/>
                      </a:solidFill>
                      <a:prstDash val="solid"/>
                      <a:round/>
                      <a:headEnd type="none" w="med" len="med"/>
                      <a:tailEnd type="none" w="med" len="med"/>
                    </a:lnL>
                  </a:tcPr>
                </a:tc>
                <a:tc>
                  <a:txBody>
                    <a:bodyPr/>
                    <a:lstStyle/>
                    <a:p>
                      <a:pPr algn="l">
                        <a:lnSpc>
                          <a:spcPct val="107000"/>
                        </a:lnSpc>
                        <a:spcAft>
                          <a:spcPts val="0"/>
                        </a:spcAft>
                      </a:pPr>
                      <a:r>
                        <a:rPr lang="en-US" sz="1100" b="0" i="0" u="none" strike="noStrike" kern="1200" dirty="0">
                          <a:solidFill>
                            <a:srgbClr val="00441B"/>
                          </a:solidFill>
                          <a:effectLst/>
                          <a:latin typeface="Sylfaen" panose="010A0502050306030303" pitchFamily="18" charset="0"/>
                          <a:ea typeface="+mn-ea"/>
                          <a:cs typeface="+mn-cs"/>
                        </a:rPr>
                        <a:t> </a:t>
                      </a:r>
                    </a:p>
                  </a:txBody>
                  <a:tcPr marL="66474" marR="66474" marT="0" marB="0"/>
                </a:tc>
                <a:extLst>
                  <a:ext uri="{0D108BD9-81ED-4DB2-BD59-A6C34878D82A}">
                    <a16:rowId xmlns:a16="http://schemas.microsoft.com/office/drawing/2014/main" val="445377091"/>
                  </a:ext>
                </a:extLst>
              </a:tr>
              <a:tr h="221382">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Belgium</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499</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Italy</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468</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l" rtl="0" fontAlgn="ctr"/>
                      <a:r>
                        <a:rPr lang="en-US" sz="1100" b="0" i="0" u="none" strike="noStrike" kern="1200" dirty="0">
                          <a:solidFill>
                            <a:srgbClr val="00441B"/>
                          </a:solidFill>
                          <a:effectLst/>
                          <a:latin typeface="Sylfaen" panose="010A0502050306030303" pitchFamily="18" charset="0"/>
                          <a:ea typeface="+mn-ea"/>
                          <a:cs typeface="+mn-cs"/>
                        </a:rPr>
                        <a:t> Albania</a:t>
                      </a:r>
                      <a:endParaRPr lang="ka-GE" sz="1100" b="0" i="0" u="none" strike="noStrike" kern="1200" dirty="0">
                        <a:solidFill>
                          <a:srgbClr val="00441B"/>
                        </a:solidFill>
                        <a:effectLst/>
                        <a:latin typeface="Sylfaen" panose="010A0502050306030303" pitchFamily="18" charset="0"/>
                        <a:ea typeface="+mn-ea"/>
                        <a:cs typeface="+mn-cs"/>
                      </a:endParaRPr>
                    </a:p>
                  </a:txBody>
                  <a:tcPr marL="9525" marR="9525" marT="9525" marB="0" anchor="ctr">
                    <a:lnL w="12700" cap="flat" cmpd="sng" algn="ctr">
                      <a:solidFill>
                        <a:srgbClr val="006D2C"/>
                      </a:solidFill>
                      <a:prstDash val="solid"/>
                      <a:round/>
                      <a:headEnd type="none" w="med" len="med"/>
                      <a:tailEnd type="none" w="med" len="med"/>
                    </a:lnL>
                  </a:tcPr>
                </a:tc>
                <a:tc>
                  <a:txBody>
                    <a:bodyPr/>
                    <a:lstStyle/>
                    <a:p>
                      <a:pPr algn="ctr" rtl="0" fontAlgn="ctr"/>
                      <a:r>
                        <a:rPr lang="en-US" sz="1100" b="0" i="0" u="none" strike="noStrike" kern="1200" dirty="0">
                          <a:solidFill>
                            <a:srgbClr val="00441B"/>
                          </a:solidFill>
                          <a:effectLst/>
                          <a:latin typeface="Sylfaen" panose="010A0502050306030303" pitchFamily="18" charset="0"/>
                          <a:ea typeface="+mn-ea"/>
                          <a:cs typeface="+mn-cs"/>
                        </a:rPr>
                        <a:t>417</a:t>
                      </a:r>
                    </a:p>
                  </a:txBody>
                  <a:tcPr marL="9525" marR="9525" marT="9525" marB="0" anchor="ctr">
                    <a:lnR w="12700" cap="flat" cmpd="sng" algn="ctr">
                      <a:solidFill>
                        <a:srgbClr val="006D2C"/>
                      </a:solidFill>
                      <a:prstDash val="solid"/>
                      <a:round/>
                      <a:headEnd type="none" w="med" len="med"/>
                      <a:tailEnd type="none" w="med" len="med"/>
                    </a:lnR>
                  </a:tcPr>
                </a:tc>
                <a:tc>
                  <a:txBody>
                    <a:bodyPr/>
                    <a:lstStyle/>
                    <a:p>
                      <a:pPr algn="ctr">
                        <a:lnSpc>
                          <a:spcPct val="107000"/>
                        </a:lnSpc>
                        <a:spcAft>
                          <a:spcPts val="0"/>
                        </a:spcAft>
                      </a:pPr>
                      <a:r>
                        <a:rPr lang="en-US" sz="1100" b="0" i="0" u="none" strike="noStrike" kern="1200" dirty="0">
                          <a:solidFill>
                            <a:srgbClr val="00441B"/>
                          </a:solidFill>
                          <a:effectLst/>
                          <a:latin typeface="Sylfaen" panose="010A0502050306030303" pitchFamily="18" charset="0"/>
                          <a:ea typeface="+mn-ea"/>
                          <a:cs typeface="+mn-cs"/>
                        </a:rPr>
                        <a:t> </a:t>
                      </a:r>
                    </a:p>
                  </a:txBody>
                  <a:tcPr marL="66474" marR="66474" marT="0" marB="0">
                    <a:lnL w="12700" cap="flat" cmpd="sng" algn="ctr">
                      <a:solidFill>
                        <a:srgbClr val="006D2C"/>
                      </a:solidFill>
                      <a:prstDash val="solid"/>
                      <a:round/>
                      <a:headEnd type="none" w="med" len="med"/>
                      <a:tailEnd type="none" w="med" len="med"/>
                    </a:lnL>
                  </a:tcPr>
                </a:tc>
                <a:tc>
                  <a:txBody>
                    <a:bodyPr/>
                    <a:lstStyle/>
                    <a:p>
                      <a:pPr algn="ctr">
                        <a:lnSpc>
                          <a:spcPct val="107000"/>
                        </a:lnSpc>
                        <a:spcAft>
                          <a:spcPts val="0"/>
                        </a:spcAft>
                      </a:pPr>
                      <a:r>
                        <a:rPr lang="en-US" sz="1100" b="0" i="0" u="none" strike="noStrike" kern="1200" dirty="0">
                          <a:solidFill>
                            <a:srgbClr val="00441B"/>
                          </a:solidFill>
                          <a:effectLst/>
                          <a:latin typeface="Sylfaen" panose="010A0502050306030303" pitchFamily="18" charset="0"/>
                          <a:ea typeface="+mn-ea"/>
                          <a:cs typeface="+mn-cs"/>
                        </a:rPr>
                        <a:t> </a:t>
                      </a:r>
                    </a:p>
                  </a:txBody>
                  <a:tcPr marL="66474" marR="66474" marT="0" marB="0"/>
                </a:tc>
                <a:extLst>
                  <a:ext uri="{0D108BD9-81ED-4DB2-BD59-A6C34878D82A}">
                    <a16:rowId xmlns:a16="http://schemas.microsoft.com/office/drawing/2014/main" val="2832914131"/>
                  </a:ext>
                </a:extLst>
              </a:tr>
            </a:tbl>
          </a:graphicData>
        </a:graphic>
      </p:graphicFrame>
    </p:spTree>
    <p:extLst>
      <p:ext uri="{BB962C8B-B14F-4D97-AF65-F5344CB8AC3E}">
        <p14:creationId xmlns:p14="http://schemas.microsoft.com/office/powerpoint/2010/main" val="3674721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262" y="0"/>
            <a:ext cx="9898117" cy="882869"/>
          </a:xfrm>
        </p:spPr>
        <p:txBody>
          <a:bodyPr>
            <a:normAutofit/>
          </a:bodyPr>
          <a:lstStyle/>
          <a:p>
            <a:pPr algn="ctr"/>
            <a:r>
              <a:rPr lang="en-US" sz="2400" b="1" dirty="0">
                <a:latin typeface="Sylfaen" panose="010A0502050306030303" pitchFamily="18" charset="0"/>
              </a:rPr>
              <a:t>Achievements in Science </a:t>
            </a:r>
            <a:r>
              <a:rPr lang="ka-GE" sz="2400" b="1" dirty="0">
                <a:latin typeface="Sylfaen" panose="010A0502050306030303" pitchFamily="18" charset="0"/>
              </a:rPr>
              <a:t>(</a:t>
            </a:r>
            <a:r>
              <a:rPr lang="en-US" sz="2400" b="1" dirty="0">
                <a:latin typeface="Sylfaen" panose="010A0502050306030303" pitchFamily="18" charset="0"/>
              </a:rPr>
              <a:t>average score</a:t>
            </a:r>
            <a:r>
              <a:rPr lang="ka-GE" sz="2400" b="1" dirty="0">
                <a:latin typeface="Sylfaen" panose="010A0502050306030303" pitchFamily="18" charset="0"/>
              </a:rPr>
              <a:t> 38</a:t>
            </a:r>
            <a:r>
              <a:rPr lang="en-US" sz="2400" b="1" dirty="0">
                <a:latin typeface="Sylfaen" panose="010A0502050306030303" pitchFamily="18" charset="0"/>
              </a:rPr>
              <a:t>3</a:t>
            </a:r>
            <a:r>
              <a:rPr lang="ka-GE" sz="2400" b="1" dirty="0">
                <a:latin typeface="Sylfaen" panose="010A0502050306030303" pitchFamily="18" charset="0"/>
              </a:rPr>
              <a:t> </a:t>
            </a:r>
            <a:r>
              <a:rPr lang="en-US" sz="2400" b="1" dirty="0">
                <a:latin typeface="Sylfaen" panose="010A0502050306030303" pitchFamily="18" charset="0"/>
              </a:rPr>
              <a:t>points</a:t>
            </a:r>
            <a:r>
              <a:rPr lang="ka-GE" sz="2400" b="1" dirty="0">
                <a:latin typeface="Sylfaen" panose="010A0502050306030303" pitchFamily="18" charset="0"/>
              </a:rPr>
              <a:t>)</a:t>
            </a:r>
            <a:endParaRPr lang="en-US" sz="2400" b="1" dirty="0">
              <a:latin typeface="Sylfaen" panose="010A0502050306030303" pitchFamily="18" charset="0"/>
            </a:endParaRPr>
          </a:p>
        </p:txBody>
      </p:sp>
      <p:sp>
        <p:nvSpPr>
          <p:cNvPr id="3" name="Content Placeholder 2"/>
          <p:cNvSpPr>
            <a:spLocks noGrp="1"/>
          </p:cNvSpPr>
          <p:nvPr>
            <p:ph idx="1"/>
          </p:nvPr>
        </p:nvSpPr>
        <p:spPr>
          <a:xfrm>
            <a:off x="236483" y="882869"/>
            <a:ext cx="11587655" cy="5817475"/>
          </a:xfrm>
        </p:spPr>
        <p:txBody>
          <a:bodyPr>
            <a:normAutofit fontScale="92500" lnSpcReduction="20000"/>
          </a:bodyPr>
          <a:lstStyle/>
          <a:p>
            <a:pPr marL="0" indent="0" algn="just">
              <a:buNone/>
            </a:pPr>
            <a:r>
              <a:rPr lang="en-US" sz="2200" b="1" dirty="0">
                <a:latin typeface="Sylfaen" panose="010A0502050306030303" pitchFamily="18" charset="0"/>
              </a:rPr>
              <a:t>Rating</a:t>
            </a:r>
            <a:endParaRPr lang="en-US" sz="2200" dirty="0">
              <a:latin typeface="Sylfaen" panose="010A0502050306030303" pitchFamily="18" charset="0"/>
            </a:endParaRPr>
          </a:p>
          <a:p>
            <a:pPr algn="just"/>
            <a:r>
              <a:rPr lang="en-US" sz="2400" dirty="0">
                <a:latin typeface="Sylfaen" panose="010A0502050306030303" pitchFamily="18" charset="0"/>
              </a:rPr>
              <a:t>In the domain of science Georgia with an average score of 383 points is among the 49 countries (out of the total of 79 participating countries), where average student performance is substantially below the OECD average score (489 points). </a:t>
            </a:r>
          </a:p>
          <a:p>
            <a:pPr algn="just"/>
            <a:r>
              <a:rPr lang="en-US" sz="2400" dirty="0">
                <a:latin typeface="Sylfaen" panose="010A0502050306030303" pitchFamily="18" charset="0"/>
              </a:rPr>
              <a:t>Georgia ranks within the range of 71st to 74th (considering the margin of error)among the participating countries and within the range of 65th to 66rd among those 70 countries that participated in PISA computer-based mode (CBA). </a:t>
            </a:r>
          </a:p>
          <a:p>
            <a:pPr algn="just"/>
            <a:endParaRPr lang="en-US" sz="2400" dirty="0">
              <a:latin typeface="Sylfaen" panose="010A0502050306030303" pitchFamily="18" charset="0"/>
            </a:endParaRPr>
          </a:p>
          <a:p>
            <a:pPr marL="0" indent="0" algn="just">
              <a:buNone/>
            </a:pPr>
            <a:r>
              <a:rPr lang="en-US" sz="2400" b="1" dirty="0">
                <a:latin typeface="Sylfaen" panose="010A0502050306030303" pitchFamily="18" charset="0"/>
              </a:rPr>
              <a:t>Student Performance Distribution in Science according to achievement levels </a:t>
            </a:r>
            <a:endParaRPr lang="ka-GE" sz="2200" b="1" dirty="0">
              <a:latin typeface="Sylfaen" panose="010A0502050306030303" pitchFamily="18" charset="0"/>
            </a:endParaRPr>
          </a:p>
          <a:p>
            <a:pPr algn="just"/>
            <a:r>
              <a:rPr lang="en-US" sz="2400" dirty="0">
                <a:latin typeface="Sylfaen" panose="010A0502050306030303" pitchFamily="18" charset="0"/>
              </a:rPr>
              <a:t>36% of Georgian students attained the second or higher level of science proficiency (for the comparison, the OECD average for the same levels is 78%). Less than 1% of students demonstrated high proficiency (levels 5 and 6) in science, while 64% of students have performed below the basic (second) level. </a:t>
            </a:r>
          </a:p>
          <a:p>
            <a:pPr marL="0" indent="0" algn="just">
              <a:buNone/>
            </a:pPr>
            <a:r>
              <a:rPr lang="en-US" sz="2400" dirty="0">
                <a:latin typeface="Sylfaen" panose="010A0502050306030303" pitchFamily="18" charset="0"/>
              </a:rPr>
              <a:t>For the comparison: </a:t>
            </a:r>
            <a:endParaRPr lang="ka-GE" sz="2200" dirty="0">
              <a:latin typeface="Sylfaen" panose="010A0502050306030303" pitchFamily="18" charset="0"/>
            </a:endParaRPr>
          </a:p>
          <a:p>
            <a:pPr algn="just"/>
            <a:r>
              <a:rPr lang="en-US" sz="2400" dirty="0">
                <a:latin typeface="Sylfaen" panose="010A0502050306030303" pitchFamily="18" charset="0"/>
              </a:rPr>
              <a:t>In the 21 countries (including many low- and middle-income countries), more than 50% of students performed at the same unsatisfactory level; </a:t>
            </a:r>
          </a:p>
          <a:p>
            <a:pPr algn="just"/>
            <a:r>
              <a:rPr lang="en-US" sz="2400" dirty="0">
                <a:latin typeface="Sylfaen" panose="010A0502050306030303" pitchFamily="18" charset="0"/>
              </a:rPr>
              <a:t>24% of students from OECD countries are in the so-called “low achievement group” (below the second level of achievement), whereas 11% of students fall in the category of so-called “high performers” (Levels 5 and 6). </a:t>
            </a:r>
            <a:endParaRPr lang="en-US" sz="2200" dirty="0">
              <a:latin typeface="Sylfaen" panose="010A0502050306030303" pitchFamily="18" charset="0"/>
            </a:endParaRPr>
          </a:p>
        </p:txBody>
      </p:sp>
    </p:spTree>
    <p:extLst>
      <p:ext uri="{BB962C8B-B14F-4D97-AF65-F5344CB8AC3E}">
        <p14:creationId xmlns:p14="http://schemas.microsoft.com/office/powerpoint/2010/main" val="2479994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7638F-FB48-41DA-B107-CF6A2574710E}"/>
              </a:ext>
            </a:extLst>
          </p:cNvPr>
          <p:cNvSpPr>
            <a:spLocks noGrp="1"/>
          </p:cNvSpPr>
          <p:nvPr>
            <p:ph type="title"/>
          </p:nvPr>
        </p:nvSpPr>
        <p:spPr>
          <a:xfrm>
            <a:off x="838200" y="365128"/>
            <a:ext cx="10515600" cy="738849"/>
          </a:xfrm>
        </p:spPr>
        <p:txBody>
          <a:bodyPr>
            <a:normAutofit/>
          </a:bodyPr>
          <a:lstStyle/>
          <a:p>
            <a:pPr algn="ctr"/>
            <a:r>
              <a:rPr lang="en-US" sz="2400" b="1" dirty="0">
                <a:latin typeface="Sylfaen" panose="010A0502050306030303" pitchFamily="18" charset="0"/>
              </a:rPr>
              <a:t>Difference related to gender</a:t>
            </a:r>
            <a:endParaRPr lang="ka-GE" sz="2400" b="1" dirty="0">
              <a:latin typeface="Sylfaen" panose="010A0502050306030303" pitchFamily="18" charset="0"/>
            </a:endParaRPr>
          </a:p>
        </p:txBody>
      </p:sp>
      <p:graphicFrame>
        <p:nvGraphicFramePr>
          <p:cNvPr id="6" name="Chart 5">
            <a:extLst>
              <a:ext uri="{FF2B5EF4-FFF2-40B4-BE49-F238E27FC236}">
                <a16:creationId xmlns:a16="http://schemas.microsoft.com/office/drawing/2014/main" id="{F7BAB8D7-DE6B-4535-A5D3-7EB411E24ED6}"/>
              </a:ext>
            </a:extLst>
          </p:cNvPr>
          <p:cNvGraphicFramePr/>
          <p:nvPr>
            <p:extLst>
              <p:ext uri="{D42A27DB-BD31-4B8C-83A1-F6EECF244321}">
                <p14:modId xmlns:p14="http://schemas.microsoft.com/office/powerpoint/2010/main" val="669925318"/>
              </p:ext>
            </p:extLst>
          </p:nvPr>
        </p:nvGraphicFramePr>
        <p:xfrm>
          <a:off x="1745118" y="3883880"/>
          <a:ext cx="3959453" cy="26396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DAA94A11-CAC4-47DB-B3AB-AD824E578C12}"/>
              </a:ext>
            </a:extLst>
          </p:cNvPr>
          <p:cNvGraphicFramePr/>
          <p:nvPr>
            <p:extLst>
              <p:ext uri="{D42A27DB-BD31-4B8C-83A1-F6EECF244321}">
                <p14:modId xmlns:p14="http://schemas.microsoft.com/office/powerpoint/2010/main" val="47011051"/>
              </p:ext>
            </p:extLst>
          </p:nvPr>
        </p:nvGraphicFramePr>
        <p:xfrm>
          <a:off x="5554945" y="1690690"/>
          <a:ext cx="3959453" cy="26396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348D8FA7-A55B-4DC9-99D0-1E2358133BDF}"/>
              </a:ext>
            </a:extLst>
          </p:cNvPr>
          <p:cNvGraphicFramePr/>
          <p:nvPr>
            <p:extLst>
              <p:ext uri="{D42A27DB-BD31-4B8C-83A1-F6EECF244321}">
                <p14:modId xmlns:p14="http://schemas.microsoft.com/office/powerpoint/2010/main" val="4206704267"/>
              </p:ext>
            </p:extLst>
          </p:nvPr>
        </p:nvGraphicFramePr>
        <p:xfrm>
          <a:off x="7745671" y="4144007"/>
          <a:ext cx="3959453" cy="2639635"/>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144AC08C-B107-419F-AE14-DFA0239F46BB}"/>
                  </a:ext>
                </a:extLst>
              </p14:cNvPr>
              <p14:cNvContentPartPr/>
              <p14:nvPr/>
            </p14:nvContentPartPr>
            <p14:xfrm>
              <a:off x="2348437" y="4271331"/>
              <a:ext cx="15840" cy="9000"/>
            </p14:xfrm>
          </p:contentPart>
        </mc:Choice>
        <mc:Fallback>
          <p:pic>
            <p:nvPicPr>
              <p:cNvPr id="4" name="Ink 3">
                <a:extLst>
                  <a:ext uri="{FF2B5EF4-FFF2-40B4-BE49-F238E27FC236}">
                    <a16:creationId xmlns:a16="http://schemas.microsoft.com/office/drawing/2014/main" id="{144AC08C-B107-419F-AE14-DFA0239F46BB}"/>
                  </a:ext>
                </a:extLst>
              </p:cNvPr>
              <p:cNvPicPr/>
              <p:nvPr/>
            </p:nvPicPr>
            <p:blipFill>
              <a:blip r:embed="rId6"/>
              <a:stretch>
                <a:fillRect/>
              </a:stretch>
            </p:blipFill>
            <p:spPr>
              <a:xfrm>
                <a:off x="2346277" y="4269171"/>
                <a:ext cx="2016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Ink 4">
                <a:extLst>
                  <a:ext uri="{FF2B5EF4-FFF2-40B4-BE49-F238E27FC236}">
                    <a16:creationId xmlns:a16="http://schemas.microsoft.com/office/drawing/2014/main" id="{AD175C2A-290C-4F13-A8BA-D0BDF05F3404}"/>
                  </a:ext>
                </a:extLst>
              </p14:cNvPr>
              <p14:cNvContentPartPr/>
              <p14:nvPr/>
            </p14:nvContentPartPr>
            <p14:xfrm>
              <a:off x="2445277" y="4184211"/>
              <a:ext cx="82800" cy="481320"/>
            </p14:xfrm>
          </p:contentPart>
        </mc:Choice>
        <mc:Fallback>
          <p:pic>
            <p:nvPicPr>
              <p:cNvPr id="5" name="Ink 4">
                <a:extLst>
                  <a:ext uri="{FF2B5EF4-FFF2-40B4-BE49-F238E27FC236}">
                    <a16:creationId xmlns:a16="http://schemas.microsoft.com/office/drawing/2014/main" id="{AD175C2A-290C-4F13-A8BA-D0BDF05F3404}"/>
                  </a:ext>
                </a:extLst>
              </p:cNvPr>
              <p:cNvPicPr/>
              <p:nvPr/>
            </p:nvPicPr>
            <p:blipFill>
              <a:blip r:embed="rId8"/>
              <a:stretch>
                <a:fillRect/>
              </a:stretch>
            </p:blipFill>
            <p:spPr>
              <a:xfrm>
                <a:off x="2444197" y="4183131"/>
                <a:ext cx="86400" cy="484200"/>
              </a:xfrm>
              <a:prstGeom prst="rect">
                <a:avLst/>
              </a:prstGeom>
            </p:spPr>
          </p:pic>
        </mc:Fallback>
      </mc:AlternateContent>
      <p:graphicFrame>
        <p:nvGraphicFramePr>
          <p:cNvPr id="43" name="Table 42">
            <a:extLst>
              <a:ext uri="{FF2B5EF4-FFF2-40B4-BE49-F238E27FC236}">
                <a16:creationId xmlns:a16="http://schemas.microsoft.com/office/drawing/2014/main" id="{DBCB1F05-0C1B-425D-AE2C-267674C8BBB7}"/>
              </a:ext>
            </a:extLst>
          </p:cNvPr>
          <p:cNvGraphicFramePr>
            <a:graphicFrameLocks noGrp="1"/>
          </p:cNvGraphicFramePr>
          <p:nvPr>
            <p:extLst>
              <p:ext uri="{D42A27DB-BD31-4B8C-83A1-F6EECF244321}">
                <p14:modId xmlns:p14="http://schemas.microsoft.com/office/powerpoint/2010/main" val="3887364591"/>
              </p:ext>
            </p:extLst>
          </p:nvPr>
        </p:nvGraphicFramePr>
        <p:xfrm>
          <a:off x="578168" y="2040414"/>
          <a:ext cx="4479024" cy="1399721"/>
        </p:xfrm>
        <a:graphic>
          <a:graphicData uri="http://schemas.openxmlformats.org/drawingml/2006/table">
            <a:tbl>
              <a:tblPr firstRow="1" bandRow="1">
                <a:tableStyleId>{5C22544A-7EE6-4342-B048-85BDC9FD1C3A}</a:tableStyleId>
              </a:tblPr>
              <a:tblGrid>
                <a:gridCol w="1975986">
                  <a:extLst>
                    <a:ext uri="{9D8B030D-6E8A-4147-A177-3AD203B41FA5}">
                      <a16:colId xmlns:a16="http://schemas.microsoft.com/office/drawing/2014/main" val="1029293312"/>
                    </a:ext>
                  </a:extLst>
                </a:gridCol>
                <a:gridCol w="1324947">
                  <a:extLst>
                    <a:ext uri="{9D8B030D-6E8A-4147-A177-3AD203B41FA5}">
                      <a16:colId xmlns:a16="http://schemas.microsoft.com/office/drawing/2014/main" val="381016937"/>
                    </a:ext>
                  </a:extLst>
                </a:gridCol>
                <a:gridCol w="1178091">
                  <a:extLst>
                    <a:ext uri="{9D8B030D-6E8A-4147-A177-3AD203B41FA5}">
                      <a16:colId xmlns:a16="http://schemas.microsoft.com/office/drawing/2014/main" val="2585197831"/>
                    </a:ext>
                  </a:extLst>
                </a:gridCol>
              </a:tblGrid>
              <a:tr h="305753">
                <a:tc>
                  <a:txBody>
                    <a:bodyPr/>
                    <a:lstStyle/>
                    <a:p>
                      <a:endParaRPr lang="en-US" sz="1400" b="0" dirty="0">
                        <a:solidFill>
                          <a:srgbClr val="B3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dirty="0">
                          <a:solidFill>
                            <a:schemeClr val="tx1"/>
                          </a:solidFill>
                        </a:rPr>
                        <a:t>Georgia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dirty="0">
                          <a:solidFill>
                            <a:schemeClr val="tx1"/>
                          </a:solidFill>
                        </a:rPr>
                        <a:t>OECD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2858719"/>
                  </a:ext>
                </a:extLst>
              </a:tr>
              <a:tr h="305753">
                <a:tc>
                  <a:txBody>
                    <a:bodyPr/>
                    <a:lstStyle/>
                    <a:p>
                      <a:r>
                        <a:rPr lang="en-US" sz="1400" b="0" dirty="0">
                          <a:solidFill>
                            <a:srgbClr val="B30000"/>
                          </a:solidFill>
                        </a:rPr>
                        <a:t>Reading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ka-GE" sz="1400" b="1" dirty="0">
                          <a:solidFill>
                            <a:srgbClr val="BEBADA"/>
                          </a:solidFill>
                        </a:rPr>
                        <a:t>3</a:t>
                      </a:r>
                      <a:r>
                        <a:rPr lang="en-US" sz="1400" b="1" dirty="0">
                          <a:solidFill>
                            <a:srgbClr val="BEBADA"/>
                          </a:solidFill>
                          <a:latin typeface="Sylfaen" panose="010A0502050306030303" pitchFamily="18" charset="0"/>
                        </a:rPr>
                        <a:t>8</a:t>
                      </a:r>
                      <a:r>
                        <a:rPr lang="ka-GE" sz="1400" b="1" dirty="0">
                          <a:solidFill>
                            <a:srgbClr val="BEBADA"/>
                          </a:solidFill>
                          <a:latin typeface="Sylfaen" panose="010A0502050306030303" pitchFamily="18" charset="0"/>
                        </a:rPr>
                        <a:t>*</a:t>
                      </a:r>
                      <a:r>
                        <a:rPr lang="ka-GE" sz="1400" b="1" dirty="0">
                          <a:solidFill>
                            <a:srgbClr val="BEBADA"/>
                          </a:solidFill>
                        </a:rPr>
                        <a:t> </a:t>
                      </a:r>
                      <a:r>
                        <a:rPr lang="en-US" sz="1400" b="1" dirty="0">
                          <a:solidFill>
                            <a:srgbClr val="BEBADA"/>
                          </a:solidFill>
                        </a:rPr>
                        <a:t>points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1" dirty="0">
                          <a:solidFill>
                            <a:srgbClr val="BEBADA"/>
                          </a:solidFill>
                        </a:rPr>
                        <a:t>30 points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6894688"/>
                  </a:ext>
                </a:extLst>
              </a:tr>
              <a:tr h="329593">
                <a:tc>
                  <a:txBody>
                    <a:bodyPr/>
                    <a:lstStyle/>
                    <a:p>
                      <a:r>
                        <a:rPr lang="en-US" sz="1400" b="0" dirty="0">
                          <a:solidFill>
                            <a:srgbClr val="0868AC"/>
                          </a:solidFill>
                        </a:rPr>
                        <a:t>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ka-GE" sz="1400" b="1" dirty="0">
                          <a:solidFill>
                            <a:srgbClr val="BEBADA"/>
                          </a:solidFill>
                        </a:rPr>
                        <a:t>4 </a:t>
                      </a:r>
                      <a:r>
                        <a:rPr lang="en-US" sz="1400" b="1" dirty="0">
                          <a:solidFill>
                            <a:srgbClr val="BEBADA"/>
                          </a:solidFill>
                        </a:rPr>
                        <a:t>points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ka-GE" sz="1400" b="1" dirty="0">
                          <a:solidFill>
                            <a:srgbClr val="8DD3C7"/>
                          </a:solidFill>
                        </a:rPr>
                        <a:t>5 </a:t>
                      </a:r>
                      <a:r>
                        <a:rPr lang="en-US" sz="1400" b="1" dirty="0">
                          <a:solidFill>
                            <a:srgbClr val="8DD3C7"/>
                          </a:solidFill>
                        </a:rPr>
                        <a:t>points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3677941"/>
                  </a:ext>
                </a:extLst>
              </a:tr>
              <a:tr h="460528">
                <a:tc>
                  <a:txBody>
                    <a:bodyPr/>
                    <a:lstStyle/>
                    <a:p>
                      <a:r>
                        <a:rPr lang="en-US" sz="1400" b="0" dirty="0">
                          <a:solidFill>
                            <a:srgbClr val="006D2C"/>
                          </a:solidFill>
                        </a:rPr>
                        <a:t>Natural Sciences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ka-GE" sz="1400" b="1" dirty="0">
                          <a:solidFill>
                            <a:srgbClr val="BEBADA"/>
                          </a:solidFill>
                        </a:rPr>
                        <a:t>14* </a:t>
                      </a:r>
                      <a:r>
                        <a:rPr lang="en-US" sz="1400" b="1" dirty="0">
                          <a:solidFill>
                            <a:srgbClr val="BEBADA"/>
                          </a:solidFill>
                        </a:rPr>
                        <a:t>points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ka-GE" sz="1400" b="1" dirty="0">
                          <a:solidFill>
                            <a:srgbClr val="BEBADA"/>
                          </a:solidFill>
                        </a:rPr>
                        <a:t>2 </a:t>
                      </a:r>
                      <a:r>
                        <a:rPr lang="en-US" sz="1400" b="1" dirty="0">
                          <a:solidFill>
                            <a:srgbClr val="BEBADA"/>
                          </a:solidFill>
                        </a:rPr>
                        <a:t>points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6585206"/>
                  </a:ext>
                </a:extLst>
              </a:tr>
            </a:tbl>
          </a:graphicData>
        </a:graphic>
      </p:graphicFrame>
      <mc:AlternateContent xmlns:mc="http://schemas.openxmlformats.org/markup-compatibility/2006">
        <mc:Choice xmlns:p14="http://schemas.microsoft.com/office/powerpoint/2010/main" Requires="p14">
          <p:contentPart p14:bwMode="auto" r:id="rId9">
            <p14:nvContentPartPr>
              <p14:cNvPr id="44" name="Ink 43">
                <a:extLst>
                  <a:ext uri="{FF2B5EF4-FFF2-40B4-BE49-F238E27FC236}">
                    <a16:creationId xmlns:a16="http://schemas.microsoft.com/office/drawing/2014/main" id="{26A6E896-3391-4831-860A-44E5D040B9E6}"/>
                  </a:ext>
                </a:extLst>
              </p14:cNvPr>
              <p14:cNvContentPartPr/>
              <p14:nvPr/>
            </p14:nvContentPartPr>
            <p14:xfrm>
              <a:off x="5018197" y="492411"/>
              <a:ext cx="5040" cy="9720"/>
            </p14:xfrm>
          </p:contentPart>
        </mc:Choice>
        <mc:Fallback>
          <p:pic>
            <p:nvPicPr>
              <p:cNvPr id="44" name="Ink 43">
                <a:extLst>
                  <a:ext uri="{FF2B5EF4-FFF2-40B4-BE49-F238E27FC236}">
                    <a16:creationId xmlns:a16="http://schemas.microsoft.com/office/drawing/2014/main" id="{26A6E896-3391-4831-860A-44E5D040B9E6}"/>
                  </a:ext>
                </a:extLst>
              </p:cNvPr>
              <p:cNvPicPr/>
              <p:nvPr/>
            </p:nvPicPr>
            <p:blipFill>
              <a:blip r:embed="rId10"/>
              <a:stretch>
                <a:fillRect/>
              </a:stretch>
            </p:blipFill>
            <p:spPr>
              <a:xfrm>
                <a:off x="5012769" y="487371"/>
                <a:ext cx="18222"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6" name="Ink 45">
                <a:extLst>
                  <a:ext uri="{FF2B5EF4-FFF2-40B4-BE49-F238E27FC236}">
                    <a16:creationId xmlns:a16="http://schemas.microsoft.com/office/drawing/2014/main" id="{BD4F3422-712A-4727-A799-4C17A460DBDA}"/>
                  </a:ext>
                </a:extLst>
              </p14:cNvPr>
              <p14:cNvContentPartPr/>
              <p14:nvPr/>
            </p14:nvContentPartPr>
            <p14:xfrm>
              <a:off x="2499412" y="2341554"/>
              <a:ext cx="1119240" cy="320214"/>
            </p14:xfrm>
          </p:contentPart>
        </mc:Choice>
        <mc:Fallback>
          <p:pic>
            <p:nvPicPr>
              <p:cNvPr id="46" name="Ink 45">
                <a:extLst>
                  <a:ext uri="{FF2B5EF4-FFF2-40B4-BE49-F238E27FC236}">
                    <a16:creationId xmlns:a16="http://schemas.microsoft.com/office/drawing/2014/main" id="{BD4F3422-712A-4727-A799-4C17A460DBDA}"/>
                  </a:ext>
                </a:extLst>
              </p:cNvPr>
              <p:cNvPicPr/>
              <p:nvPr/>
            </p:nvPicPr>
            <p:blipFill>
              <a:blip r:embed="rId12"/>
              <a:stretch>
                <a:fillRect/>
              </a:stretch>
            </p:blipFill>
            <p:spPr>
              <a:xfrm>
                <a:off x="2492572" y="2334350"/>
                <a:ext cx="1128960" cy="334262"/>
              </a:xfrm>
              <a:prstGeom prst="rect">
                <a:avLst/>
              </a:prstGeom>
            </p:spPr>
          </p:pic>
        </mc:Fallback>
      </mc:AlternateContent>
      <p:pic>
        <p:nvPicPr>
          <p:cNvPr id="11" name="Graphic 10">
            <a:extLst>
              <a:ext uri="{FF2B5EF4-FFF2-40B4-BE49-F238E27FC236}">
                <a16:creationId xmlns:a16="http://schemas.microsoft.com/office/drawing/2014/main" id="{E1720428-162D-4B3C-B7F8-F7AF11D59836}"/>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6758465" y="4815281"/>
            <a:ext cx="933648" cy="1289324"/>
          </a:xfrm>
          <a:prstGeom prst="rect">
            <a:avLst/>
          </a:prstGeom>
        </p:spPr>
      </p:pic>
      <p:pic>
        <p:nvPicPr>
          <p:cNvPr id="12" name="Graphic 11">
            <a:extLst>
              <a:ext uri="{FF2B5EF4-FFF2-40B4-BE49-F238E27FC236}">
                <a16:creationId xmlns:a16="http://schemas.microsoft.com/office/drawing/2014/main" id="{4A760017-9EFB-47DD-9FAD-6B2C9B41A84C}"/>
              </a:ext>
            </a:extLst>
          </p:cNvPr>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5704570" y="4815282"/>
            <a:ext cx="1000338" cy="1289325"/>
          </a:xfrm>
          <a:prstGeom prst="rect">
            <a:avLst/>
          </a:prstGeom>
        </p:spPr>
      </p:pic>
    </p:spTree>
    <p:extLst>
      <p:ext uri="{BB962C8B-B14F-4D97-AF65-F5344CB8AC3E}">
        <p14:creationId xmlns:p14="http://schemas.microsoft.com/office/powerpoint/2010/main" val="3964766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625475"/>
          </a:xfrm>
        </p:spPr>
        <p:txBody>
          <a:bodyPr>
            <a:normAutofit/>
          </a:bodyPr>
          <a:lstStyle/>
          <a:p>
            <a:pPr algn="ctr"/>
            <a:r>
              <a:rPr lang="en-US" sz="2000" b="1" dirty="0">
                <a:latin typeface="Sylfaen" panose="010A0502050306030303" pitchFamily="18" charset="0"/>
              </a:rPr>
              <a:t>Differences in student performance by school characteristics and by the language of the test</a:t>
            </a:r>
          </a:p>
        </p:txBody>
      </p:sp>
      <p:sp>
        <p:nvSpPr>
          <p:cNvPr id="3" name="Content Placeholder 2"/>
          <p:cNvSpPr>
            <a:spLocks noGrp="1"/>
          </p:cNvSpPr>
          <p:nvPr>
            <p:ph idx="1"/>
          </p:nvPr>
        </p:nvSpPr>
        <p:spPr>
          <a:xfrm>
            <a:off x="558800" y="1079500"/>
            <a:ext cx="10795000" cy="5359400"/>
          </a:xfrm>
        </p:spPr>
        <p:txBody>
          <a:bodyPr>
            <a:noAutofit/>
          </a:bodyPr>
          <a:lstStyle/>
          <a:p>
            <a:pPr marL="0" indent="0" algn="just">
              <a:lnSpc>
                <a:spcPct val="120000"/>
              </a:lnSpc>
              <a:buNone/>
            </a:pPr>
            <a:r>
              <a:rPr lang="en-US" sz="2000" dirty="0">
                <a:latin typeface="Sylfaen" panose="010A0502050306030303" pitchFamily="18" charset="0"/>
              </a:rPr>
              <a:t>after controlling for the interaction of school characteristics (language of the test, location of settlement and school type) and students’ socio-economic background variables, the effect of school location and school type disappears. At the same time, the language of the test still represents an important factor. Students, who have completed the test in the Azeri language scored lower in reading compared to their Georgian-language peers. </a:t>
            </a:r>
            <a:endParaRPr lang="ka-GE" sz="2000" dirty="0">
              <a:latin typeface="Sylfaen" panose="010A0502050306030303" pitchFamily="18" charset="0"/>
            </a:endParaRPr>
          </a:p>
          <a:p>
            <a:pPr marL="0" indent="0" algn="just">
              <a:lnSpc>
                <a:spcPct val="120000"/>
              </a:lnSpc>
              <a:buNone/>
            </a:pPr>
            <a:r>
              <a:rPr lang="en-US" sz="2000" b="1" dirty="0">
                <a:latin typeface="Sylfaen" panose="010A0502050306030303" pitchFamily="18" charset="0"/>
              </a:rPr>
              <a:t>Differences in student performance by school characteristics </a:t>
            </a:r>
            <a:endParaRPr lang="ka-GE" sz="2000" b="1" dirty="0">
              <a:latin typeface="Sylfaen" panose="010A0502050306030303" pitchFamily="18" charset="0"/>
            </a:endParaRPr>
          </a:p>
          <a:p>
            <a:pPr lvl="0" algn="just"/>
            <a:r>
              <a:rPr lang="en-US" sz="2000" dirty="0">
                <a:latin typeface="Sylfaen" panose="010A0502050306030303" pitchFamily="18" charset="0"/>
              </a:rPr>
              <a:t>The average student achievement scores by the </a:t>
            </a:r>
            <a:r>
              <a:rPr lang="en-US" sz="2000" b="1" dirty="0">
                <a:latin typeface="Sylfaen" panose="010A0502050306030303" pitchFamily="18" charset="0"/>
              </a:rPr>
              <a:t>school type </a:t>
            </a:r>
            <a:r>
              <a:rPr lang="en-US" sz="2000" dirty="0">
                <a:latin typeface="Sylfaen" panose="010A0502050306030303" pitchFamily="18" charset="0"/>
              </a:rPr>
              <a:t>are: public - 374* (S.E. = 2.3), private - 427 (S.E. = 6.0); However, the difference between these two indicators (Diff = -53) (S.E. = 6.5) is statistically significant (P = 0.001); </a:t>
            </a:r>
          </a:p>
          <a:p>
            <a:pPr lvl="0" algn="just"/>
            <a:r>
              <a:rPr lang="en-US" sz="2000" dirty="0">
                <a:latin typeface="Sylfaen" panose="010A0502050306030303" pitchFamily="18" charset="0"/>
              </a:rPr>
              <a:t>Average student achievement scores by </a:t>
            </a:r>
            <a:r>
              <a:rPr lang="en-US" sz="2000" b="1" dirty="0">
                <a:latin typeface="Sylfaen" panose="010A0502050306030303" pitchFamily="18" charset="0"/>
              </a:rPr>
              <a:t>school location </a:t>
            </a:r>
            <a:r>
              <a:rPr lang="en-US" sz="2000" dirty="0">
                <a:latin typeface="Sylfaen" panose="010A0502050306030303" pitchFamily="18" charset="0"/>
              </a:rPr>
              <a:t>are: Rural: 350* (S.E. = 3.4); small town: 365 (S.E. = 9.5); town: 369* (S.E. = 4.3), City: 392 * (S.E. = 5.4), Large City: 412* (S.E. = 4.9); </a:t>
            </a:r>
          </a:p>
          <a:p>
            <a:pPr lvl="0" algn="just"/>
            <a:r>
              <a:rPr lang="en-US" sz="2000" dirty="0">
                <a:latin typeface="Sylfaen" panose="010A0502050306030303" pitchFamily="18" charset="0"/>
              </a:rPr>
              <a:t>• Average student achievement scores by </a:t>
            </a:r>
            <a:r>
              <a:rPr lang="en-US" sz="2000" b="1" dirty="0">
                <a:latin typeface="Sylfaen" panose="010A0502050306030303" pitchFamily="18" charset="0"/>
              </a:rPr>
              <a:t>school size </a:t>
            </a:r>
            <a:r>
              <a:rPr lang="en-US" sz="2000" dirty="0">
                <a:latin typeface="Sylfaen" panose="010A0502050306030303" pitchFamily="18" charset="0"/>
              </a:rPr>
              <a:t>are as follows: Less than 15 students: 368* (SE = 4.9), 16-20 students: 380 (SE = 9.0), 21-25 students: 383* (SE = 6.0), 26 -30 students: 392* (SE = 4.7), 31-35 students: 380 (SE = 9.2), 46-50 students: 380 (SE = 14.4).</a:t>
            </a:r>
          </a:p>
          <a:p>
            <a:pPr marL="0" indent="0" algn="just">
              <a:lnSpc>
                <a:spcPct val="120000"/>
              </a:lnSpc>
              <a:buNone/>
            </a:pPr>
            <a:r>
              <a:rPr lang="en-US" sz="2000" dirty="0">
                <a:latin typeface="Sylfaen" panose="010A0502050306030303" pitchFamily="18" charset="0"/>
              </a:rPr>
              <a:t>(Note that values that are statistically significantly from Country’s average scores of 380 are marked with the * symbol)</a:t>
            </a:r>
          </a:p>
          <a:p>
            <a:pPr lvl="0">
              <a:lnSpc>
                <a:spcPct val="120000"/>
              </a:lnSpc>
            </a:pPr>
            <a:endParaRPr lang="en-US" sz="2000" dirty="0">
              <a:latin typeface="Sylfaen" panose="010A0502050306030303" pitchFamily="18" charset="0"/>
            </a:endParaRPr>
          </a:p>
          <a:p>
            <a:pPr marL="0" indent="0">
              <a:buNone/>
            </a:pPr>
            <a:endParaRPr lang="en-US" sz="2000" dirty="0">
              <a:latin typeface="Sylfaen" panose="010A0502050306030303" pitchFamily="18" charset="0"/>
            </a:endParaRPr>
          </a:p>
        </p:txBody>
      </p:sp>
    </p:spTree>
    <p:extLst>
      <p:ext uri="{BB962C8B-B14F-4D97-AF65-F5344CB8AC3E}">
        <p14:creationId xmlns:p14="http://schemas.microsoft.com/office/powerpoint/2010/main" val="20458718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625475"/>
          </a:xfrm>
        </p:spPr>
        <p:txBody>
          <a:bodyPr>
            <a:normAutofit/>
          </a:bodyPr>
          <a:lstStyle/>
          <a:p>
            <a:pPr algn="ctr"/>
            <a:r>
              <a:rPr lang="en-US" sz="2000" b="1" dirty="0">
                <a:latin typeface="Sylfaen" panose="010A0502050306030303" pitchFamily="18" charset="0"/>
              </a:rPr>
              <a:t>Differences in student performance by school characteristics and by the language of the test</a:t>
            </a:r>
            <a:endParaRPr lang="en-US" sz="2000" dirty="0">
              <a:latin typeface="BPG Mrgvlovani 2010" panose="02000503000000020004" pitchFamily="2" charset="0"/>
            </a:endParaRPr>
          </a:p>
        </p:txBody>
      </p:sp>
      <p:sp>
        <p:nvSpPr>
          <p:cNvPr id="3" name="Content Placeholder 2"/>
          <p:cNvSpPr>
            <a:spLocks noGrp="1"/>
          </p:cNvSpPr>
          <p:nvPr>
            <p:ph idx="1"/>
          </p:nvPr>
        </p:nvSpPr>
        <p:spPr>
          <a:xfrm>
            <a:off x="558800" y="1079500"/>
            <a:ext cx="10795000" cy="5359400"/>
          </a:xfrm>
        </p:spPr>
        <p:txBody>
          <a:bodyPr>
            <a:normAutofit/>
          </a:bodyPr>
          <a:lstStyle/>
          <a:p>
            <a:r>
              <a:rPr lang="en-US" sz="1800" dirty="0">
                <a:latin typeface="Sylfaen" panose="010A0502050306030303" pitchFamily="18" charset="0"/>
              </a:rPr>
              <a:t>In Pisa 2019, as in Pisa 2015 language of the test was an important factor. Students who wrote test in Azerbaijani have lower results on average.</a:t>
            </a:r>
            <a:endParaRPr lang="ka-GE" sz="1800" dirty="0">
              <a:latin typeface="Sylfaen" panose="010A0502050306030303" pitchFamily="18" charset="0"/>
            </a:endParaRPr>
          </a:p>
          <a:p>
            <a:endParaRPr lang="en-US" sz="1600" dirty="0">
              <a:latin typeface="BPG Nino Mkhedruli" panose="02000506000000020004" pitchFamily="50" charset="0"/>
            </a:endParaRPr>
          </a:p>
          <a:p>
            <a:pPr marL="0" indent="0">
              <a:buNone/>
            </a:pPr>
            <a:endParaRPr lang="en-US" sz="1000" dirty="0">
              <a:latin typeface="BPG Nino Mkhedruli" panose="02000506000000020004" pitchFamily="50"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510979251"/>
              </p:ext>
            </p:extLst>
          </p:nvPr>
        </p:nvGraphicFramePr>
        <p:xfrm>
          <a:off x="1016000" y="2032001"/>
          <a:ext cx="9893300" cy="1955799"/>
        </p:xfrm>
        <a:graphic>
          <a:graphicData uri="http://schemas.openxmlformats.org/drawingml/2006/table">
            <a:tbl>
              <a:tblPr firstRow="1" firstCol="1" bandRow="1">
                <a:tableStyleId>{5C22544A-7EE6-4342-B048-85BDC9FD1C3A}</a:tableStyleId>
              </a:tblPr>
              <a:tblGrid>
                <a:gridCol w="1781386">
                  <a:extLst>
                    <a:ext uri="{9D8B030D-6E8A-4147-A177-3AD203B41FA5}">
                      <a16:colId xmlns:a16="http://schemas.microsoft.com/office/drawing/2014/main" val="267889419"/>
                    </a:ext>
                  </a:extLst>
                </a:gridCol>
                <a:gridCol w="791728">
                  <a:extLst>
                    <a:ext uri="{9D8B030D-6E8A-4147-A177-3AD203B41FA5}">
                      <a16:colId xmlns:a16="http://schemas.microsoft.com/office/drawing/2014/main" val="2921282621"/>
                    </a:ext>
                  </a:extLst>
                </a:gridCol>
                <a:gridCol w="890695">
                  <a:extLst>
                    <a:ext uri="{9D8B030D-6E8A-4147-A177-3AD203B41FA5}">
                      <a16:colId xmlns:a16="http://schemas.microsoft.com/office/drawing/2014/main" val="430190530"/>
                    </a:ext>
                  </a:extLst>
                </a:gridCol>
                <a:gridCol w="989660">
                  <a:extLst>
                    <a:ext uri="{9D8B030D-6E8A-4147-A177-3AD203B41FA5}">
                      <a16:colId xmlns:a16="http://schemas.microsoft.com/office/drawing/2014/main" val="423127150"/>
                    </a:ext>
                  </a:extLst>
                </a:gridCol>
                <a:gridCol w="2147562">
                  <a:extLst>
                    <a:ext uri="{9D8B030D-6E8A-4147-A177-3AD203B41FA5}">
                      <a16:colId xmlns:a16="http://schemas.microsoft.com/office/drawing/2014/main" val="3165422222"/>
                    </a:ext>
                  </a:extLst>
                </a:gridCol>
                <a:gridCol w="1180993">
                  <a:extLst>
                    <a:ext uri="{9D8B030D-6E8A-4147-A177-3AD203B41FA5}">
                      <a16:colId xmlns:a16="http://schemas.microsoft.com/office/drawing/2014/main" val="2672156861"/>
                    </a:ext>
                  </a:extLst>
                </a:gridCol>
                <a:gridCol w="1055638">
                  <a:extLst>
                    <a:ext uri="{9D8B030D-6E8A-4147-A177-3AD203B41FA5}">
                      <a16:colId xmlns:a16="http://schemas.microsoft.com/office/drawing/2014/main" val="795344877"/>
                    </a:ext>
                  </a:extLst>
                </a:gridCol>
                <a:gridCol w="1055638">
                  <a:extLst>
                    <a:ext uri="{9D8B030D-6E8A-4147-A177-3AD203B41FA5}">
                      <a16:colId xmlns:a16="http://schemas.microsoft.com/office/drawing/2014/main" val="2741363704"/>
                    </a:ext>
                  </a:extLst>
                </a:gridCol>
              </a:tblGrid>
              <a:tr h="824622">
                <a:tc>
                  <a:txBody>
                    <a:bodyPr/>
                    <a:lstStyle/>
                    <a:p>
                      <a:pPr marL="0" marR="0" algn="ctr">
                        <a:lnSpc>
                          <a:spcPct val="107000"/>
                        </a:lnSpc>
                        <a:spcBef>
                          <a:spcPts val="0"/>
                        </a:spcBef>
                        <a:spcAft>
                          <a:spcPts val="0"/>
                        </a:spcAft>
                      </a:pPr>
                      <a:r>
                        <a:rPr lang="en-US" sz="1400" dirty="0">
                          <a:effectLst/>
                          <a:latin typeface="Sylfaen" panose="010A0502050306030303" pitchFamily="18" charset="0"/>
                        </a:rPr>
                        <a:t>Teaching language</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rPr>
                        <a:t>N</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rPr>
                        <a:t>%</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rPr>
                        <a:t>%(S.E.)</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rPr>
                        <a:t>Average in reading</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rPr>
                        <a:t>Average S.E.</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a:effectLst/>
                          <a:latin typeface="Sylfaen" panose="010A0502050306030303" pitchFamily="18" charset="0"/>
                        </a:rPr>
                        <a:t>St.Dev</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a:effectLst/>
                          <a:latin typeface="Sylfaen" panose="010A0502050306030303" pitchFamily="18" charset="0"/>
                        </a:rPr>
                        <a:t>St.Dev (S.E.)</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49382599"/>
                  </a:ext>
                </a:extLst>
              </a:tr>
              <a:tr h="292266">
                <a:tc>
                  <a:txBody>
                    <a:bodyPr/>
                    <a:lstStyle/>
                    <a:p>
                      <a:pPr marL="0" marR="0">
                        <a:lnSpc>
                          <a:spcPct val="107000"/>
                        </a:lnSpc>
                        <a:spcBef>
                          <a:spcPts val="0"/>
                        </a:spcBef>
                        <a:spcAft>
                          <a:spcPts val="0"/>
                        </a:spcAft>
                      </a:pPr>
                      <a:r>
                        <a:rPr lang="en-US" sz="1400" dirty="0">
                          <a:effectLst/>
                          <a:latin typeface="Sylfaen" panose="010A0502050306030303" pitchFamily="18" charset="0"/>
                          <a:ea typeface="Calibri" panose="020F0502020204030204" pitchFamily="34" charset="0"/>
                          <a:cs typeface="Times New Roman" panose="02020603050405020304" pitchFamily="18" charset="0"/>
                        </a:rPr>
                        <a:t>Georgian</a:t>
                      </a:r>
                    </a:p>
                  </a:txBody>
                  <a:tcPr marL="68580" marR="68580" marT="0" marB="0" anchor="ctr"/>
                </a:tc>
                <a:tc>
                  <a:txBody>
                    <a:bodyPr/>
                    <a:lstStyle/>
                    <a:p>
                      <a:pPr marL="0" marR="0" algn="r">
                        <a:lnSpc>
                          <a:spcPct val="107000"/>
                        </a:lnSpc>
                        <a:spcBef>
                          <a:spcPts val="0"/>
                        </a:spcBef>
                        <a:spcAft>
                          <a:spcPts val="0"/>
                        </a:spcAft>
                      </a:pPr>
                      <a:r>
                        <a:rPr lang="en-US" sz="1400" dirty="0">
                          <a:effectLst/>
                          <a:latin typeface="Sylfaen" panose="010A0502050306030303" pitchFamily="18" charset="0"/>
                        </a:rPr>
                        <a:t>5153</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93.2</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0.97</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383.95</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2.13</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82.93</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1.22</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73295796"/>
                  </a:ext>
                </a:extLst>
              </a:tr>
              <a:tr h="546645">
                <a:tc>
                  <a:txBody>
                    <a:bodyPr/>
                    <a:lstStyle/>
                    <a:p>
                      <a:pPr marL="0" marR="0">
                        <a:lnSpc>
                          <a:spcPct val="107000"/>
                        </a:lnSpc>
                        <a:spcBef>
                          <a:spcPts val="0"/>
                        </a:spcBef>
                        <a:spcAft>
                          <a:spcPts val="0"/>
                        </a:spcAft>
                      </a:pPr>
                      <a:r>
                        <a:rPr lang="en-US" sz="1400" dirty="0">
                          <a:effectLst/>
                          <a:latin typeface="Sylfaen" panose="010A0502050306030303" pitchFamily="18" charset="0"/>
                        </a:rPr>
                        <a:t>Azerbaijani</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r">
                        <a:lnSpc>
                          <a:spcPct val="107000"/>
                        </a:lnSpc>
                        <a:spcBef>
                          <a:spcPts val="0"/>
                        </a:spcBef>
                        <a:spcAft>
                          <a:spcPts val="0"/>
                        </a:spcAft>
                      </a:pPr>
                      <a:r>
                        <a:rPr lang="en-US" sz="1400">
                          <a:effectLst/>
                          <a:latin typeface="Sylfaen" panose="010A0502050306030303" pitchFamily="18" charset="0"/>
                        </a:rPr>
                        <a:t>298</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4.71</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0.73</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287.57</a:t>
                      </a:r>
                      <a:r>
                        <a:rPr lang="ka-GE" sz="1400" dirty="0">
                          <a:effectLst/>
                          <a:latin typeface="Sylfaen" panose="010A0502050306030303" pitchFamily="18" charset="0"/>
                        </a:rPr>
                        <a:t>*</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5.29</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58.83</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2.8</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90031621"/>
                  </a:ext>
                </a:extLst>
              </a:tr>
              <a:tr h="292266">
                <a:tc>
                  <a:txBody>
                    <a:bodyPr/>
                    <a:lstStyle/>
                    <a:p>
                      <a:pPr marL="0" marR="0">
                        <a:lnSpc>
                          <a:spcPct val="107000"/>
                        </a:lnSpc>
                        <a:spcBef>
                          <a:spcPts val="0"/>
                        </a:spcBef>
                        <a:spcAft>
                          <a:spcPts val="0"/>
                        </a:spcAft>
                      </a:pPr>
                      <a:r>
                        <a:rPr lang="en-US" sz="1400" dirty="0">
                          <a:effectLst/>
                          <a:latin typeface="Sylfaen" panose="010A0502050306030303" pitchFamily="18" charset="0"/>
                          <a:ea typeface="Calibri" panose="020F0502020204030204" pitchFamily="34" charset="0"/>
                          <a:cs typeface="Times New Roman" panose="02020603050405020304" pitchFamily="18" charset="0"/>
                        </a:rPr>
                        <a:t>Russian</a:t>
                      </a:r>
                    </a:p>
                  </a:txBody>
                  <a:tcPr marL="68580" marR="68580" marT="0" marB="0" anchor="ctr"/>
                </a:tc>
                <a:tc>
                  <a:txBody>
                    <a:bodyPr/>
                    <a:lstStyle/>
                    <a:p>
                      <a:pPr marL="0" marR="0" algn="r">
                        <a:lnSpc>
                          <a:spcPct val="107000"/>
                        </a:lnSpc>
                        <a:spcBef>
                          <a:spcPts val="0"/>
                        </a:spcBef>
                        <a:spcAft>
                          <a:spcPts val="0"/>
                        </a:spcAft>
                      </a:pPr>
                      <a:r>
                        <a:rPr lang="en-US" sz="1400">
                          <a:effectLst/>
                          <a:latin typeface="Sylfaen" panose="010A0502050306030303" pitchFamily="18" charset="0"/>
                        </a:rPr>
                        <a:t>121</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2.1</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0.77</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399.93</a:t>
                      </a:r>
                      <a:r>
                        <a:rPr lang="ka-GE" sz="1400" dirty="0">
                          <a:effectLst/>
                          <a:latin typeface="Sylfaen" panose="010A0502050306030303" pitchFamily="18" charset="0"/>
                        </a:rPr>
                        <a:t>**</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12.08</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72.94</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5.22</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37008775"/>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556177712"/>
              </p:ext>
            </p:extLst>
          </p:nvPr>
        </p:nvGraphicFramePr>
        <p:xfrm>
          <a:off x="1016000" y="4448842"/>
          <a:ext cx="9893299" cy="1990057"/>
        </p:xfrm>
        <a:graphic>
          <a:graphicData uri="http://schemas.openxmlformats.org/drawingml/2006/table">
            <a:tbl>
              <a:tblPr firstRow="1" firstCol="1" bandRow="1">
                <a:tableStyleId>{5C22544A-7EE6-4342-B048-85BDC9FD1C3A}</a:tableStyleId>
              </a:tblPr>
              <a:tblGrid>
                <a:gridCol w="1788489">
                  <a:extLst>
                    <a:ext uri="{9D8B030D-6E8A-4147-A177-3AD203B41FA5}">
                      <a16:colId xmlns:a16="http://schemas.microsoft.com/office/drawing/2014/main" val="1591097763"/>
                    </a:ext>
                  </a:extLst>
                </a:gridCol>
                <a:gridCol w="783769">
                  <a:extLst>
                    <a:ext uri="{9D8B030D-6E8A-4147-A177-3AD203B41FA5}">
                      <a16:colId xmlns:a16="http://schemas.microsoft.com/office/drawing/2014/main" val="3716251454"/>
                    </a:ext>
                  </a:extLst>
                </a:gridCol>
                <a:gridCol w="890397">
                  <a:extLst>
                    <a:ext uri="{9D8B030D-6E8A-4147-A177-3AD203B41FA5}">
                      <a16:colId xmlns:a16="http://schemas.microsoft.com/office/drawing/2014/main" val="1164247508"/>
                    </a:ext>
                  </a:extLst>
                </a:gridCol>
                <a:gridCol w="989330">
                  <a:extLst>
                    <a:ext uri="{9D8B030D-6E8A-4147-A177-3AD203B41FA5}">
                      <a16:colId xmlns:a16="http://schemas.microsoft.com/office/drawing/2014/main" val="1460662465"/>
                    </a:ext>
                  </a:extLst>
                </a:gridCol>
                <a:gridCol w="2120464">
                  <a:extLst>
                    <a:ext uri="{9D8B030D-6E8A-4147-A177-3AD203B41FA5}">
                      <a16:colId xmlns:a16="http://schemas.microsoft.com/office/drawing/2014/main" val="2819161727"/>
                    </a:ext>
                  </a:extLst>
                </a:gridCol>
                <a:gridCol w="1180600">
                  <a:extLst>
                    <a:ext uri="{9D8B030D-6E8A-4147-A177-3AD203B41FA5}">
                      <a16:colId xmlns:a16="http://schemas.microsoft.com/office/drawing/2014/main" val="102874926"/>
                    </a:ext>
                  </a:extLst>
                </a:gridCol>
                <a:gridCol w="1055285">
                  <a:extLst>
                    <a:ext uri="{9D8B030D-6E8A-4147-A177-3AD203B41FA5}">
                      <a16:colId xmlns:a16="http://schemas.microsoft.com/office/drawing/2014/main" val="211717872"/>
                    </a:ext>
                  </a:extLst>
                </a:gridCol>
                <a:gridCol w="1084965">
                  <a:extLst>
                    <a:ext uri="{9D8B030D-6E8A-4147-A177-3AD203B41FA5}">
                      <a16:colId xmlns:a16="http://schemas.microsoft.com/office/drawing/2014/main" val="717759653"/>
                    </a:ext>
                  </a:extLst>
                </a:gridCol>
              </a:tblGrid>
              <a:tr h="810329">
                <a:tc>
                  <a:txBody>
                    <a:bodyPr/>
                    <a:lstStyle/>
                    <a:p>
                      <a:pPr marL="0" marR="0" algn="ctr">
                        <a:lnSpc>
                          <a:spcPct val="107000"/>
                        </a:lnSpc>
                        <a:spcBef>
                          <a:spcPts val="0"/>
                        </a:spcBef>
                        <a:spcAft>
                          <a:spcPts val="0"/>
                        </a:spcAft>
                      </a:pPr>
                      <a:r>
                        <a:rPr lang="en-US" sz="1400" dirty="0">
                          <a:effectLst/>
                          <a:latin typeface="Sylfaen" panose="010A0502050306030303" pitchFamily="18" charset="0"/>
                        </a:rPr>
                        <a:t>Teaching language</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rPr>
                        <a:t>N</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rPr>
                        <a:t>%</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rPr>
                        <a:t>%(S.E.)</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ea typeface="Calibri" panose="020F0502020204030204" pitchFamily="34" charset="0"/>
                          <a:cs typeface="Times New Roman" panose="02020603050405020304" pitchFamily="18" charset="0"/>
                        </a:rPr>
                        <a:t>Average in Math</a:t>
                      </a:r>
                    </a:p>
                  </a:txBody>
                  <a:tcPr marL="68580" marR="68580" marT="0" marB="0" anchor="b"/>
                </a:tc>
                <a:tc>
                  <a:txBody>
                    <a:bodyPr/>
                    <a:lstStyle/>
                    <a:p>
                      <a:pPr marL="0" marR="0" algn="ctr">
                        <a:lnSpc>
                          <a:spcPct val="107000"/>
                        </a:lnSpc>
                        <a:spcBef>
                          <a:spcPts val="0"/>
                        </a:spcBef>
                        <a:spcAft>
                          <a:spcPts val="0"/>
                        </a:spcAft>
                      </a:pPr>
                      <a:r>
                        <a:rPr lang="en-US" sz="1400" dirty="0">
                          <a:effectLst/>
                          <a:latin typeface="Sylfaen" panose="010A0502050306030303" pitchFamily="18" charset="0"/>
                        </a:rPr>
                        <a:t>Average S.E.</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a:effectLst/>
                          <a:latin typeface="Sylfaen" panose="010A0502050306030303" pitchFamily="18" charset="0"/>
                        </a:rPr>
                        <a:t>St.Dev</a:t>
                      </a:r>
                      <a:r>
                        <a:rPr lang="ka-GE" sz="1400">
                          <a:effectLst/>
                          <a:latin typeface="Sylfaen" panose="010A0502050306030303" pitchFamily="18" charset="0"/>
                        </a:rPr>
                        <a:t>.</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a:effectLst/>
                          <a:latin typeface="Sylfaen" panose="010A0502050306030303" pitchFamily="18" charset="0"/>
                        </a:rPr>
                        <a:t>St.Dev (S.E.)</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11766839"/>
                  </a:ext>
                </a:extLst>
              </a:tr>
              <a:tr h="320288">
                <a:tc>
                  <a:txBody>
                    <a:bodyPr/>
                    <a:lstStyle/>
                    <a:p>
                      <a:pPr marL="0" marR="0">
                        <a:lnSpc>
                          <a:spcPct val="107000"/>
                        </a:lnSpc>
                        <a:spcBef>
                          <a:spcPts val="0"/>
                        </a:spcBef>
                        <a:spcAft>
                          <a:spcPts val="0"/>
                        </a:spcAft>
                      </a:pPr>
                      <a:r>
                        <a:rPr lang="en-US" sz="1400" dirty="0">
                          <a:effectLst/>
                          <a:latin typeface="Sylfaen" panose="010A0502050306030303" pitchFamily="18" charset="0"/>
                          <a:ea typeface="Calibri" panose="020F0502020204030204" pitchFamily="34" charset="0"/>
                          <a:cs typeface="Times New Roman" panose="02020603050405020304" pitchFamily="18" charset="0"/>
                        </a:rPr>
                        <a:t>Georgian</a:t>
                      </a:r>
                    </a:p>
                  </a:txBody>
                  <a:tcPr marL="68580" marR="68580" marT="0" marB="0" anchor="ctr"/>
                </a:tc>
                <a:tc>
                  <a:txBody>
                    <a:bodyPr/>
                    <a:lstStyle/>
                    <a:p>
                      <a:pPr marL="0" marR="0" algn="r">
                        <a:lnSpc>
                          <a:spcPct val="107000"/>
                        </a:lnSpc>
                        <a:spcBef>
                          <a:spcPts val="0"/>
                        </a:spcBef>
                        <a:spcAft>
                          <a:spcPts val="0"/>
                        </a:spcAft>
                      </a:pPr>
                      <a:r>
                        <a:rPr lang="en-US" sz="1400">
                          <a:effectLst/>
                          <a:latin typeface="Sylfaen" panose="010A0502050306030303" pitchFamily="18" charset="0"/>
                        </a:rPr>
                        <a:t>5153</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93.2</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0.97</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401.48</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2.54</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87.16</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1.65</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31872968"/>
                  </a:ext>
                </a:extLst>
              </a:tr>
              <a:tr h="53915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dirty="0">
                          <a:effectLst/>
                          <a:latin typeface="Sylfaen" panose="010A0502050306030303" pitchFamily="18" charset="0"/>
                        </a:rPr>
                        <a:t>Azerbaijani</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r">
                        <a:lnSpc>
                          <a:spcPct val="107000"/>
                        </a:lnSpc>
                        <a:spcBef>
                          <a:spcPts val="0"/>
                        </a:spcBef>
                        <a:spcAft>
                          <a:spcPts val="0"/>
                        </a:spcAft>
                      </a:pPr>
                      <a:r>
                        <a:rPr lang="en-US" sz="1400">
                          <a:effectLst/>
                          <a:latin typeface="Sylfaen" panose="010A0502050306030303" pitchFamily="18" charset="0"/>
                        </a:rPr>
                        <a:t>298</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4.71</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0.73</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309.4</a:t>
                      </a:r>
                      <a:r>
                        <a:rPr lang="ka-GE" sz="1400" dirty="0">
                          <a:effectLst/>
                          <a:latin typeface="Sylfaen" panose="010A0502050306030303" pitchFamily="18" charset="0"/>
                        </a:rPr>
                        <a:t>*</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7.88</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68.44</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3.39</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50691836"/>
                  </a:ext>
                </a:extLst>
              </a:tr>
              <a:tr h="320288">
                <a:tc>
                  <a:txBody>
                    <a:bodyPr/>
                    <a:lstStyle/>
                    <a:p>
                      <a:pPr marL="0" marR="0">
                        <a:lnSpc>
                          <a:spcPct val="107000"/>
                        </a:lnSpc>
                        <a:spcBef>
                          <a:spcPts val="0"/>
                        </a:spcBef>
                        <a:spcAft>
                          <a:spcPts val="0"/>
                        </a:spcAft>
                      </a:pPr>
                      <a:r>
                        <a:rPr lang="en-US" sz="1400" dirty="0">
                          <a:effectLst/>
                          <a:latin typeface="Sylfaen" panose="010A0502050306030303" pitchFamily="18" charset="0"/>
                          <a:ea typeface="Calibri" panose="020F0502020204030204" pitchFamily="34" charset="0"/>
                          <a:cs typeface="Times New Roman" panose="02020603050405020304" pitchFamily="18" charset="0"/>
                        </a:rPr>
                        <a:t>Russian</a:t>
                      </a:r>
                    </a:p>
                  </a:txBody>
                  <a:tcPr marL="68580" marR="68580" marT="0" marB="0" anchor="ctr"/>
                </a:tc>
                <a:tc>
                  <a:txBody>
                    <a:bodyPr/>
                    <a:lstStyle/>
                    <a:p>
                      <a:pPr marL="0" marR="0" algn="r">
                        <a:lnSpc>
                          <a:spcPct val="107000"/>
                        </a:lnSpc>
                        <a:spcBef>
                          <a:spcPts val="0"/>
                        </a:spcBef>
                        <a:spcAft>
                          <a:spcPts val="0"/>
                        </a:spcAft>
                      </a:pPr>
                      <a:r>
                        <a:rPr lang="en-US" sz="1400">
                          <a:effectLst/>
                          <a:latin typeface="Sylfaen" panose="010A0502050306030303" pitchFamily="18" charset="0"/>
                        </a:rPr>
                        <a:t>121</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2.1</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0.77</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422.6</a:t>
                      </a:r>
                      <a:r>
                        <a:rPr lang="ka-GE" sz="1400" dirty="0">
                          <a:effectLst/>
                          <a:latin typeface="Sylfaen" panose="010A0502050306030303" pitchFamily="18" charset="0"/>
                        </a:rPr>
                        <a:t>**</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17.25</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a:effectLst/>
                          <a:latin typeface="Sylfaen" panose="010A0502050306030303" pitchFamily="18" charset="0"/>
                        </a:rPr>
                        <a:t>79.68</a:t>
                      </a:r>
                      <a:endParaRPr lang="en-US" sz="140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400" dirty="0">
                          <a:effectLst/>
                          <a:latin typeface="Sylfaen" panose="010A0502050306030303" pitchFamily="18" charset="0"/>
                        </a:rPr>
                        <a:t>6.42</a:t>
                      </a:r>
                      <a:endParaRPr lang="en-US" sz="1400" dirty="0">
                        <a:effectLst/>
                        <a:latin typeface="Sylfaen" panose="010A0502050306030303"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59158903"/>
                  </a:ext>
                </a:extLst>
              </a:tr>
            </a:tbl>
          </a:graphicData>
        </a:graphic>
      </p:graphicFrame>
    </p:spTree>
    <p:extLst>
      <p:ext uri="{BB962C8B-B14F-4D97-AF65-F5344CB8AC3E}">
        <p14:creationId xmlns:p14="http://schemas.microsoft.com/office/powerpoint/2010/main" val="1282078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625475"/>
          </a:xfrm>
        </p:spPr>
        <p:txBody>
          <a:bodyPr>
            <a:normAutofit/>
          </a:bodyPr>
          <a:lstStyle/>
          <a:p>
            <a:pPr algn="ctr"/>
            <a:r>
              <a:rPr lang="en-US" sz="2000" b="1" dirty="0">
                <a:latin typeface="Sylfaen" panose="010A0502050306030303" pitchFamily="18" charset="0"/>
              </a:rPr>
              <a:t>Differences in student performance by school characteristics and by the language of the test</a:t>
            </a:r>
            <a:endParaRPr lang="en-US" sz="2000" dirty="0">
              <a:latin typeface="Sylfaen" panose="010A0502050306030303" pitchFamily="18" charset="0"/>
            </a:endParaRPr>
          </a:p>
        </p:txBody>
      </p:sp>
      <p:pic>
        <p:nvPicPr>
          <p:cNvPr id="3" name="Picture 2"/>
          <p:cNvPicPr>
            <a:picLocks noChangeAspect="1"/>
          </p:cNvPicPr>
          <p:nvPr/>
        </p:nvPicPr>
        <p:blipFill>
          <a:blip r:embed="rId2"/>
          <a:stretch>
            <a:fillRect/>
          </a:stretch>
        </p:blipFill>
        <p:spPr>
          <a:xfrm>
            <a:off x="1128571" y="1181144"/>
            <a:ext cx="9934863" cy="5189523"/>
          </a:xfrm>
          <a:prstGeom prst="rect">
            <a:avLst/>
          </a:prstGeom>
        </p:spPr>
      </p:pic>
    </p:spTree>
    <p:extLst>
      <p:ext uri="{BB962C8B-B14F-4D97-AF65-F5344CB8AC3E}">
        <p14:creationId xmlns:p14="http://schemas.microsoft.com/office/powerpoint/2010/main" val="2661608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1425B-D015-4914-9BA2-C2FECC8735DD}"/>
              </a:ext>
            </a:extLst>
          </p:cNvPr>
          <p:cNvSpPr>
            <a:spLocks noGrp="1"/>
          </p:cNvSpPr>
          <p:nvPr>
            <p:ph type="title"/>
          </p:nvPr>
        </p:nvSpPr>
        <p:spPr/>
        <p:txBody>
          <a:bodyPr>
            <a:normAutofit/>
          </a:bodyPr>
          <a:lstStyle/>
          <a:p>
            <a:pPr algn="ctr"/>
            <a:r>
              <a:rPr lang="en-US" sz="2400" b="1" dirty="0">
                <a:latin typeface="Sylfaen" panose="010A0502050306030303" pitchFamily="18" charset="0"/>
              </a:rPr>
              <a:t>Equality: Positive tendencies</a:t>
            </a:r>
          </a:p>
        </p:txBody>
      </p:sp>
      <p:sp>
        <p:nvSpPr>
          <p:cNvPr id="3" name="Content Placeholder 2">
            <a:extLst>
              <a:ext uri="{FF2B5EF4-FFF2-40B4-BE49-F238E27FC236}">
                <a16:creationId xmlns:a16="http://schemas.microsoft.com/office/drawing/2014/main" id="{C63B6291-EF76-4028-8E25-2A0BAE6B04C9}"/>
              </a:ext>
            </a:extLst>
          </p:cNvPr>
          <p:cNvSpPr>
            <a:spLocks noGrp="1"/>
          </p:cNvSpPr>
          <p:nvPr>
            <p:ph idx="1"/>
          </p:nvPr>
        </p:nvSpPr>
        <p:spPr>
          <a:xfrm>
            <a:off x="838200" y="1825625"/>
            <a:ext cx="9574764" cy="4351338"/>
          </a:xfrm>
        </p:spPr>
        <p:txBody>
          <a:bodyPr>
            <a:normAutofit/>
          </a:bodyPr>
          <a:lstStyle/>
          <a:p>
            <a:pPr algn="just">
              <a:spcBef>
                <a:spcPts val="3600"/>
              </a:spcBef>
            </a:pPr>
            <a:endParaRPr lang="en-US" sz="2300" dirty="0">
              <a:latin typeface="Sylfaen" panose="010A0502050306030303" pitchFamily="18" charset="0"/>
            </a:endParaRPr>
          </a:p>
          <a:p>
            <a:pPr algn="just">
              <a:spcBef>
                <a:spcPts val="3600"/>
              </a:spcBef>
            </a:pPr>
            <a:r>
              <a:rPr lang="en-US" sz="2300" dirty="0">
                <a:latin typeface="Sylfaen" panose="010A0502050306030303" pitchFamily="18" charset="0"/>
              </a:rPr>
              <a:t>Gender based difference in reading (38 points) in 2018 is lower than in 2009 (61 points);</a:t>
            </a:r>
            <a:endParaRPr lang="ka-GE" sz="2300" dirty="0">
              <a:latin typeface="Sylfaen" panose="010A0502050306030303" pitchFamily="18" charset="0"/>
            </a:endParaRPr>
          </a:p>
          <a:p>
            <a:pPr algn="just"/>
            <a:r>
              <a:rPr lang="en-US" sz="2300" dirty="0">
                <a:latin typeface="Sylfaen" panose="010A0502050306030303" pitchFamily="18" charset="0"/>
              </a:rPr>
              <a:t>In Georgia, difference between </a:t>
            </a:r>
            <a:r>
              <a:rPr lang="en-US" sz="2400" dirty="0">
                <a:solidFill>
                  <a:srgbClr val="1C1E21"/>
                </a:solidFill>
                <a:latin typeface="Sylfaen" panose="010A0502050306030303" pitchFamily="18" charset="0"/>
              </a:rPr>
              <a:t>socio-economically advantaged and disadvantaged students results in </a:t>
            </a:r>
            <a:r>
              <a:rPr lang="en-US" sz="2400" dirty="0">
                <a:latin typeface="Sylfaen" panose="010A0502050306030303" pitchFamily="18" charset="0"/>
              </a:rPr>
              <a:t>reading</a:t>
            </a:r>
            <a:r>
              <a:rPr lang="en-US" sz="2400" dirty="0">
                <a:solidFill>
                  <a:srgbClr val="1C1E21"/>
                </a:solidFill>
                <a:latin typeface="Sylfaen" panose="010A0502050306030303" pitchFamily="18" charset="0"/>
              </a:rPr>
              <a:t> (68 points) is lower than in OECD member countries (89 points);</a:t>
            </a:r>
            <a:endParaRPr lang="en-US" sz="2300" dirty="0">
              <a:latin typeface="Sylfaen" panose="010A0502050306030303" pitchFamily="18" charset="0"/>
            </a:endParaRPr>
          </a:p>
          <a:p>
            <a:pPr algn="just"/>
            <a:r>
              <a:rPr lang="en-US" sz="2300" dirty="0">
                <a:latin typeface="Sylfaen" panose="010A0502050306030303" pitchFamily="18" charset="0"/>
              </a:rPr>
              <a:t>Difference between socio-economically advantaged </a:t>
            </a:r>
            <a:r>
              <a:rPr lang="en-US" sz="2300">
                <a:latin typeface="Sylfaen" panose="010A0502050306030303" pitchFamily="18" charset="0"/>
              </a:rPr>
              <a:t>and disadvantaged </a:t>
            </a:r>
            <a:r>
              <a:rPr lang="en-US" sz="2300" dirty="0">
                <a:latin typeface="Sylfaen" panose="010A0502050306030303" pitchFamily="18" charset="0"/>
              </a:rPr>
              <a:t>students results in reading in 2018 (68 points) is lower than in 2009 (87 points).</a:t>
            </a:r>
          </a:p>
          <a:p>
            <a:pPr>
              <a:spcBef>
                <a:spcPts val="3600"/>
              </a:spcBef>
            </a:pPr>
            <a:endParaRPr lang="ka-GE" sz="2300" dirty="0">
              <a:latin typeface="Sylfaen" panose="010A0502050306030303" pitchFamily="18" charset="0"/>
            </a:endParaRPr>
          </a:p>
          <a:p>
            <a:endParaRPr lang="en-US" sz="2400" dirty="0"/>
          </a:p>
        </p:txBody>
      </p:sp>
    </p:spTree>
    <p:extLst>
      <p:ext uri="{BB962C8B-B14F-4D97-AF65-F5344CB8AC3E}">
        <p14:creationId xmlns:p14="http://schemas.microsoft.com/office/powerpoint/2010/main" val="36149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204CE-1259-47B1-BE36-9074128B9A06}"/>
              </a:ext>
            </a:extLst>
          </p:cNvPr>
          <p:cNvSpPr>
            <a:spLocks noGrp="1"/>
          </p:cNvSpPr>
          <p:nvPr>
            <p:ph type="title"/>
          </p:nvPr>
        </p:nvSpPr>
        <p:spPr>
          <a:xfrm>
            <a:off x="762699" y="2512706"/>
            <a:ext cx="10515600" cy="1325563"/>
          </a:xfrm>
        </p:spPr>
        <p:txBody>
          <a:bodyPr>
            <a:normAutofit/>
          </a:bodyPr>
          <a:lstStyle/>
          <a:p>
            <a:pPr algn="ctr"/>
            <a:r>
              <a:rPr lang="en-US" b="1" dirty="0">
                <a:latin typeface="Sylfaen" panose="010A0502050306030303" pitchFamily="18" charset="0"/>
              </a:rPr>
              <a:t>Thank you for your attention!</a:t>
            </a:r>
          </a:p>
        </p:txBody>
      </p:sp>
    </p:spTree>
    <p:extLst>
      <p:ext uri="{BB962C8B-B14F-4D97-AF65-F5344CB8AC3E}">
        <p14:creationId xmlns:p14="http://schemas.microsoft.com/office/powerpoint/2010/main" val="26308567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3580</TotalTime>
  <Words>3585</Words>
  <Application>Microsoft Office PowerPoint</Application>
  <PresentationFormat>Widescreen</PresentationFormat>
  <Paragraphs>1218</Paragraphs>
  <Slides>35</Slides>
  <Notes>0</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BPG Mrgvlovani 2010</vt:lpstr>
      <vt:lpstr>BPG Nino Mkhedruli</vt:lpstr>
      <vt:lpstr>Calibri</vt:lpstr>
      <vt:lpstr>Calibri Light</vt:lpstr>
      <vt:lpstr>Sylfaen</vt:lpstr>
      <vt:lpstr>Times New Roman</vt:lpstr>
      <vt:lpstr>Office Theme</vt:lpstr>
      <vt:lpstr>Programme for International Student Assessment</vt:lpstr>
      <vt:lpstr> Major goals of PISA assessment</vt:lpstr>
      <vt:lpstr>PISA 2018: Characteristics (1)</vt:lpstr>
      <vt:lpstr> Characteristics of PISA 2018 (2)</vt:lpstr>
      <vt:lpstr>PISA 2018: Results</vt:lpstr>
      <vt:lpstr>Results – Short and long term tendencies</vt:lpstr>
      <vt:lpstr>ტენდენცია 10 წლიან პერსპექტივაში</vt:lpstr>
      <vt:lpstr>PISA 2018: Assessment framework of cognitive domain of reading</vt:lpstr>
      <vt:lpstr>Differences between assessment frameworks used in PISA 2018 and previous cycles</vt:lpstr>
      <vt:lpstr>Comparability of CBA and PBA test results</vt:lpstr>
      <vt:lpstr>Achievements in Reading (Average point – 380)</vt:lpstr>
      <vt:lpstr>PISA 2018: Achievements in Reading</vt:lpstr>
      <vt:lpstr>Achievements in Reading (average score 380 points)</vt:lpstr>
      <vt:lpstr>Achievements in Reading</vt:lpstr>
      <vt:lpstr>PISA 2018 – Reading results </vt:lpstr>
      <vt:lpstr>Several factors on lack of success compared to PISA 2015</vt:lpstr>
      <vt:lpstr>Long and short term tendencies: Countries first participating in CBA in 2018 (1)</vt:lpstr>
      <vt:lpstr>Long and short term tendencies: Countries first participating in CBA in 2018 (2)</vt:lpstr>
      <vt:lpstr>Long and short term tendencies: Countries first participating in CBA in 2018 (3)</vt:lpstr>
      <vt:lpstr>Achievements in Reading: PISA 2018 vs PIRLS 2016</vt:lpstr>
      <vt:lpstr>PowerPoint Presentation</vt:lpstr>
      <vt:lpstr> PISA 2018 – Countries grouped by economies according to the World Bank</vt:lpstr>
      <vt:lpstr>PowerPoint Presentation</vt:lpstr>
      <vt:lpstr>Achievements in Reading: Countries with economies similar to Georgia</vt:lpstr>
      <vt:lpstr>PowerPoint Presentation</vt:lpstr>
      <vt:lpstr> Achievements in Math</vt:lpstr>
      <vt:lpstr>Achievements in Math (average score 398 points)</vt:lpstr>
      <vt:lpstr> Achievements in Natural Sciences</vt:lpstr>
      <vt:lpstr>Achievements in Science (average score 383 points)</vt:lpstr>
      <vt:lpstr>Difference related to gender</vt:lpstr>
      <vt:lpstr>Differences in student performance by school characteristics and by the language of the test</vt:lpstr>
      <vt:lpstr>Differences in student performance by school characteristics and by the language of the test</vt:lpstr>
      <vt:lpstr>Differences in student performance by school characteristics and by the language of the test</vt:lpstr>
      <vt:lpstr>Equality: Positive tendencies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მოსწავლეთა შეფასების საერთაშორისო პროგრამა</dc:title>
  <dc:creator>Giorgi Tchumburidze</dc:creator>
  <cp:lastModifiedBy>Zakaria Giunashvili</cp:lastModifiedBy>
  <cp:revision>557</cp:revision>
  <dcterms:created xsi:type="dcterms:W3CDTF">2019-11-28T05:45:52Z</dcterms:created>
  <dcterms:modified xsi:type="dcterms:W3CDTF">2021-01-25T10:21:45Z</dcterms:modified>
</cp:coreProperties>
</file>